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layfair Display Medium"/>
      <p:regular r:id="rId28"/>
      <p:bold r:id="rId29"/>
      <p:italic r:id="rId30"/>
      <p:boldItalic r:id="rId31"/>
    </p:embeddedFont>
    <p:embeddedFont>
      <p:font typeface="Roboto"/>
      <p:regular r:id="rId32"/>
      <p:bold r:id="rId33"/>
      <p:italic r:id="rId34"/>
      <p:boldItalic r:id="rId35"/>
    </p:embeddedFont>
    <p:embeddedFont>
      <p:font typeface="Playfair Display"/>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fairDisplayMedium-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Medium-boldItalic.fntdata"/><Relationship Id="rId30" Type="http://schemas.openxmlformats.org/officeDocument/2006/relationships/font" Target="fonts/PlayfairDisplayMedium-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PlayfairDisplay-bold.fntdata"/><Relationship Id="rId14" Type="http://schemas.openxmlformats.org/officeDocument/2006/relationships/slide" Target="slides/slide9.xml"/><Relationship Id="rId36" Type="http://schemas.openxmlformats.org/officeDocument/2006/relationships/font" Target="fonts/PlayfairDisplay-regular.fntdata"/><Relationship Id="rId17" Type="http://schemas.openxmlformats.org/officeDocument/2006/relationships/slide" Target="slides/slide12.xml"/><Relationship Id="rId39" Type="http://schemas.openxmlformats.org/officeDocument/2006/relationships/font" Target="fonts/PlayfairDisplay-boldItalic.fntdata"/><Relationship Id="rId16" Type="http://schemas.openxmlformats.org/officeDocument/2006/relationships/slide" Target="slides/slide11.xml"/><Relationship Id="rId38" Type="http://schemas.openxmlformats.org/officeDocument/2006/relationships/font" Target="fonts/PlayfairDispl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d96fee98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d96fee98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de978da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de978da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d96fee98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d96fee98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8246" lvl="0" marL="457200" rtl="0" algn="l">
              <a:lnSpc>
                <a:spcPct val="115000"/>
              </a:lnSpc>
              <a:spcBef>
                <a:spcPts val="0"/>
              </a:spcBef>
              <a:spcAft>
                <a:spcPts val="0"/>
              </a:spcAft>
              <a:buClr>
                <a:schemeClr val="dk1"/>
              </a:buClr>
              <a:buSzPts val="939"/>
              <a:buFont typeface="Playfair Display"/>
              <a:buChar char="●"/>
            </a:pPr>
            <a:r>
              <a:rPr lang="en" sz="939">
                <a:solidFill>
                  <a:schemeClr val="dk1"/>
                </a:solidFill>
                <a:latin typeface="Playfair Display"/>
                <a:ea typeface="Playfair Display"/>
                <a:cs typeface="Playfair Display"/>
                <a:sym typeface="Playfair Display"/>
              </a:rPr>
              <a:t>Disney+ relies on technology for content delivery.</a:t>
            </a:r>
            <a:endParaRPr sz="939">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d96fee987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d96fee987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d96fee9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d96fee9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formulation of a strategy we started with analyzing two generic strategies of differentiation and focus differentiation strategies. We wanted to understand the positioning and what we would want to achieve utilizing either strategies and what that would look like for Disney+. Going through this exercise helped us to narrow down our ideas for what would be a successful </a:t>
            </a:r>
            <a:r>
              <a:rPr lang="en"/>
              <a:t>strategy</a:t>
            </a:r>
            <a:r>
              <a:rPr lang="en"/>
              <a:t> for Disney.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d96fee98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d96fee98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position Disney+ for a differentiation strategy we would need to accomplish the following, having broad appeal to a larger customer base. Having the adaptability to serve a larger customer base by having the technology to have analytics to customer preferences for a personalized customer experience for more potential customers. Implementing this would require us to be agile by pushing out large amounts of content to support this model. And overall with the implementation of this type of strategy we would have a larger willingness to pay which would support a larger and more expensive strategy like the differentiation strategy.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d96fee98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d96fee98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support this strategy and think of the different variables that would factor into it we brainstormed </a:t>
            </a:r>
            <a:r>
              <a:rPr lang="en"/>
              <a:t>utilizing</a:t>
            </a:r>
            <a:r>
              <a:rPr lang="en"/>
              <a:t> the strategic choice cascade tool. The management system that we would need have a competitive advantage in would be a more advanced data analytics system to provide that personalized experience to a larger amount of consumers. The capability we would need to be successful would be content creation, implementing a way to produce high volumes that would serve more customers. Our right to win is that Disney is a big household name today and we would want to have Disney be for everyone no matter what their preferences. And finally our aspirations and goals of this would have everyone experience of the </a:t>
            </a:r>
            <a:r>
              <a:rPr lang="en"/>
              <a:t>magic</a:t>
            </a:r>
            <a:r>
              <a:rPr lang="en"/>
              <a:t> and joy of Disney, giving that </a:t>
            </a:r>
            <a:r>
              <a:rPr lang="en"/>
              <a:t>nostalgic experience as well as keeping us with changing preferences throughout our consumers lives.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d96fee98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d96fee98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In order to position Disney+ for a differentiation focus strategy we would need to accomplish the following, Interactive Features and targeted revenue generation by offering fun and unique ways to engage customers with the platform to secure Disney Plus’s position as a unique and indispensable streaming service in the ever-evolving entertainment landscape.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9d96fee98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9d96fee98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e04a54c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e04a54c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9d96fee9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9d96fee9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9e04a54cf1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9e04a54cf1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9e4916a4d3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9e4916a4d3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b03ba669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b03ba669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de978dab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de978da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df7148f78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df7148f78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df7148f78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df7148f78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db132bc5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db132bc5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df7148f78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df7148f78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d96fee98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d96fee98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df7148f7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df7148f7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20.png"/><Relationship Id="rId8"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5046450" y="3696500"/>
            <a:ext cx="3803400" cy="7692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b="1" lang="en" sz="1800">
                <a:solidFill>
                  <a:schemeClr val="dk1"/>
                </a:solidFill>
                <a:latin typeface="Playfair Display"/>
                <a:ea typeface="Playfair Display"/>
                <a:cs typeface="Playfair Display"/>
                <a:sym typeface="Playfair Display"/>
              </a:rPr>
              <a:t>Group</a:t>
            </a:r>
            <a:r>
              <a:rPr b="1" lang="en" sz="1800">
                <a:solidFill>
                  <a:schemeClr val="dk1"/>
                </a:solidFill>
                <a:latin typeface="Playfair Display"/>
                <a:ea typeface="Playfair Display"/>
                <a:cs typeface="Playfair Display"/>
                <a:sym typeface="Playfair Display"/>
              </a:rPr>
              <a:t> 7</a:t>
            </a:r>
            <a:endParaRPr b="1" sz="1800">
              <a:solidFill>
                <a:schemeClr val="dk1"/>
              </a:solidFill>
              <a:latin typeface="Playfair Display"/>
              <a:ea typeface="Playfair Display"/>
              <a:cs typeface="Playfair Display"/>
              <a:sym typeface="Playfair Display"/>
            </a:endParaRPr>
          </a:p>
          <a:p>
            <a:pPr indent="0" lvl="0" marL="0" rtl="0" algn="r">
              <a:spcBef>
                <a:spcPts val="0"/>
              </a:spcBef>
              <a:spcAft>
                <a:spcPts val="0"/>
              </a:spcAft>
              <a:buNone/>
            </a:pPr>
            <a:r>
              <a:t/>
            </a:r>
            <a:endParaRPr b="1" sz="597">
              <a:solidFill>
                <a:schemeClr val="dk1"/>
              </a:solidFill>
              <a:latin typeface="Playfair Display"/>
              <a:ea typeface="Playfair Display"/>
              <a:cs typeface="Playfair Display"/>
              <a:sym typeface="Playfair Display"/>
            </a:endParaRPr>
          </a:p>
          <a:p>
            <a:pPr indent="0" lvl="0" marL="0" rtl="0" algn="r">
              <a:lnSpc>
                <a:spcPct val="115000"/>
              </a:lnSpc>
              <a:spcBef>
                <a:spcPts val="0"/>
              </a:spcBef>
              <a:spcAft>
                <a:spcPts val="0"/>
              </a:spcAft>
              <a:buNone/>
            </a:pPr>
            <a:r>
              <a:rPr lang="en" sz="1266">
                <a:solidFill>
                  <a:schemeClr val="dk1"/>
                </a:solidFill>
                <a:latin typeface="Playfair Display"/>
                <a:ea typeface="Playfair Display"/>
                <a:cs typeface="Playfair Display"/>
                <a:sym typeface="Playfair Display"/>
              </a:rPr>
              <a:t>Jay Vachhani, </a:t>
            </a:r>
            <a:r>
              <a:rPr lang="en" sz="1266">
                <a:solidFill>
                  <a:schemeClr val="dk1"/>
                </a:solidFill>
                <a:latin typeface="Playfair Display"/>
                <a:ea typeface="Playfair Display"/>
                <a:cs typeface="Playfair Display"/>
                <a:sym typeface="Playfair Display"/>
              </a:rPr>
              <a:t>Maryam Almoree, Ralph Lowe, </a:t>
            </a:r>
            <a:r>
              <a:rPr lang="en" sz="1266">
                <a:solidFill>
                  <a:schemeClr val="dk1"/>
                </a:solidFill>
                <a:latin typeface="Playfair Display"/>
                <a:ea typeface="Playfair Display"/>
                <a:cs typeface="Playfair Display"/>
                <a:sym typeface="Playfair Display"/>
              </a:rPr>
              <a:t>James Turcotte, </a:t>
            </a:r>
            <a:r>
              <a:rPr lang="en" sz="1266">
                <a:solidFill>
                  <a:schemeClr val="dk1"/>
                </a:solidFill>
                <a:latin typeface="Playfair Display"/>
                <a:ea typeface="Playfair Display"/>
                <a:cs typeface="Playfair Display"/>
                <a:sym typeface="Playfair Display"/>
              </a:rPr>
              <a:t>Victoria Rousseau, Kanchan Sharma </a:t>
            </a:r>
            <a:endParaRPr sz="1266">
              <a:solidFill>
                <a:schemeClr val="dk1"/>
              </a:solidFill>
              <a:latin typeface="Playfair Display"/>
              <a:ea typeface="Playfair Display"/>
              <a:cs typeface="Playfair Display"/>
              <a:sym typeface="Playfair Display"/>
            </a:endParaRPr>
          </a:p>
        </p:txBody>
      </p:sp>
      <p:sp>
        <p:nvSpPr>
          <p:cNvPr id="55" name="Google Shape;55;p13"/>
          <p:cNvSpPr txBox="1"/>
          <p:nvPr/>
        </p:nvSpPr>
        <p:spPr>
          <a:xfrm>
            <a:off x="5332175" y="3328725"/>
            <a:ext cx="38034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2000">
                <a:solidFill>
                  <a:srgbClr val="274E13"/>
                </a:solidFill>
                <a:latin typeface="Playfair Display"/>
                <a:ea typeface="Playfair Display"/>
                <a:cs typeface="Playfair Display"/>
                <a:sym typeface="Playfair Display"/>
              </a:rPr>
              <a:t>   </a:t>
            </a:r>
            <a:r>
              <a:rPr b="1" lang="en" sz="2000">
                <a:solidFill>
                  <a:schemeClr val="dk1"/>
                </a:solidFill>
                <a:latin typeface="Playfair Display"/>
                <a:ea typeface="Playfair Display"/>
                <a:cs typeface="Playfair Display"/>
                <a:sym typeface="Playfair Display"/>
              </a:rPr>
              <a:t>Mythos Consulting Group </a:t>
            </a:r>
            <a:endParaRPr sz="2400">
              <a:solidFill>
                <a:schemeClr val="dk1"/>
              </a:solidFill>
              <a:latin typeface="Playfair Display"/>
              <a:ea typeface="Playfair Display"/>
              <a:cs typeface="Playfair Display"/>
              <a:sym typeface="Playfair Display"/>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7" name="Google Shape;57;p13"/>
          <p:cNvPicPr preferRelativeResize="0"/>
          <p:nvPr/>
        </p:nvPicPr>
        <p:blipFill>
          <a:blip r:embed="rId3">
            <a:alphaModFix/>
          </a:blip>
          <a:stretch>
            <a:fillRect/>
          </a:stretch>
        </p:blipFill>
        <p:spPr>
          <a:xfrm>
            <a:off x="242750" y="1216750"/>
            <a:ext cx="4231206" cy="2533051"/>
          </a:xfrm>
          <a:prstGeom prst="rect">
            <a:avLst/>
          </a:prstGeom>
          <a:noFill/>
          <a:ln>
            <a:noFill/>
          </a:ln>
        </p:spPr>
      </p:pic>
      <p:pic>
        <p:nvPicPr>
          <p:cNvPr id="58" name="Google Shape;58;p13"/>
          <p:cNvPicPr preferRelativeResize="0"/>
          <p:nvPr/>
        </p:nvPicPr>
        <p:blipFill>
          <a:blip r:embed="rId4">
            <a:alphaModFix/>
          </a:blip>
          <a:stretch>
            <a:fillRect/>
          </a:stretch>
        </p:blipFill>
        <p:spPr>
          <a:xfrm>
            <a:off x="5341475" y="1057573"/>
            <a:ext cx="3327624" cy="23172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93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chemeClr val="lt1"/>
                </a:solidFill>
                <a:latin typeface="Playfair Display Medium"/>
                <a:ea typeface="Playfair Display Medium"/>
                <a:cs typeface="Playfair Display Medium"/>
                <a:sym typeface="Playfair Display Medium"/>
              </a:rPr>
              <a:t>Internal Analysis - VRIO</a:t>
            </a:r>
            <a:endParaRPr/>
          </a:p>
        </p:txBody>
      </p:sp>
      <p:sp>
        <p:nvSpPr>
          <p:cNvPr id="137" name="Google Shape;13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Playfair Display"/>
                <a:ea typeface="Playfair Display"/>
                <a:cs typeface="Playfair Display"/>
                <a:sym typeface="Playfair Display"/>
              </a:rPr>
              <a:t>Value</a:t>
            </a:r>
            <a:r>
              <a:rPr lang="en">
                <a:solidFill>
                  <a:schemeClr val="dk1"/>
                </a:solidFill>
                <a:latin typeface="Playfair Display"/>
                <a:ea typeface="Playfair Display"/>
                <a:cs typeface="Playfair Display"/>
                <a:sym typeface="Playfair Display"/>
              </a:rPr>
              <a:t> - Large content library, built in fan base, Hulu, ESPN</a:t>
            </a:r>
            <a:endParaRPr>
              <a:solidFill>
                <a:schemeClr val="dk1"/>
              </a:solidFill>
              <a:latin typeface="Playfair Display"/>
              <a:ea typeface="Playfair Display"/>
              <a:cs typeface="Playfair Display"/>
              <a:sym typeface="Playfair Display"/>
            </a:endParaRPr>
          </a:p>
          <a:p>
            <a:pPr indent="0" lvl="0" marL="0" rtl="0" algn="l">
              <a:spcBef>
                <a:spcPts val="1200"/>
              </a:spcBef>
              <a:spcAft>
                <a:spcPts val="0"/>
              </a:spcAft>
              <a:buNone/>
            </a:pPr>
            <a:r>
              <a:rPr b="1" lang="en">
                <a:solidFill>
                  <a:schemeClr val="dk1"/>
                </a:solidFill>
                <a:latin typeface="Playfair Display"/>
                <a:ea typeface="Playfair Display"/>
                <a:cs typeface="Playfair Display"/>
                <a:sym typeface="Playfair Display"/>
              </a:rPr>
              <a:t>Rarity</a:t>
            </a:r>
            <a:r>
              <a:rPr lang="en">
                <a:solidFill>
                  <a:schemeClr val="dk1"/>
                </a:solidFill>
                <a:latin typeface="Playfair Display"/>
                <a:ea typeface="Playfair Display"/>
                <a:cs typeface="Playfair Display"/>
                <a:sym typeface="Playfair Display"/>
              </a:rPr>
              <a:t> - Cannot replicate 100 years of intellectual property</a:t>
            </a:r>
            <a:endParaRPr>
              <a:solidFill>
                <a:schemeClr val="dk1"/>
              </a:solidFill>
              <a:latin typeface="Playfair Display"/>
              <a:ea typeface="Playfair Display"/>
              <a:cs typeface="Playfair Display"/>
              <a:sym typeface="Playfair Display"/>
            </a:endParaRPr>
          </a:p>
          <a:p>
            <a:pPr indent="0" lvl="0" marL="0" rtl="0" algn="l">
              <a:spcBef>
                <a:spcPts val="1200"/>
              </a:spcBef>
              <a:spcAft>
                <a:spcPts val="0"/>
              </a:spcAft>
              <a:buNone/>
            </a:pPr>
            <a:r>
              <a:rPr b="1" lang="en">
                <a:solidFill>
                  <a:schemeClr val="dk1"/>
                </a:solidFill>
                <a:latin typeface="Playfair Display"/>
                <a:ea typeface="Playfair Display"/>
                <a:cs typeface="Playfair Display"/>
                <a:sym typeface="Playfair Display"/>
              </a:rPr>
              <a:t>I</a:t>
            </a:r>
            <a:r>
              <a:rPr b="1" lang="en">
                <a:solidFill>
                  <a:schemeClr val="dk1"/>
                </a:solidFill>
                <a:latin typeface="Playfair Display"/>
                <a:ea typeface="Playfair Display"/>
                <a:cs typeface="Playfair Display"/>
                <a:sym typeface="Playfair Display"/>
              </a:rPr>
              <a:t>mitability</a:t>
            </a:r>
            <a:r>
              <a:rPr lang="en">
                <a:solidFill>
                  <a:schemeClr val="dk1"/>
                </a:solidFill>
                <a:latin typeface="Playfair Display"/>
                <a:ea typeface="Playfair Display"/>
                <a:cs typeface="Playfair Display"/>
                <a:sym typeface="Playfair Display"/>
              </a:rPr>
              <a:t> - Costly to imitate, but getting cheaper due to technological development</a:t>
            </a:r>
            <a:endParaRPr>
              <a:solidFill>
                <a:schemeClr val="dk1"/>
              </a:solidFill>
              <a:latin typeface="Playfair Display"/>
              <a:ea typeface="Playfair Display"/>
              <a:cs typeface="Playfair Display"/>
              <a:sym typeface="Playfair Display"/>
            </a:endParaRPr>
          </a:p>
          <a:p>
            <a:pPr indent="0" lvl="0" marL="0" rtl="0" algn="l">
              <a:spcBef>
                <a:spcPts val="1200"/>
              </a:spcBef>
              <a:spcAft>
                <a:spcPts val="1200"/>
              </a:spcAft>
              <a:buNone/>
            </a:pPr>
            <a:r>
              <a:rPr b="1" lang="en">
                <a:solidFill>
                  <a:schemeClr val="dk1"/>
                </a:solidFill>
                <a:latin typeface="Playfair Display"/>
                <a:ea typeface="Playfair Display"/>
                <a:cs typeface="Playfair Display"/>
                <a:sym typeface="Playfair Display"/>
              </a:rPr>
              <a:t>Organization</a:t>
            </a:r>
            <a:r>
              <a:rPr lang="en">
                <a:solidFill>
                  <a:schemeClr val="dk1"/>
                </a:solidFill>
                <a:latin typeface="Playfair Display"/>
                <a:ea typeface="Playfair Display"/>
                <a:cs typeface="Playfair Display"/>
                <a:sym typeface="Playfair Display"/>
              </a:rPr>
              <a:t> - Good at leveraging existing fan base but has struggled bringing in new subscribers, extensive existing infrastructure</a:t>
            </a:r>
            <a:r>
              <a:rPr lang="en">
                <a:solidFill>
                  <a:schemeClr val="dk1"/>
                </a:solidFill>
              </a:rPr>
              <a:t> </a:t>
            </a:r>
            <a:endParaRPr>
              <a:solidFill>
                <a:schemeClr val="dk1"/>
              </a:solidFill>
            </a:endParaRPr>
          </a:p>
        </p:txBody>
      </p:sp>
      <p:sp>
        <p:nvSpPr>
          <p:cNvPr id="138" name="Google Shape;13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55150" y="87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Playfair Display Medium"/>
                <a:ea typeface="Playfair Display Medium"/>
                <a:cs typeface="Playfair Display Medium"/>
                <a:sym typeface="Playfair Display Medium"/>
              </a:rPr>
              <a:t>Internal Analysis- </a:t>
            </a:r>
            <a:r>
              <a:rPr lang="en">
                <a:solidFill>
                  <a:schemeClr val="lt1"/>
                </a:solidFill>
                <a:latin typeface="Playfair Display Medium"/>
                <a:ea typeface="Playfair Display Medium"/>
                <a:cs typeface="Playfair Display Medium"/>
                <a:sym typeface="Playfair Display Medium"/>
              </a:rPr>
              <a:t>Value Chain</a:t>
            </a:r>
            <a:endParaRPr>
              <a:solidFill>
                <a:schemeClr val="lt1"/>
              </a:solidFill>
              <a:latin typeface="Playfair Display Medium"/>
              <a:ea typeface="Playfair Display Medium"/>
              <a:cs typeface="Playfair Display Medium"/>
              <a:sym typeface="Playfair Display Medium"/>
            </a:endParaRPr>
          </a:p>
        </p:txBody>
      </p:sp>
      <p:sp>
        <p:nvSpPr>
          <p:cNvPr id="144" name="Google Shape;144;p23"/>
          <p:cNvSpPr txBox="1"/>
          <p:nvPr>
            <p:ph idx="1" type="body"/>
          </p:nvPr>
        </p:nvSpPr>
        <p:spPr>
          <a:xfrm>
            <a:off x="55150" y="714775"/>
            <a:ext cx="8675100" cy="37194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Clr>
                <a:schemeClr val="dk1"/>
              </a:buClr>
              <a:buSzPts val="275"/>
              <a:buFont typeface="Arial"/>
              <a:buNone/>
            </a:pPr>
            <a:r>
              <a:rPr lang="en" sz="5250" u="sng">
                <a:solidFill>
                  <a:schemeClr val="dk1"/>
                </a:solidFill>
                <a:latin typeface="Playfair Display"/>
                <a:ea typeface="Playfair Display"/>
                <a:cs typeface="Playfair Display"/>
                <a:sym typeface="Playfair Display"/>
              </a:rPr>
              <a:t>Inbound Logistics:</a:t>
            </a:r>
            <a:endParaRPr sz="5250" u="sng">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rPr lang="en" sz="4450">
                <a:solidFill>
                  <a:schemeClr val="dk1"/>
                </a:solidFill>
                <a:latin typeface="Playfair Display"/>
                <a:ea typeface="Playfair Display"/>
                <a:cs typeface="Playfair Display"/>
                <a:sym typeface="Playfair Display"/>
              </a:rPr>
              <a:t>Procurement of content, including movies, TV shows, and original productions, through partnerships, licensing, and in-house production.</a:t>
            </a:r>
            <a:endParaRPr sz="445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450">
              <a:solidFill>
                <a:schemeClr val="dk1"/>
              </a:solidFill>
              <a:latin typeface="Playfair Display"/>
              <a:ea typeface="Playfair Display"/>
              <a:cs typeface="Playfair Display"/>
              <a:sym typeface="Playfair Display"/>
            </a:endParaRPr>
          </a:p>
          <a:p>
            <a:pPr indent="0" lvl="0" marL="0" rtl="0" algn="l">
              <a:spcBef>
                <a:spcPts val="0"/>
              </a:spcBef>
              <a:spcAft>
                <a:spcPts val="0"/>
              </a:spcAft>
              <a:buClr>
                <a:schemeClr val="dk1"/>
              </a:buClr>
              <a:buSzPts val="275"/>
              <a:buFont typeface="Arial"/>
              <a:buNone/>
            </a:pPr>
            <a:r>
              <a:rPr lang="en" sz="5250" u="sng">
                <a:solidFill>
                  <a:schemeClr val="dk1"/>
                </a:solidFill>
                <a:latin typeface="Playfair Display"/>
                <a:ea typeface="Playfair Display"/>
                <a:cs typeface="Playfair Display"/>
                <a:sym typeface="Playfair Display"/>
              </a:rPr>
              <a:t>Operations:</a:t>
            </a:r>
            <a:endParaRPr sz="5250" u="sng">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rPr lang="en" sz="4450">
                <a:solidFill>
                  <a:schemeClr val="dk1"/>
                </a:solidFill>
                <a:latin typeface="Playfair Display"/>
                <a:ea typeface="Playfair Display"/>
                <a:cs typeface="Playfair Display"/>
                <a:sym typeface="Playfair Display"/>
              </a:rPr>
              <a:t>Creation of original content and the organization of a diverse library of movies and TV shows.</a:t>
            </a:r>
            <a:endParaRPr sz="445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450">
              <a:solidFill>
                <a:schemeClr val="dk1"/>
              </a:solidFill>
              <a:latin typeface="Playfair Display"/>
              <a:ea typeface="Playfair Display"/>
              <a:cs typeface="Playfair Display"/>
              <a:sym typeface="Playfair Display"/>
            </a:endParaRPr>
          </a:p>
          <a:p>
            <a:pPr indent="0" lvl="0" marL="0" rtl="0" algn="l">
              <a:spcBef>
                <a:spcPts val="0"/>
              </a:spcBef>
              <a:spcAft>
                <a:spcPts val="0"/>
              </a:spcAft>
              <a:buClr>
                <a:schemeClr val="dk1"/>
              </a:buClr>
              <a:buSzPts val="275"/>
              <a:buFont typeface="Arial"/>
              <a:buNone/>
            </a:pPr>
            <a:r>
              <a:rPr lang="en" sz="5250" u="sng">
                <a:solidFill>
                  <a:schemeClr val="dk1"/>
                </a:solidFill>
                <a:latin typeface="Playfair Display"/>
                <a:ea typeface="Playfair Display"/>
                <a:cs typeface="Playfair Display"/>
                <a:sym typeface="Playfair Display"/>
              </a:rPr>
              <a:t>Outbound Logistics:</a:t>
            </a:r>
            <a:endParaRPr sz="5250" u="sng">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rPr lang="en" sz="4450">
                <a:solidFill>
                  <a:schemeClr val="dk1"/>
                </a:solidFill>
                <a:latin typeface="Playfair Display"/>
                <a:ea typeface="Playfair Display"/>
                <a:cs typeface="Playfair Display"/>
                <a:sym typeface="Playfair Display"/>
              </a:rPr>
              <a:t>Streaming and delivering content to subscribers through the Disney+ platform.</a:t>
            </a:r>
            <a:endParaRPr sz="4450">
              <a:solidFill>
                <a:schemeClr val="dk1"/>
              </a:solidFill>
              <a:latin typeface="Playfair Display"/>
              <a:ea typeface="Playfair Display"/>
              <a:cs typeface="Playfair Display"/>
              <a:sym typeface="Playfair Display"/>
            </a:endParaRPr>
          </a:p>
          <a:p>
            <a:pPr indent="0" lvl="0" marL="0" rtl="0" algn="l">
              <a:spcBef>
                <a:spcPts val="1200"/>
              </a:spcBef>
              <a:spcAft>
                <a:spcPts val="0"/>
              </a:spcAft>
              <a:buClr>
                <a:schemeClr val="dk1"/>
              </a:buClr>
              <a:buSzPts val="275"/>
              <a:buFont typeface="Arial"/>
              <a:buNone/>
            </a:pPr>
            <a:r>
              <a:rPr lang="en" sz="5250" u="sng">
                <a:solidFill>
                  <a:schemeClr val="dk1"/>
                </a:solidFill>
                <a:latin typeface="Playfair Display"/>
                <a:ea typeface="Playfair Display"/>
                <a:cs typeface="Playfair Display"/>
                <a:sym typeface="Playfair Display"/>
              </a:rPr>
              <a:t>Marketing and Sales:</a:t>
            </a:r>
            <a:endParaRPr sz="5250" u="sng">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rPr lang="en" sz="4450">
                <a:solidFill>
                  <a:schemeClr val="dk1"/>
                </a:solidFill>
                <a:latin typeface="Playfair Display"/>
                <a:ea typeface="Playfair Display"/>
                <a:cs typeface="Playfair Display"/>
                <a:sym typeface="Playfair Display"/>
              </a:rPr>
              <a:t>Advertising and promoting Disney+ to attract and retain subscribers.</a:t>
            </a:r>
            <a:endParaRPr sz="445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rPr lang="en" sz="4450">
                <a:solidFill>
                  <a:schemeClr val="dk1"/>
                </a:solidFill>
                <a:latin typeface="Playfair Display"/>
                <a:ea typeface="Playfair Display"/>
                <a:cs typeface="Playfair Display"/>
                <a:sym typeface="Playfair Display"/>
              </a:rPr>
              <a:t>Managing subscription plans and customer sign-ups.</a:t>
            </a:r>
            <a:endParaRPr sz="445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450">
              <a:solidFill>
                <a:schemeClr val="dk1"/>
              </a:solidFill>
              <a:latin typeface="Playfair Display"/>
              <a:ea typeface="Playfair Display"/>
              <a:cs typeface="Playfair Display"/>
              <a:sym typeface="Playfair Display"/>
            </a:endParaRPr>
          </a:p>
          <a:p>
            <a:pPr indent="0" lvl="0" marL="0" rtl="0" algn="l">
              <a:spcBef>
                <a:spcPts val="0"/>
              </a:spcBef>
              <a:spcAft>
                <a:spcPts val="0"/>
              </a:spcAft>
              <a:buClr>
                <a:schemeClr val="dk1"/>
              </a:buClr>
              <a:buSzPts val="275"/>
              <a:buFont typeface="Arial"/>
              <a:buNone/>
            </a:pPr>
            <a:r>
              <a:rPr lang="en" sz="5250" u="sng">
                <a:solidFill>
                  <a:schemeClr val="dk1"/>
                </a:solidFill>
                <a:latin typeface="Playfair Display"/>
                <a:ea typeface="Playfair Display"/>
                <a:cs typeface="Playfair Display"/>
                <a:sym typeface="Playfair Display"/>
              </a:rPr>
              <a:t>Service:</a:t>
            </a:r>
            <a:endParaRPr sz="5250" u="sng">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rPr lang="en" sz="4450">
                <a:solidFill>
                  <a:schemeClr val="dk1"/>
                </a:solidFill>
                <a:latin typeface="Playfair Display"/>
                <a:ea typeface="Playfair Display"/>
                <a:cs typeface="Playfair Display"/>
                <a:sym typeface="Playfair Display"/>
              </a:rPr>
              <a:t>Providing customer service and support for technical issues or inquiries.</a:t>
            </a:r>
            <a:endParaRPr sz="445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rPr lang="en" sz="4450">
                <a:solidFill>
                  <a:schemeClr val="dk1"/>
                </a:solidFill>
                <a:latin typeface="Playfair Display"/>
                <a:ea typeface="Playfair Display"/>
                <a:cs typeface="Playfair Display"/>
                <a:sym typeface="Playfair Display"/>
              </a:rPr>
              <a:t>Regularly updating the content library to keep it fresh and appealing to subscribers.</a:t>
            </a:r>
            <a:endParaRPr sz="4450">
              <a:solidFill>
                <a:schemeClr val="dk1"/>
              </a:solidFill>
              <a:latin typeface="Playfair Display"/>
              <a:ea typeface="Playfair Display"/>
              <a:cs typeface="Playfair Display"/>
              <a:sym typeface="Playfair Display"/>
            </a:endParaRPr>
          </a:p>
          <a:p>
            <a:pPr indent="0" lvl="0" marL="0" rtl="0" algn="l">
              <a:spcBef>
                <a:spcPts val="0"/>
              </a:spcBef>
              <a:spcAft>
                <a:spcPts val="1200"/>
              </a:spcAft>
              <a:buNone/>
            </a:pPr>
            <a:r>
              <a:t/>
            </a:r>
            <a:endParaRPr/>
          </a:p>
        </p:txBody>
      </p:sp>
      <p:sp>
        <p:nvSpPr>
          <p:cNvPr id="145" name="Google Shape;14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6" name="Google Shape;146;p23"/>
          <p:cNvPicPr preferRelativeResize="0"/>
          <p:nvPr/>
        </p:nvPicPr>
        <p:blipFill>
          <a:blip r:embed="rId3">
            <a:alphaModFix/>
          </a:blip>
          <a:stretch>
            <a:fillRect/>
          </a:stretch>
        </p:blipFill>
        <p:spPr>
          <a:xfrm>
            <a:off x="5914575" y="2186525"/>
            <a:ext cx="3106575" cy="214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67775" y="7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chemeClr val="lt1"/>
                </a:solidFill>
                <a:latin typeface="Playfair Display Medium"/>
                <a:ea typeface="Playfair Display Medium"/>
                <a:cs typeface="Playfair Display Medium"/>
                <a:sym typeface="Playfair Display Medium"/>
              </a:rPr>
              <a:t>External Analysis- PESTEL</a:t>
            </a:r>
            <a:endParaRPr/>
          </a:p>
        </p:txBody>
      </p:sp>
      <p:sp>
        <p:nvSpPr>
          <p:cNvPr id="152" name="Google Shape;152;p24"/>
          <p:cNvSpPr txBox="1"/>
          <p:nvPr>
            <p:ph idx="1" type="body"/>
          </p:nvPr>
        </p:nvSpPr>
        <p:spPr>
          <a:xfrm>
            <a:off x="0" y="646025"/>
            <a:ext cx="8966100" cy="38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058" u="sng">
                <a:solidFill>
                  <a:schemeClr val="dk1"/>
                </a:solidFill>
                <a:latin typeface="Playfair Display"/>
                <a:ea typeface="Playfair Display"/>
                <a:cs typeface="Playfair Display"/>
                <a:sym typeface="Playfair Display"/>
              </a:rPr>
              <a:t>Political</a:t>
            </a:r>
            <a:endParaRPr sz="908" u="sng">
              <a:solidFill>
                <a:schemeClr val="dk1"/>
              </a:solidFill>
              <a:latin typeface="Playfair Display"/>
              <a:ea typeface="Playfair Display"/>
              <a:cs typeface="Playfair Display"/>
              <a:sym typeface="Playfair Display"/>
            </a:endParaRPr>
          </a:p>
          <a:p>
            <a:pPr indent="-288246" lvl="0" marL="457200" rtl="0" algn="l">
              <a:spcBef>
                <a:spcPts val="0"/>
              </a:spcBef>
              <a:spcAft>
                <a:spcPts val="0"/>
              </a:spcAft>
              <a:buClr>
                <a:schemeClr val="dk1"/>
              </a:buClr>
              <a:buSzPts val="939"/>
              <a:buFont typeface="Playfair Display"/>
              <a:buChar char="●"/>
            </a:pPr>
            <a:r>
              <a:rPr lang="en" sz="939">
                <a:solidFill>
                  <a:schemeClr val="dk1"/>
                </a:solidFill>
                <a:latin typeface="Playfair Display"/>
                <a:ea typeface="Playfair Display"/>
                <a:cs typeface="Playfair Display"/>
                <a:sym typeface="Playfair Display"/>
              </a:rPr>
              <a:t>Disney+ operates in various countries, each with their own set of regulations </a:t>
            </a:r>
            <a:r>
              <a:rPr lang="en" sz="939">
                <a:solidFill>
                  <a:schemeClr val="dk1"/>
                </a:solidFill>
                <a:latin typeface="Playfair Display"/>
                <a:ea typeface="Playfair Display"/>
                <a:cs typeface="Playfair Display"/>
                <a:sym typeface="Playfair Display"/>
              </a:rPr>
              <a:t>related to streaming services, content distribution, and digital media.</a:t>
            </a:r>
            <a:endParaRPr sz="939">
              <a:solidFill>
                <a:schemeClr val="dk1"/>
              </a:solidFill>
              <a:latin typeface="Playfair Display"/>
              <a:ea typeface="Playfair Display"/>
              <a:cs typeface="Playfair Display"/>
              <a:sym typeface="Playfair Display"/>
            </a:endParaRPr>
          </a:p>
          <a:p>
            <a:pPr indent="-288246" lvl="0" marL="457200" rtl="0" algn="l">
              <a:spcBef>
                <a:spcPts val="0"/>
              </a:spcBef>
              <a:spcAft>
                <a:spcPts val="0"/>
              </a:spcAft>
              <a:buClr>
                <a:schemeClr val="dk1"/>
              </a:buClr>
              <a:buSzPts val="939"/>
              <a:buFont typeface="Playfair Display"/>
              <a:buChar char="●"/>
            </a:pPr>
            <a:r>
              <a:rPr lang="en" sz="939">
                <a:solidFill>
                  <a:schemeClr val="dk1"/>
                </a:solidFill>
                <a:latin typeface="Playfair Display"/>
                <a:ea typeface="Playfair Display"/>
                <a:cs typeface="Playfair Display"/>
                <a:sym typeface="Playfair Display"/>
              </a:rPr>
              <a:t>Political stability.</a:t>
            </a:r>
            <a:endParaRPr sz="939">
              <a:solidFill>
                <a:schemeClr val="dk1"/>
              </a:solidFill>
              <a:latin typeface="Playfair Display"/>
              <a:ea typeface="Playfair Display"/>
              <a:cs typeface="Playfair Display"/>
              <a:sym typeface="Playfair Display"/>
            </a:endParaRPr>
          </a:p>
          <a:p>
            <a:pPr indent="0" lvl="0" marL="0" rtl="0" algn="l">
              <a:spcBef>
                <a:spcPts val="1000"/>
              </a:spcBef>
              <a:spcAft>
                <a:spcPts val="0"/>
              </a:spcAft>
              <a:buSzPts val="275"/>
              <a:buNone/>
            </a:pPr>
            <a:r>
              <a:rPr lang="en" sz="1016" u="sng">
                <a:solidFill>
                  <a:schemeClr val="dk1"/>
                </a:solidFill>
                <a:latin typeface="Playfair Display"/>
                <a:ea typeface="Playfair Display"/>
                <a:cs typeface="Playfair Display"/>
                <a:sym typeface="Playfair Display"/>
              </a:rPr>
              <a:t>Economic</a:t>
            </a:r>
            <a:endParaRPr sz="1016" u="sng">
              <a:solidFill>
                <a:schemeClr val="dk1"/>
              </a:solidFill>
              <a:latin typeface="Playfair Display"/>
              <a:ea typeface="Playfair Display"/>
              <a:cs typeface="Playfair Display"/>
              <a:sym typeface="Playfair Display"/>
            </a:endParaRPr>
          </a:p>
          <a:p>
            <a:pPr indent="-288246" lvl="0" marL="457200" rtl="0" algn="l">
              <a:spcBef>
                <a:spcPts val="0"/>
              </a:spcBef>
              <a:spcAft>
                <a:spcPts val="0"/>
              </a:spcAft>
              <a:buClr>
                <a:schemeClr val="dk1"/>
              </a:buClr>
              <a:buSzPts val="939"/>
              <a:buFont typeface="Playfair Display"/>
              <a:buChar char="●"/>
            </a:pPr>
            <a:r>
              <a:rPr lang="en" sz="939">
                <a:solidFill>
                  <a:schemeClr val="dk1"/>
                </a:solidFill>
                <a:latin typeface="Playfair Display"/>
                <a:ea typeface="Playfair Display"/>
                <a:cs typeface="Playfair Display"/>
                <a:sym typeface="Playfair Display"/>
              </a:rPr>
              <a:t>Economic factors such as inflation rates, exchange rates, and the overall economy can influence consumer spending.</a:t>
            </a:r>
            <a:endParaRPr sz="939">
              <a:solidFill>
                <a:schemeClr val="dk1"/>
              </a:solidFill>
              <a:latin typeface="Playfair Display"/>
              <a:ea typeface="Playfair Display"/>
              <a:cs typeface="Playfair Display"/>
              <a:sym typeface="Playfair Display"/>
            </a:endParaRPr>
          </a:p>
          <a:p>
            <a:pPr indent="-288246" lvl="0" marL="457200" rtl="0" algn="l">
              <a:spcBef>
                <a:spcPts val="0"/>
              </a:spcBef>
              <a:spcAft>
                <a:spcPts val="0"/>
              </a:spcAft>
              <a:buClr>
                <a:schemeClr val="dk1"/>
              </a:buClr>
              <a:buSzPts val="939"/>
              <a:buFont typeface="Playfair Display"/>
              <a:buChar char="●"/>
            </a:pPr>
            <a:r>
              <a:rPr lang="en" sz="939">
                <a:solidFill>
                  <a:schemeClr val="dk1"/>
                </a:solidFill>
                <a:latin typeface="Playfair Display"/>
                <a:ea typeface="Playfair Display"/>
                <a:cs typeface="Playfair Display"/>
                <a:sym typeface="Playfair Display"/>
              </a:rPr>
              <a:t>Income Levels.</a:t>
            </a:r>
            <a:endParaRPr sz="939">
              <a:solidFill>
                <a:schemeClr val="dk1"/>
              </a:solidFill>
              <a:latin typeface="Playfair Display"/>
              <a:ea typeface="Playfair Display"/>
              <a:cs typeface="Playfair Display"/>
              <a:sym typeface="Playfair Display"/>
            </a:endParaRPr>
          </a:p>
          <a:p>
            <a:pPr indent="0" lvl="0" marL="457200" rtl="0" algn="l">
              <a:spcBef>
                <a:spcPts val="0"/>
              </a:spcBef>
              <a:spcAft>
                <a:spcPts val="0"/>
              </a:spcAft>
              <a:buSzPts val="275"/>
              <a:buNone/>
            </a:pPr>
            <a:r>
              <a:t/>
            </a:r>
            <a:endParaRPr sz="939">
              <a:solidFill>
                <a:schemeClr val="dk1"/>
              </a:solidFill>
              <a:latin typeface="Playfair Display"/>
              <a:ea typeface="Playfair Display"/>
              <a:cs typeface="Playfair Display"/>
              <a:sym typeface="Playfair Display"/>
            </a:endParaRPr>
          </a:p>
          <a:p>
            <a:pPr indent="0" lvl="0" marL="0" rtl="0" algn="l">
              <a:spcBef>
                <a:spcPts val="0"/>
              </a:spcBef>
              <a:spcAft>
                <a:spcPts val="0"/>
              </a:spcAft>
              <a:buSzPts val="275"/>
              <a:buNone/>
            </a:pPr>
            <a:r>
              <a:rPr lang="en" sz="1012" u="sng">
                <a:solidFill>
                  <a:schemeClr val="dk1"/>
                </a:solidFill>
                <a:latin typeface="Playfair Display"/>
                <a:ea typeface="Playfair Display"/>
                <a:cs typeface="Playfair Display"/>
                <a:sym typeface="Playfair Display"/>
              </a:rPr>
              <a:t>Sociocultural</a:t>
            </a:r>
            <a:endParaRPr sz="1012" u="sng">
              <a:solidFill>
                <a:schemeClr val="dk1"/>
              </a:solidFill>
              <a:latin typeface="Playfair Display"/>
              <a:ea typeface="Playfair Display"/>
              <a:cs typeface="Playfair Display"/>
              <a:sym typeface="Playfair Display"/>
            </a:endParaRPr>
          </a:p>
          <a:p>
            <a:pPr indent="-288253" lvl="0" marL="457200" rtl="0" algn="l">
              <a:spcBef>
                <a:spcPts val="0"/>
              </a:spcBef>
              <a:spcAft>
                <a:spcPts val="0"/>
              </a:spcAft>
              <a:buClr>
                <a:schemeClr val="dk1"/>
              </a:buClr>
              <a:buSzPts val="939"/>
              <a:buFont typeface="Playfair Display"/>
              <a:buChar char="●"/>
            </a:pPr>
            <a:r>
              <a:rPr lang="en" sz="939">
                <a:solidFill>
                  <a:schemeClr val="dk1"/>
                </a:solidFill>
                <a:latin typeface="Playfair Display"/>
                <a:ea typeface="Playfair Display"/>
                <a:cs typeface="Playfair Display"/>
                <a:sym typeface="Playfair Display"/>
              </a:rPr>
              <a:t>Content needs to be tailored to diverse cultural preferences to attract a global audience.</a:t>
            </a:r>
            <a:endParaRPr sz="939">
              <a:solidFill>
                <a:schemeClr val="dk1"/>
              </a:solidFill>
              <a:latin typeface="Playfair Display"/>
              <a:ea typeface="Playfair Display"/>
              <a:cs typeface="Playfair Display"/>
              <a:sym typeface="Playfair Display"/>
            </a:endParaRPr>
          </a:p>
          <a:p>
            <a:pPr indent="-288253" lvl="0" marL="457200" rtl="0" algn="l">
              <a:spcBef>
                <a:spcPts val="0"/>
              </a:spcBef>
              <a:spcAft>
                <a:spcPts val="0"/>
              </a:spcAft>
              <a:buClr>
                <a:schemeClr val="dk1"/>
              </a:buClr>
              <a:buSzPts val="939"/>
              <a:buFont typeface="Playfair Display"/>
              <a:buChar char="●"/>
            </a:pPr>
            <a:r>
              <a:rPr lang="en" sz="939">
                <a:solidFill>
                  <a:schemeClr val="dk1"/>
                </a:solidFill>
                <a:latin typeface="Playfair Display"/>
                <a:ea typeface="Playfair Display"/>
                <a:cs typeface="Playfair Display"/>
                <a:sym typeface="Playfair Display"/>
              </a:rPr>
              <a:t>Preferences of different age groups.</a:t>
            </a:r>
            <a:endParaRPr sz="939">
              <a:solidFill>
                <a:schemeClr val="dk1"/>
              </a:solidFill>
              <a:latin typeface="Playfair Display"/>
              <a:ea typeface="Playfair Display"/>
              <a:cs typeface="Playfair Display"/>
              <a:sym typeface="Playfair Display"/>
            </a:endParaRPr>
          </a:p>
          <a:p>
            <a:pPr indent="0" lvl="0" marL="457200" rtl="0" algn="l">
              <a:spcBef>
                <a:spcPts val="0"/>
              </a:spcBef>
              <a:spcAft>
                <a:spcPts val="0"/>
              </a:spcAft>
              <a:buSzPts val="275"/>
              <a:buNone/>
            </a:pPr>
            <a:r>
              <a:t/>
            </a:r>
            <a:endParaRPr sz="939">
              <a:solidFill>
                <a:schemeClr val="dk1"/>
              </a:solidFill>
              <a:latin typeface="Playfair Display"/>
              <a:ea typeface="Playfair Display"/>
              <a:cs typeface="Playfair Display"/>
              <a:sym typeface="Playfair Display"/>
            </a:endParaRPr>
          </a:p>
          <a:p>
            <a:pPr indent="0" lvl="0" marL="0" rtl="0" algn="l">
              <a:spcBef>
                <a:spcPts val="0"/>
              </a:spcBef>
              <a:spcAft>
                <a:spcPts val="0"/>
              </a:spcAft>
              <a:buSzPts val="275"/>
              <a:buNone/>
            </a:pPr>
            <a:r>
              <a:rPr lang="en" sz="1012" u="sng">
                <a:solidFill>
                  <a:schemeClr val="dk1"/>
                </a:solidFill>
                <a:latin typeface="Playfair Display"/>
                <a:ea typeface="Playfair Display"/>
                <a:cs typeface="Playfair Display"/>
                <a:sym typeface="Playfair Display"/>
              </a:rPr>
              <a:t>Technological</a:t>
            </a:r>
            <a:endParaRPr sz="1012" u="sng">
              <a:solidFill>
                <a:schemeClr val="dk1"/>
              </a:solidFill>
              <a:latin typeface="Playfair Display"/>
              <a:ea typeface="Playfair Display"/>
              <a:cs typeface="Playfair Display"/>
              <a:sym typeface="Playfair Display"/>
            </a:endParaRPr>
          </a:p>
          <a:p>
            <a:pPr indent="-288246" lvl="0" marL="457200" rtl="0" algn="l">
              <a:spcBef>
                <a:spcPts val="0"/>
              </a:spcBef>
              <a:spcAft>
                <a:spcPts val="0"/>
              </a:spcAft>
              <a:buClr>
                <a:schemeClr val="dk1"/>
              </a:buClr>
              <a:buSzPts val="939"/>
              <a:buFont typeface="Playfair Display"/>
              <a:buChar char="●"/>
            </a:pPr>
            <a:r>
              <a:rPr lang="en" sz="939">
                <a:solidFill>
                  <a:schemeClr val="dk1"/>
                </a:solidFill>
                <a:latin typeface="Playfair Display"/>
                <a:ea typeface="Playfair Display"/>
                <a:cs typeface="Playfair Display"/>
                <a:sym typeface="Playfair Display"/>
              </a:rPr>
              <a:t>Staying updated with the latest technological trends.</a:t>
            </a:r>
            <a:endParaRPr sz="939">
              <a:solidFill>
                <a:schemeClr val="dk1"/>
              </a:solidFill>
              <a:latin typeface="Playfair Display"/>
              <a:ea typeface="Playfair Display"/>
              <a:cs typeface="Playfair Display"/>
              <a:sym typeface="Playfair Display"/>
            </a:endParaRPr>
          </a:p>
          <a:p>
            <a:pPr indent="-288246" lvl="0" marL="457200" rtl="0" algn="l">
              <a:spcBef>
                <a:spcPts val="0"/>
              </a:spcBef>
              <a:spcAft>
                <a:spcPts val="0"/>
              </a:spcAft>
              <a:buClr>
                <a:schemeClr val="dk1"/>
              </a:buClr>
              <a:buSzPts val="939"/>
              <a:buFont typeface="Playfair Display"/>
              <a:buChar char="●"/>
            </a:pPr>
            <a:r>
              <a:rPr lang="en" sz="939">
                <a:solidFill>
                  <a:schemeClr val="dk1"/>
                </a:solidFill>
                <a:latin typeface="Playfair Display"/>
                <a:ea typeface="Playfair Display"/>
                <a:cs typeface="Playfair Display"/>
                <a:sym typeface="Playfair Display"/>
              </a:rPr>
              <a:t>Ensuring the security of user data.</a:t>
            </a:r>
            <a:endParaRPr sz="939">
              <a:solidFill>
                <a:schemeClr val="dk1"/>
              </a:solidFill>
              <a:latin typeface="Playfair Display"/>
              <a:ea typeface="Playfair Display"/>
              <a:cs typeface="Playfair Display"/>
              <a:sym typeface="Playfair Display"/>
            </a:endParaRPr>
          </a:p>
          <a:p>
            <a:pPr indent="0" lvl="0" marL="457200" rtl="0" algn="l">
              <a:spcBef>
                <a:spcPts val="0"/>
              </a:spcBef>
              <a:spcAft>
                <a:spcPts val="0"/>
              </a:spcAft>
              <a:buSzPts val="275"/>
              <a:buNone/>
            </a:pPr>
            <a:r>
              <a:t/>
            </a:r>
            <a:endParaRPr sz="939">
              <a:solidFill>
                <a:schemeClr val="dk1"/>
              </a:solidFill>
              <a:latin typeface="Playfair Display"/>
              <a:ea typeface="Playfair Display"/>
              <a:cs typeface="Playfair Display"/>
              <a:sym typeface="Playfair Display"/>
            </a:endParaRPr>
          </a:p>
          <a:p>
            <a:pPr indent="0" lvl="0" marL="0" rtl="0" algn="l">
              <a:spcBef>
                <a:spcPts val="0"/>
              </a:spcBef>
              <a:spcAft>
                <a:spcPts val="0"/>
              </a:spcAft>
              <a:buSzPts val="275"/>
              <a:buNone/>
            </a:pPr>
            <a:r>
              <a:rPr lang="en" sz="1081" u="sng">
                <a:solidFill>
                  <a:schemeClr val="dk1"/>
                </a:solidFill>
                <a:latin typeface="Playfair Display"/>
                <a:ea typeface="Playfair Display"/>
                <a:cs typeface="Playfair Display"/>
                <a:sym typeface="Playfair Display"/>
              </a:rPr>
              <a:t>Environmental</a:t>
            </a:r>
            <a:endParaRPr sz="939">
              <a:solidFill>
                <a:schemeClr val="dk1"/>
              </a:solidFill>
              <a:latin typeface="Playfair Display"/>
              <a:ea typeface="Playfair Display"/>
              <a:cs typeface="Playfair Display"/>
              <a:sym typeface="Playfair Display"/>
            </a:endParaRPr>
          </a:p>
          <a:p>
            <a:pPr indent="-288246" lvl="0" marL="457200" rtl="0" algn="l">
              <a:spcBef>
                <a:spcPts val="0"/>
              </a:spcBef>
              <a:spcAft>
                <a:spcPts val="0"/>
              </a:spcAft>
              <a:buClr>
                <a:schemeClr val="dk1"/>
              </a:buClr>
              <a:buSzPts val="939"/>
              <a:buFont typeface="Times New Roman"/>
              <a:buChar char="●"/>
            </a:pPr>
            <a:r>
              <a:rPr lang="en" sz="939">
                <a:solidFill>
                  <a:schemeClr val="dk1"/>
                </a:solidFill>
                <a:latin typeface="Playfair Display"/>
                <a:ea typeface="Playfair Display"/>
                <a:cs typeface="Playfair Display"/>
                <a:sym typeface="Playfair Display"/>
              </a:rPr>
              <a:t>Environmental Sustainability and Corporate Social Responsibility. </a:t>
            </a:r>
            <a:endParaRPr sz="939">
              <a:solidFill>
                <a:schemeClr val="dk1"/>
              </a:solidFill>
              <a:latin typeface="Playfair Display"/>
              <a:ea typeface="Playfair Display"/>
              <a:cs typeface="Playfair Display"/>
              <a:sym typeface="Playfair Display"/>
            </a:endParaRPr>
          </a:p>
          <a:p>
            <a:pPr indent="0" lvl="0" marL="457200" rtl="0" algn="l">
              <a:spcBef>
                <a:spcPts val="0"/>
              </a:spcBef>
              <a:spcAft>
                <a:spcPts val="0"/>
              </a:spcAft>
              <a:buSzPts val="275"/>
              <a:buNone/>
            </a:pPr>
            <a:r>
              <a:t/>
            </a:r>
            <a:endParaRPr sz="939">
              <a:solidFill>
                <a:schemeClr val="dk1"/>
              </a:solidFill>
              <a:latin typeface="Playfair Display"/>
              <a:ea typeface="Playfair Display"/>
              <a:cs typeface="Playfair Display"/>
              <a:sym typeface="Playfair Display"/>
            </a:endParaRPr>
          </a:p>
          <a:p>
            <a:pPr indent="0" lvl="0" marL="0" rtl="0" algn="l">
              <a:spcBef>
                <a:spcPts val="0"/>
              </a:spcBef>
              <a:spcAft>
                <a:spcPts val="0"/>
              </a:spcAft>
              <a:buSzPts val="275"/>
              <a:buNone/>
            </a:pPr>
            <a:r>
              <a:rPr lang="en" sz="1089" u="sng">
                <a:solidFill>
                  <a:schemeClr val="dk1"/>
                </a:solidFill>
                <a:latin typeface="Playfair Display"/>
                <a:ea typeface="Playfair Display"/>
                <a:cs typeface="Playfair Display"/>
                <a:sym typeface="Playfair Display"/>
              </a:rPr>
              <a:t>Legal</a:t>
            </a:r>
            <a:endParaRPr sz="1053" u="sng">
              <a:solidFill>
                <a:schemeClr val="dk1"/>
              </a:solidFill>
              <a:latin typeface="Playfair Display"/>
              <a:ea typeface="Playfair Display"/>
              <a:cs typeface="Playfair Display"/>
              <a:sym typeface="Playfair Display"/>
            </a:endParaRPr>
          </a:p>
          <a:p>
            <a:pPr indent="-285750" lvl="0" marL="457200" rtl="0" algn="l">
              <a:spcBef>
                <a:spcPts val="0"/>
              </a:spcBef>
              <a:spcAft>
                <a:spcPts val="0"/>
              </a:spcAft>
              <a:buClr>
                <a:schemeClr val="dk1"/>
              </a:buClr>
              <a:buSzPts val="900"/>
              <a:buFont typeface="Playfair Display"/>
              <a:buChar char="●"/>
            </a:pPr>
            <a:r>
              <a:rPr lang="en" sz="900">
                <a:solidFill>
                  <a:schemeClr val="dk1"/>
                </a:solidFill>
                <a:latin typeface="Playfair Display"/>
                <a:ea typeface="Playfair Display"/>
                <a:cs typeface="Playfair Display"/>
                <a:sym typeface="Playfair Display"/>
              </a:rPr>
              <a:t>Copyright laws and protection of intellectual property.</a:t>
            </a:r>
            <a:endParaRPr sz="900">
              <a:solidFill>
                <a:schemeClr val="dk1"/>
              </a:solidFill>
              <a:latin typeface="Playfair Display"/>
              <a:ea typeface="Playfair Display"/>
              <a:cs typeface="Playfair Display"/>
              <a:sym typeface="Playfair Display"/>
            </a:endParaRPr>
          </a:p>
          <a:p>
            <a:pPr indent="-285750" lvl="0" marL="457200" rtl="0" algn="l">
              <a:spcBef>
                <a:spcPts val="0"/>
              </a:spcBef>
              <a:spcAft>
                <a:spcPts val="0"/>
              </a:spcAft>
              <a:buClr>
                <a:schemeClr val="dk1"/>
              </a:buClr>
              <a:buSzPts val="900"/>
              <a:buFont typeface="Playfair Display"/>
              <a:buChar char="●"/>
            </a:pPr>
            <a:r>
              <a:rPr lang="en" sz="900">
                <a:solidFill>
                  <a:schemeClr val="dk1"/>
                </a:solidFill>
                <a:latin typeface="Playfair Display"/>
                <a:ea typeface="Playfair Display"/>
                <a:cs typeface="Playfair Display"/>
                <a:sym typeface="Playfair Display"/>
              </a:rPr>
              <a:t>Data protection and privacy laws. </a:t>
            </a:r>
            <a:endParaRPr sz="900">
              <a:solidFill>
                <a:schemeClr val="dk1"/>
              </a:solidFill>
              <a:latin typeface="Playfair Display"/>
              <a:ea typeface="Playfair Display"/>
              <a:cs typeface="Playfair Display"/>
              <a:sym typeface="Playfair Display"/>
            </a:endParaRPr>
          </a:p>
          <a:p>
            <a:pPr indent="0" lvl="0" marL="0" rtl="0" algn="l">
              <a:spcBef>
                <a:spcPts val="0"/>
              </a:spcBef>
              <a:spcAft>
                <a:spcPts val="1200"/>
              </a:spcAft>
              <a:buSzPts val="275"/>
              <a:buNone/>
            </a:pPr>
            <a:r>
              <a:rPr lang="en" sz="550">
                <a:latin typeface="Playfair Display"/>
                <a:ea typeface="Playfair Display"/>
                <a:cs typeface="Playfair Display"/>
                <a:sym typeface="Playfair Display"/>
              </a:rPr>
              <a:t> </a:t>
            </a:r>
            <a:endParaRPr sz="550">
              <a:latin typeface="Playfair Display"/>
              <a:ea typeface="Playfair Display"/>
              <a:cs typeface="Playfair Display"/>
              <a:sym typeface="Playfair Display"/>
            </a:endParaRPr>
          </a:p>
        </p:txBody>
      </p:sp>
      <p:sp>
        <p:nvSpPr>
          <p:cNvPr id="153" name="Google Shape;15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93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chemeClr val="lt1"/>
                </a:solidFill>
                <a:latin typeface="Playfair Display Medium"/>
                <a:ea typeface="Playfair Display Medium"/>
                <a:cs typeface="Playfair Display Medium"/>
                <a:sym typeface="Playfair Display Medium"/>
              </a:rPr>
              <a:t>External Analysis - Video Streaming Industry</a:t>
            </a:r>
            <a:endParaRPr/>
          </a:p>
        </p:txBody>
      </p:sp>
      <p:sp>
        <p:nvSpPr>
          <p:cNvPr id="159" name="Google Shape;15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5"/>
          <p:cNvPicPr preferRelativeResize="0"/>
          <p:nvPr/>
        </p:nvPicPr>
        <p:blipFill>
          <a:blip r:embed="rId3">
            <a:alphaModFix/>
          </a:blip>
          <a:stretch>
            <a:fillRect/>
          </a:stretch>
        </p:blipFill>
        <p:spPr>
          <a:xfrm>
            <a:off x="1762263" y="1076321"/>
            <a:ext cx="5619474" cy="2990850"/>
          </a:xfrm>
          <a:prstGeom prst="rect">
            <a:avLst/>
          </a:prstGeom>
          <a:noFill/>
          <a:ln>
            <a:noFill/>
          </a:ln>
        </p:spPr>
      </p:pic>
      <p:sp>
        <p:nvSpPr>
          <p:cNvPr id="161" name="Google Shape;161;p25"/>
          <p:cNvSpPr/>
          <p:nvPr/>
        </p:nvSpPr>
        <p:spPr>
          <a:xfrm>
            <a:off x="3226900" y="1654200"/>
            <a:ext cx="1345200" cy="2336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6"/>
          <p:cNvPicPr preferRelativeResize="0"/>
          <p:nvPr/>
        </p:nvPicPr>
        <p:blipFill>
          <a:blip r:embed="rId3">
            <a:alphaModFix/>
          </a:blip>
          <a:stretch>
            <a:fillRect/>
          </a:stretch>
        </p:blipFill>
        <p:spPr>
          <a:xfrm>
            <a:off x="434450" y="1072202"/>
            <a:ext cx="3777900" cy="2833425"/>
          </a:xfrm>
          <a:prstGeom prst="rect">
            <a:avLst/>
          </a:prstGeom>
          <a:noFill/>
          <a:ln>
            <a:noFill/>
          </a:ln>
        </p:spPr>
      </p:pic>
      <p:sp>
        <p:nvSpPr>
          <p:cNvPr id="167" name="Google Shape;167;p26"/>
          <p:cNvSpPr txBox="1"/>
          <p:nvPr/>
        </p:nvSpPr>
        <p:spPr>
          <a:xfrm>
            <a:off x="4702950" y="826050"/>
            <a:ext cx="3777900" cy="3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Playfair Display"/>
                <a:ea typeface="Playfair Display"/>
                <a:cs typeface="Playfair Display"/>
                <a:sym typeface="Playfair Display"/>
              </a:rPr>
              <a:t>Proposed Strategies</a:t>
            </a:r>
            <a:endParaRPr b="1" sz="19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800">
              <a:solidFill>
                <a:schemeClr val="dk1"/>
              </a:solidFill>
              <a:latin typeface="Playfair Display Medium"/>
              <a:ea typeface="Playfair Display Medium"/>
              <a:cs typeface="Playfair Display Medium"/>
              <a:sym typeface="Playfair Display Medium"/>
            </a:endParaRPr>
          </a:p>
          <a:p>
            <a:pPr indent="-342900" lvl="0" marL="457200" rtl="0" algn="l">
              <a:spcBef>
                <a:spcPts val="0"/>
              </a:spcBef>
              <a:spcAft>
                <a:spcPts val="0"/>
              </a:spcAft>
              <a:buClr>
                <a:schemeClr val="dk1"/>
              </a:buClr>
              <a:buSzPts val="1800"/>
              <a:buFont typeface="Playfair Display"/>
              <a:buAutoNum type="arabicPeriod"/>
            </a:pPr>
            <a:r>
              <a:rPr b="1" lang="en" sz="1800">
                <a:solidFill>
                  <a:schemeClr val="dk1"/>
                </a:solidFill>
                <a:latin typeface="Playfair Display"/>
                <a:ea typeface="Playfair Display"/>
                <a:cs typeface="Playfair Display"/>
                <a:sym typeface="Playfair Display"/>
              </a:rPr>
              <a:t>Differentiation</a:t>
            </a:r>
            <a:endParaRPr b="1" sz="1800">
              <a:solidFill>
                <a:schemeClr val="dk1"/>
              </a:solidFill>
              <a:latin typeface="Playfair Display"/>
              <a:ea typeface="Playfair Display"/>
              <a:cs typeface="Playfair Display"/>
              <a:sym typeface="Playfair Display"/>
            </a:endParaRPr>
          </a:p>
          <a:p>
            <a:pPr indent="-336550" lvl="1" marL="914400" rtl="0" algn="l">
              <a:spcBef>
                <a:spcPts val="0"/>
              </a:spcBef>
              <a:spcAft>
                <a:spcPts val="0"/>
              </a:spcAft>
              <a:buClr>
                <a:schemeClr val="dk1"/>
              </a:buClr>
              <a:buSzPts val="1700"/>
              <a:buFont typeface="Playfair Display Medium"/>
              <a:buChar char="○"/>
            </a:pPr>
            <a:r>
              <a:rPr lang="en" sz="1700">
                <a:solidFill>
                  <a:schemeClr val="dk1"/>
                </a:solidFill>
                <a:latin typeface="Playfair Display Medium"/>
                <a:ea typeface="Playfair Display Medium"/>
                <a:cs typeface="Playfair Display Medium"/>
                <a:sym typeface="Playfair Display Medium"/>
              </a:rPr>
              <a:t>Expanding the content library</a:t>
            </a:r>
            <a:endParaRPr sz="1700">
              <a:solidFill>
                <a:schemeClr val="dk1"/>
              </a:solidFill>
              <a:latin typeface="Playfair Display Medium"/>
              <a:ea typeface="Playfair Display Medium"/>
              <a:cs typeface="Playfair Display Medium"/>
              <a:sym typeface="Playfair Display Medium"/>
            </a:endParaRPr>
          </a:p>
          <a:p>
            <a:pPr indent="-336550" lvl="1" marL="914400" rtl="0" algn="l">
              <a:spcBef>
                <a:spcPts val="0"/>
              </a:spcBef>
              <a:spcAft>
                <a:spcPts val="0"/>
              </a:spcAft>
              <a:buClr>
                <a:schemeClr val="dk1"/>
              </a:buClr>
              <a:buSzPts val="1700"/>
              <a:buFont typeface="Playfair Display Medium"/>
              <a:buChar char="○"/>
            </a:pPr>
            <a:r>
              <a:rPr lang="en" sz="1700">
                <a:solidFill>
                  <a:schemeClr val="dk1"/>
                </a:solidFill>
                <a:latin typeface="Playfair Display Medium"/>
                <a:ea typeface="Playfair Display Medium"/>
                <a:cs typeface="Playfair Display Medium"/>
                <a:sym typeface="Playfair Display Medium"/>
              </a:rPr>
              <a:t>Advanced Analytical Technology</a:t>
            </a:r>
            <a:endParaRPr sz="1700">
              <a:solidFill>
                <a:schemeClr val="dk1"/>
              </a:solidFill>
              <a:latin typeface="Playfair Display Medium"/>
              <a:ea typeface="Playfair Display Medium"/>
              <a:cs typeface="Playfair Display Medium"/>
              <a:sym typeface="Playfair Display Medium"/>
            </a:endParaRPr>
          </a:p>
          <a:p>
            <a:pPr indent="-342900" lvl="0" marL="457200" rtl="0" algn="l">
              <a:spcBef>
                <a:spcPts val="0"/>
              </a:spcBef>
              <a:spcAft>
                <a:spcPts val="0"/>
              </a:spcAft>
              <a:buClr>
                <a:schemeClr val="dk1"/>
              </a:buClr>
              <a:buSzPts val="1800"/>
              <a:buFont typeface="Playfair Display Medium"/>
              <a:buAutoNum type="arabicPeriod"/>
            </a:pPr>
            <a:r>
              <a:rPr b="1" lang="en" sz="1800">
                <a:solidFill>
                  <a:schemeClr val="dk1"/>
                </a:solidFill>
                <a:latin typeface="Playfair Display"/>
                <a:ea typeface="Playfair Display"/>
                <a:cs typeface="Playfair Display"/>
                <a:sym typeface="Playfair Display"/>
              </a:rPr>
              <a:t>Differentiation Focus Strategy</a:t>
            </a:r>
            <a:r>
              <a:rPr lang="en" sz="1800">
                <a:solidFill>
                  <a:schemeClr val="dk1"/>
                </a:solidFill>
                <a:latin typeface="Playfair Display Medium"/>
                <a:ea typeface="Playfair Display Medium"/>
                <a:cs typeface="Playfair Display Medium"/>
                <a:sym typeface="Playfair Display Medium"/>
              </a:rPr>
              <a:t> </a:t>
            </a:r>
            <a:endParaRPr sz="1800">
              <a:solidFill>
                <a:schemeClr val="dk1"/>
              </a:solidFill>
              <a:latin typeface="Playfair Display Medium"/>
              <a:ea typeface="Playfair Display Medium"/>
              <a:cs typeface="Playfair Display Medium"/>
              <a:sym typeface="Playfair Display Medium"/>
            </a:endParaRPr>
          </a:p>
          <a:p>
            <a:pPr indent="-336550" lvl="1" marL="914400" rtl="0" algn="l">
              <a:spcBef>
                <a:spcPts val="0"/>
              </a:spcBef>
              <a:spcAft>
                <a:spcPts val="0"/>
              </a:spcAft>
              <a:buClr>
                <a:schemeClr val="dk1"/>
              </a:buClr>
              <a:buSzPts val="1700"/>
              <a:buFont typeface="Playfair Display Medium"/>
              <a:buChar char="○"/>
            </a:pPr>
            <a:r>
              <a:rPr lang="en" sz="1700">
                <a:solidFill>
                  <a:schemeClr val="dk1"/>
                </a:solidFill>
                <a:latin typeface="Playfair Display Medium"/>
                <a:ea typeface="Playfair Display Medium"/>
                <a:cs typeface="Playfair Display Medium"/>
                <a:sym typeface="Playfair Display Medium"/>
              </a:rPr>
              <a:t>Adding interactive additions to the platform</a:t>
            </a:r>
            <a:endParaRPr sz="1700">
              <a:solidFill>
                <a:schemeClr val="dk1"/>
              </a:solidFill>
              <a:latin typeface="Playfair Display Medium"/>
              <a:ea typeface="Playfair Display Medium"/>
              <a:cs typeface="Playfair Display Medium"/>
              <a:sym typeface="Playfair Display Medium"/>
            </a:endParaRPr>
          </a:p>
          <a:p>
            <a:pPr indent="-336550" lvl="1" marL="914400" rtl="0" algn="l">
              <a:spcBef>
                <a:spcPts val="0"/>
              </a:spcBef>
              <a:spcAft>
                <a:spcPts val="0"/>
              </a:spcAft>
              <a:buClr>
                <a:schemeClr val="dk1"/>
              </a:buClr>
              <a:buSzPts val="1700"/>
              <a:buFont typeface="Playfair Display Medium"/>
              <a:buChar char="○"/>
            </a:pPr>
            <a:r>
              <a:rPr lang="en" sz="1700">
                <a:solidFill>
                  <a:schemeClr val="dk1"/>
                </a:solidFill>
                <a:latin typeface="Playfair Display Medium"/>
                <a:ea typeface="Playfair Display Medium"/>
                <a:cs typeface="Playfair Display Medium"/>
                <a:sym typeface="Playfair Display Medium"/>
              </a:rPr>
              <a:t>Targeted revenue </a:t>
            </a:r>
            <a:r>
              <a:rPr lang="en" sz="1700">
                <a:solidFill>
                  <a:schemeClr val="dk1"/>
                </a:solidFill>
                <a:latin typeface="Playfair Display Medium"/>
                <a:ea typeface="Playfair Display Medium"/>
                <a:cs typeface="Playfair Display Medium"/>
                <a:sym typeface="Playfair Display Medium"/>
              </a:rPr>
              <a:t>generating</a:t>
            </a:r>
            <a:r>
              <a:rPr lang="en" sz="1700">
                <a:solidFill>
                  <a:schemeClr val="dk1"/>
                </a:solidFill>
                <a:latin typeface="Playfair Display Medium"/>
                <a:ea typeface="Playfair Display Medium"/>
                <a:cs typeface="Playfair Display Medium"/>
                <a:sym typeface="Playfair Display Medium"/>
              </a:rPr>
              <a:t> features</a:t>
            </a:r>
            <a:endParaRPr sz="1700">
              <a:solidFill>
                <a:schemeClr val="dk1"/>
              </a:solidFill>
              <a:latin typeface="Playfair Display Medium"/>
              <a:ea typeface="Playfair Display Medium"/>
              <a:cs typeface="Playfair Display Medium"/>
              <a:sym typeface="Playfair Display Medium"/>
            </a:endParaRPr>
          </a:p>
        </p:txBody>
      </p:sp>
      <p:sp>
        <p:nvSpPr>
          <p:cNvPr id="168" name="Google Shape;168;p26"/>
          <p:cNvSpPr txBox="1"/>
          <p:nvPr>
            <p:ph type="title"/>
          </p:nvPr>
        </p:nvSpPr>
        <p:spPr>
          <a:xfrm>
            <a:off x="311700" y="5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Playfair Display Medium"/>
                <a:ea typeface="Playfair Display Medium"/>
                <a:cs typeface="Playfair Display Medium"/>
                <a:sym typeface="Playfair Display Medium"/>
              </a:rPr>
              <a:t>Formulation</a:t>
            </a:r>
            <a:endParaRPr>
              <a:solidFill>
                <a:schemeClr val="lt1"/>
              </a:solidFill>
              <a:latin typeface="Playfair Display Medium"/>
              <a:ea typeface="Playfair Display Medium"/>
              <a:cs typeface="Playfair Display Medium"/>
              <a:sym typeface="Playfair Display Medium"/>
            </a:endParaRPr>
          </a:p>
        </p:txBody>
      </p:sp>
      <p:sp>
        <p:nvSpPr>
          <p:cNvPr id="169" name="Google Shape;16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6"/>
          <p:cNvPicPr preferRelativeResize="0"/>
          <p:nvPr/>
        </p:nvPicPr>
        <p:blipFill>
          <a:blip r:embed="rId4">
            <a:alphaModFix amt="20000"/>
          </a:blip>
          <a:stretch>
            <a:fillRect/>
          </a:stretch>
        </p:blipFill>
        <p:spPr>
          <a:xfrm>
            <a:off x="3250000" y="2279238"/>
            <a:ext cx="643500" cy="643525"/>
          </a:xfrm>
          <a:prstGeom prst="rect">
            <a:avLst/>
          </a:prstGeom>
          <a:noFill/>
          <a:ln>
            <a:noFill/>
          </a:ln>
        </p:spPr>
      </p:pic>
      <p:pic>
        <p:nvPicPr>
          <p:cNvPr id="171" name="Google Shape;171;p26"/>
          <p:cNvPicPr preferRelativeResize="0"/>
          <p:nvPr/>
        </p:nvPicPr>
        <p:blipFill>
          <a:blip r:embed="rId4">
            <a:alphaModFix amt="20000"/>
          </a:blip>
          <a:stretch>
            <a:fillRect/>
          </a:stretch>
        </p:blipFill>
        <p:spPr>
          <a:xfrm>
            <a:off x="3250000" y="3177701"/>
            <a:ext cx="643500" cy="643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5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Playfair Display Medium"/>
                <a:ea typeface="Playfair Display Medium"/>
                <a:cs typeface="Playfair Display Medium"/>
                <a:sym typeface="Playfair Display Medium"/>
              </a:rPr>
              <a:t>Formulation: Differentiation Strategy</a:t>
            </a:r>
            <a:endParaRPr>
              <a:solidFill>
                <a:schemeClr val="lt1"/>
              </a:solidFill>
              <a:latin typeface="Playfair Display Medium"/>
              <a:ea typeface="Playfair Display Medium"/>
              <a:cs typeface="Playfair Display Medium"/>
              <a:sym typeface="Playfair Display Medium"/>
            </a:endParaRPr>
          </a:p>
        </p:txBody>
      </p:sp>
      <p:pic>
        <p:nvPicPr>
          <p:cNvPr id="177" name="Google Shape;177;p27"/>
          <p:cNvPicPr preferRelativeResize="0"/>
          <p:nvPr/>
        </p:nvPicPr>
        <p:blipFill>
          <a:blip r:embed="rId3">
            <a:alphaModFix/>
          </a:blip>
          <a:stretch>
            <a:fillRect/>
          </a:stretch>
        </p:blipFill>
        <p:spPr>
          <a:xfrm>
            <a:off x="329413" y="1752888"/>
            <a:ext cx="1156475" cy="1156475"/>
          </a:xfrm>
          <a:prstGeom prst="rect">
            <a:avLst/>
          </a:prstGeom>
          <a:noFill/>
          <a:ln>
            <a:noFill/>
          </a:ln>
        </p:spPr>
      </p:pic>
      <p:pic>
        <p:nvPicPr>
          <p:cNvPr id="178" name="Google Shape;178;p27"/>
          <p:cNvPicPr preferRelativeResize="0"/>
          <p:nvPr/>
        </p:nvPicPr>
        <p:blipFill>
          <a:blip r:embed="rId4">
            <a:alphaModFix/>
          </a:blip>
          <a:stretch>
            <a:fillRect/>
          </a:stretch>
        </p:blipFill>
        <p:spPr>
          <a:xfrm>
            <a:off x="2177325" y="1692675"/>
            <a:ext cx="1014950" cy="1224724"/>
          </a:xfrm>
          <a:prstGeom prst="rect">
            <a:avLst/>
          </a:prstGeom>
          <a:noFill/>
          <a:ln>
            <a:noFill/>
          </a:ln>
        </p:spPr>
      </p:pic>
      <p:pic>
        <p:nvPicPr>
          <p:cNvPr id="179" name="Google Shape;179;p27"/>
          <p:cNvPicPr preferRelativeResize="0"/>
          <p:nvPr/>
        </p:nvPicPr>
        <p:blipFill>
          <a:blip r:embed="rId5">
            <a:alphaModFix/>
          </a:blip>
          <a:stretch>
            <a:fillRect/>
          </a:stretch>
        </p:blipFill>
        <p:spPr>
          <a:xfrm>
            <a:off x="4069962" y="1764913"/>
            <a:ext cx="1156475" cy="1156475"/>
          </a:xfrm>
          <a:prstGeom prst="rect">
            <a:avLst/>
          </a:prstGeom>
          <a:noFill/>
          <a:ln>
            <a:noFill/>
          </a:ln>
        </p:spPr>
      </p:pic>
      <p:pic>
        <p:nvPicPr>
          <p:cNvPr id="180" name="Google Shape;180;p27"/>
          <p:cNvPicPr preferRelativeResize="0"/>
          <p:nvPr/>
        </p:nvPicPr>
        <p:blipFill>
          <a:blip r:embed="rId6">
            <a:alphaModFix/>
          </a:blip>
          <a:stretch>
            <a:fillRect/>
          </a:stretch>
        </p:blipFill>
        <p:spPr>
          <a:xfrm>
            <a:off x="7333550" y="1616475"/>
            <a:ext cx="1429300" cy="1429300"/>
          </a:xfrm>
          <a:prstGeom prst="rect">
            <a:avLst/>
          </a:prstGeom>
          <a:noFill/>
          <a:ln>
            <a:noFill/>
          </a:ln>
        </p:spPr>
      </p:pic>
      <p:pic>
        <p:nvPicPr>
          <p:cNvPr id="181" name="Google Shape;181;p27"/>
          <p:cNvPicPr preferRelativeResize="0"/>
          <p:nvPr/>
        </p:nvPicPr>
        <p:blipFill>
          <a:blip r:embed="rId7">
            <a:alphaModFix/>
          </a:blip>
          <a:stretch>
            <a:fillRect/>
          </a:stretch>
        </p:blipFill>
        <p:spPr>
          <a:xfrm>
            <a:off x="5721463" y="1815063"/>
            <a:ext cx="1224724" cy="1224726"/>
          </a:xfrm>
          <a:prstGeom prst="rect">
            <a:avLst/>
          </a:prstGeom>
          <a:noFill/>
          <a:ln>
            <a:noFill/>
          </a:ln>
        </p:spPr>
      </p:pic>
      <p:sp>
        <p:nvSpPr>
          <p:cNvPr id="182" name="Google Shape;182;p27"/>
          <p:cNvSpPr txBox="1"/>
          <p:nvPr/>
        </p:nvSpPr>
        <p:spPr>
          <a:xfrm>
            <a:off x="-369012" y="2884100"/>
            <a:ext cx="2400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Playfair Display"/>
                <a:ea typeface="Playfair Display"/>
                <a:cs typeface="Playfair Display"/>
                <a:sym typeface="Playfair Display"/>
              </a:rPr>
              <a:t>Broad Appeal</a:t>
            </a:r>
            <a:endParaRPr>
              <a:solidFill>
                <a:schemeClr val="dk1"/>
              </a:solidFill>
              <a:latin typeface="Playfair Display"/>
              <a:ea typeface="Playfair Display"/>
              <a:cs typeface="Playfair Display"/>
              <a:sym typeface="Playfair Display"/>
            </a:endParaRPr>
          </a:p>
        </p:txBody>
      </p:sp>
      <p:sp>
        <p:nvSpPr>
          <p:cNvPr id="183" name="Google Shape;183;p27"/>
          <p:cNvSpPr txBox="1"/>
          <p:nvPr/>
        </p:nvSpPr>
        <p:spPr>
          <a:xfrm>
            <a:off x="1436675" y="2884100"/>
            <a:ext cx="24009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Playfair Display"/>
                <a:ea typeface="Playfair Display"/>
                <a:cs typeface="Playfair Display"/>
                <a:sym typeface="Playfair Display"/>
              </a:rPr>
              <a:t>Adaptability to Consumer Preferences</a:t>
            </a:r>
            <a:endParaRPr>
              <a:solidFill>
                <a:schemeClr val="dk1"/>
              </a:solidFill>
              <a:latin typeface="Playfair Display"/>
              <a:ea typeface="Playfair Display"/>
              <a:cs typeface="Playfair Display"/>
              <a:sym typeface="Playfair Display"/>
            </a:endParaRPr>
          </a:p>
        </p:txBody>
      </p:sp>
      <p:sp>
        <p:nvSpPr>
          <p:cNvPr id="184" name="Google Shape;184;p27"/>
          <p:cNvSpPr txBox="1"/>
          <p:nvPr/>
        </p:nvSpPr>
        <p:spPr>
          <a:xfrm>
            <a:off x="3431763" y="2880175"/>
            <a:ext cx="24831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chemeClr val="dk1"/>
                </a:solidFill>
                <a:latin typeface="Playfair Display"/>
                <a:ea typeface="Playfair Display"/>
                <a:cs typeface="Playfair Display"/>
                <a:sym typeface="Playfair Display"/>
              </a:rPr>
              <a:t>Consumer-Centric Approach</a:t>
            </a:r>
            <a:endParaRPr>
              <a:solidFill>
                <a:schemeClr val="dk1"/>
              </a:solidFill>
              <a:latin typeface="Playfair Display"/>
              <a:ea typeface="Playfair Display"/>
              <a:cs typeface="Playfair Display"/>
              <a:sym typeface="Playfair Display"/>
            </a:endParaRPr>
          </a:p>
        </p:txBody>
      </p:sp>
      <p:sp>
        <p:nvSpPr>
          <p:cNvPr id="185" name="Google Shape;185;p27"/>
          <p:cNvSpPr txBox="1"/>
          <p:nvPr/>
        </p:nvSpPr>
        <p:spPr>
          <a:xfrm>
            <a:off x="5060775" y="2896200"/>
            <a:ext cx="25461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chemeClr val="dk1"/>
                </a:solidFill>
                <a:latin typeface="Playfair Display"/>
                <a:ea typeface="Playfair Display"/>
                <a:cs typeface="Playfair Display"/>
                <a:sym typeface="Playfair Display"/>
              </a:rPr>
              <a:t>Agile Strategy Implementation</a:t>
            </a:r>
            <a:endParaRPr>
              <a:solidFill>
                <a:schemeClr val="dk1"/>
              </a:solidFill>
              <a:latin typeface="Playfair Display"/>
              <a:ea typeface="Playfair Display"/>
              <a:cs typeface="Playfair Display"/>
              <a:sym typeface="Playfair Display"/>
            </a:endParaRPr>
          </a:p>
        </p:txBody>
      </p:sp>
      <p:sp>
        <p:nvSpPr>
          <p:cNvPr id="186" name="Google Shape;186;p27"/>
          <p:cNvSpPr txBox="1"/>
          <p:nvPr/>
        </p:nvSpPr>
        <p:spPr>
          <a:xfrm>
            <a:off x="7021271" y="2880175"/>
            <a:ext cx="21384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chemeClr val="dk1"/>
                </a:solidFill>
                <a:latin typeface="Playfair Display"/>
                <a:ea typeface="Playfair Display"/>
                <a:cs typeface="Playfair Display"/>
                <a:sym typeface="Playfair Display"/>
              </a:rPr>
              <a:t>Willingness To Pay (WTP) Enhancement</a:t>
            </a:r>
            <a:endParaRPr>
              <a:solidFill>
                <a:schemeClr val="dk1"/>
              </a:solidFill>
              <a:latin typeface="Playfair Display"/>
              <a:ea typeface="Playfair Display"/>
              <a:cs typeface="Playfair Display"/>
              <a:sym typeface="Playfair Display"/>
            </a:endParaRPr>
          </a:p>
        </p:txBody>
      </p:sp>
      <p:sp>
        <p:nvSpPr>
          <p:cNvPr id="187" name="Google Shape;187;p27"/>
          <p:cNvSpPr txBox="1"/>
          <p:nvPr/>
        </p:nvSpPr>
        <p:spPr>
          <a:xfrm>
            <a:off x="308400" y="947200"/>
            <a:ext cx="7236000" cy="5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a:ea typeface="Playfair Display"/>
                <a:cs typeface="Playfair Display"/>
                <a:sym typeface="Playfair Display"/>
              </a:rPr>
              <a:t>A differentiation strategy would be achieved by doing the following: </a:t>
            </a:r>
            <a:endParaRPr sz="1800">
              <a:solidFill>
                <a:schemeClr val="dk1"/>
              </a:solidFill>
              <a:latin typeface="Playfair Display"/>
              <a:ea typeface="Playfair Display"/>
              <a:cs typeface="Playfair Display"/>
              <a:sym typeface="Playfair Display"/>
            </a:endParaRPr>
          </a:p>
        </p:txBody>
      </p:sp>
      <p:sp>
        <p:nvSpPr>
          <p:cNvPr id="188" name="Google Shape;18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9" name="Google Shape;189;p27"/>
          <p:cNvPicPr preferRelativeResize="0"/>
          <p:nvPr/>
        </p:nvPicPr>
        <p:blipFill>
          <a:blip r:embed="rId8">
            <a:alphaModFix/>
          </a:blip>
          <a:stretch>
            <a:fillRect/>
          </a:stretch>
        </p:blipFill>
        <p:spPr>
          <a:xfrm>
            <a:off x="2177325" y="1815075"/>
            <a:ext cx="643500" cy="756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138425" y="76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Playfair Display"/>
                <a:ea typeface="Playfair Display"/>
                <a:cs typeface="Playfair Display"/>
                <a:sym typeface="Playfair Display"/>
              </a:rPr>
              <a:t>Strategic Choice Cascade: Differentiation Strategy</a:t>
            </a:r>
            <a:endParaRPr>
              <a:solidFill>
                <a:schemeClr val="lt1"/>
              </a:solidFill>
              <a:latin typeface="Playfair Display"/>
              <a:ea typeface="Playfair Display"/>
              <a:cs typeface="Playfair Display"/>
              <a:sym typeface="Playfair Display"/>
            </a:endParaRPr>
          </a:p>
        </p:txBody>
      </p:sp>
      <p:sp>
        <p:nvSpPr>
          <p:cNvPr id="195" name="Google Shape;195;p28"/>
          <p:cNvSpPr/>
          <p:nvPr/>
        </p:nvSpPr>
        <p:spPr>
          <a:xfrm>
            <a:off x="570025" y="861775"/>
            <a:ext cx="2575500" cy="504000"/>
          </a:xfrm>
          <a:prstGeom prst="rect">
            <a:avLst/>
          </a:prstGeom>
          <a:solidFill>
            <a:srgbClr val="2149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Aspirations</a:t>
            </a:r>
            <a:r>
              <a:rPr lang="en">
                <a:solidFill>
                  <a:schemeClr val="lt1"/>
                </a:solidFill>
                <a:latin typeface="Playfair Display"/>
                <a:ea typeface="Playfair Display"/>
                <a:cs typeface="Playfair Display"/>
                <a:sym typeface="Playfair Display"/>
              </a:rPr>
              <a:t> &amp; Goals</a:t>
            </a:r>
            <a:endParaRPr>
              <a:solidFill>
                <a:schemeClr val="lt1"/>
              </a:solidFill>
              <a:latin typeface="Playfair Display"/>
              <a:ea typeface="Playfair Display"/>
              <a:cs typeface="Playfair Display"/>
              <a:sym typeface="Playfair Display"/>
            </a:endParaRPr>
          </a:p>
        </p:txBody>
      </p:sp>
      <p:sp>
        <p:nvSpPr>
          <p:cNvPr id="196" name="Google Shape;196;p28"/>
          <p:cNvSpPr txBox="1"/>
          <p:nvPr/>
        </p:nvSpPr>
        <p:spPr>
          <a:xfrm>
            <a:off x="6763050" y="3685800"/>
            <a:ext cx="25755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Advanced Data Analytics</a:t>
            </a:r>
            <a:endParaRPr sz="1300">
              <a:solidFill>
                <a:schemeClr val="dk2"/>
              </a:solidFill>
            </a:endParaRPr>
          </a:p>
        </p:txBody>
      </p:sp>
      <p:sp>
        <p:nvSpPr>
          <p:cNvPr id="197" name="Google Shape;197;p28"/>
          <p:cNvSpPr txBox="1"/>
          <p:nvPr/>
        </p:nvSpPr>
        <p:spPr>
          <a:xfrm>
            <a:off x="5964400" y="2971450"/>
            <a:ext cx="34236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Content Creation</a:t>
            </a:r>
            <a:endParaRPr sz="1300">
              <a:solidFill>
                <a:schemeClr val="dk2"/>
              </a:solidFill>
            </a:endParaRPr>
          </a:p>
        </p:txBody>
      </p:sp>
      <p:sp>
        <p:nvSpPr>
          <p:cNvPr id="198" name="Google Shape;198;p28"/>
          <p:cNvSpPr/>
          <p:nvPr/>
        </p:nvSpPr>
        <p:spPr>
          <a:xfrm>
            <a:off x="1682675" y="1487775"/>
            <a:ext cx="2575500" cy="504000"/>
          </a:xfrm>
          <a:prstGeom prst="rect">
            <a:avLst/>
          </a:prstGeom>
          <a:solidFill>
            <a:srgbClr val="2149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Playing Field</a:t>
            </a:r>
            <a:endParaRPr>
              <a:solidFill>
                <a:schemeClr val="lt1"/>
              </a:solidFill>
              <a:latin typeface="Playfair Display"/>
              <a:ea typeface="Playfair Display"/>
              <a:cs typeface="Playfair Display"/>
              <a:sym typeface="Playfair Display"/>
            </a:endParaRPr>
          </a:p>
        </p:txBody>
      </p:sp>
      <p:sp>
        <p:nvSpPr>
          <p:cNvPr id="199" name="Google Shape;199;p28"/>
          <p:cNvSpPr/>
          <p:nvPr/>
        </p:nvSpPr>
        <p:spPr>
          <a:xfrm>
            <a:off x="2675075" y="2180900"/>
            <a:ext cx="2575500" cy="504000"/>
          </a:xfrm>
          <a:prstGeom prst="rect">
            <a:avLst/>
          </a:prstGeom>
          <a:solidFill>
            <a:srgbClr val="2149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Unique Right to Win</a:t>
            </a:r>
            <a:endParaRPr>
              <a:solidFill>
                <a:schemeClr val="lt1"/>
              </a:solidFill>
              <a:latin typeface="Playfair Display"/>
              <a:ea typeface="Playfair Display"/>
              <a:cs typeface="Playfair Display"/>
              <a:sym typeface="Playfair Display"/>
            </a:endParaRPr>
          </a:p>
        </p:txBody>
      </p:sp>
      <p:sp>
        <p:nvSpPr>
          <p:cNvPr id="200" name="Google Shape;200;p28"/>
          <p:cNvSpPr/>
          <p:nvPr/>
        </p:nvSpPr>
        <p:spPr>
          <a:xfrm>
            <a:off x="3385600" y="2895250"/>
            <a:ext cx="2575500" cy="504000"/>
          </a:xfrm>
          <a:prstGeom prst="rect">
            <a:avLst/>
          </a:prstGeom>
          <a:solidFill>
            <a:srgbClr val="2149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Capabilities</a:t>
            </a:r>
            <a:endParaRPr>
              <a:solidFill>
                <a:schemeClr val="lt1"/>
              </a:solidFill>
              <a:latin typeface="Playfair Display"/>
              <a:ea typeface="Playfair Display"/>
              <a:cs typeface="Playfair Display"/>
              <a:sym typeface="Playfair Display"/>
            </a:endParaRPr>
          </a:p>
        </p:txBody>
      </p:sp>
      <p:sp>
        <p:nvSpPr>
          <p:cNvPr id="201" name="Google Shape;201;p28"/>
          <p:cNvSpPr/>
          <p:nvPr/>
        </p:nvSpPr>
        <p:spPr>
          <a:xfrm>
            <a:off x="4119950" y="3609600"/>
            <a:ext cx="2575500" cy="504000"/>
          </a:xfrm>
          <a:prstGeom prst="rect">
            <a:avLst/>
          </a:prstGeom>
          <a:solidFill>
            <a:srgbClr val="2149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Management Systems</a:t>
            </a:r>
            <a:endParaRPr>
              <a:solidFill>
                <a:schemeClr val="lt1"/>
              </a:solidFill>
              <a:latin typeface="Playfair Display"/>
              <a:ea typeface="Playfair Display"/>
              <a:cs typeface="Playfair Display"/>
              <a:sym typeface="Playfair Display"/>
            </a:endParaRPr>
          </a:p>
        </p:txBody>
      </p:sp>
      <p:sp>
        <p:nvSpPr>
          <p:cNvPr id="202" name="Google Shape;202;p28"/>
          <p:cNvSpPr txBox="1"/>
          <p:nvPr/>
        </p:nvSpPr>
        <p:spPr>
          <a:xfrm>
            <a:off x="4453700" y="1520413"/>
            <a:ext cx="34236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Broad</a:t>
            </a:r>
            <a:r>
              <a:rPr lang="en" sz="1300">
                <a:solidFill>
                  <a:schemeClr val="dk2"/>
                </a:solidFill>
              </a:rPr>
              <a:t> Customer Segments</a:t>
            </a:r>
            <a:endParaRPr sz="1300">
              <a:solidFill>
                <a:schemeClr val="dk2"/>
              </a:solidFill>
            </a:endParaRPr>
          </a:p>
        </p:txBody>
      </p:sp>
      <p:sp>
        <p:nvSpPr>
          <p:cNvPr id="203" name="Google Shape;203;p28"/>
          <p:cNvSpPr txBox="1"/>
          <p:nvPr/>
        </p:nvSpPr>
        <p:spPr>
          <a:xfrm>
            <a:off x="3271850" y="859950"/>
            <a:ext cx="54402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Make everyone </a:t>
            </a:r>
            <a:r>
              <a:rPr lang="en" sz="1300">
                <a:solidFill>
                  <a:schemeClr val="dk2"/>
                </a:solidFill>
              </a:rPr>
              <a:t>experience the joy of Disney at any age</a:t>
            </a:r>
            <a:endParaRPr sz="1300">
              <a:solidFill>
                <a:schemeClr val="dk2"/>
              </a:solidFill>
            </a:endParaRPr>
          </a:p>
        </p:txBody>
      </p:sp>
      <p:sp>
        <p:nvSpPr>
          <p:cNvPr id="204" name="Google Shape;204;p28"/>
          <p:cNvSpPr txBox="1"/>
          <p:nvPr/>
        </p:nvSpPr>
        <p:spPr>
          <a:xfrm>
            <a:off x="5373700" y="2180888"/>
            <a:ext cx="34236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Disney is a household name for all ages</a:t>
            </a:r>
            <a:endParaRPr sz="1300">
              <a:solidFill>
                <a:schemeClr val="dk2"/>
              </a:solidFill>
            </a:endParaRPr>
          </a:p>
        </p:txBody>
      </p:sp>
      <p:sp>
        <p:nvSpPr>
          <p:cNvPr id="205" name="Google Shape;20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311700" y="5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Playfair Display Medium"/>
                <a:ea typeface="Playfair Display Medium"/>
                <a:cs typeface="Playfair Display Medium"/>
                <a:sym typeface="Playfair Display Medium"/>
              </a:rPr>
              <a:t>Formulation: Differentiation Focus Strategy</a:t>
            </a:r>
            <a:endParaRPr>
              <a:solidFill>
                <a:schemeClr val="lt1"/>
              </a:solidFill>
              <a:latin typeface="Playfair Display Medium"/>
              <a:ea typeface="Playfair Display Medium"/>
              <a:cs typeface="Playfair Display Medium"/>
              <a:sym typeface="Playfair Display Medium"/>
            </a:endParaRPr>
          </a:p>
        </p:txBody>
      </p:sp>
      <p:pic>
        <p:nvPicPr>
          <p:cNvPr id="211" name="Google Shape;211;p29"/>
          <p:cNvPicPr preferRelativeResize="0"/>
          <p:nvPr/>
        </p:nvPicPr>
        <p:blipFill>
          <a:blip r:embed="rId3">
            <a:alphaModFix/>
          </a:blip>
          <a:stretch>
            <a:fillRect/>
          </a:stretch>
        </p:blipFill>
        <p:spPr>
          <a:xfrm>
            <a:off x="196625" y="1708975"/>
            <a:ext cx="1705350" cy="1705350"/>
          </a:xfrm>
          <a:prstGeom prst="rect">
            <a:avLst/>
          </a:prstGeom>
          <a:noFill/>
          <a:ln>
            <a:noFill/>
          </a:ln>
        </p:spPr>
      </p:pic>
      <p:sp>
        <p:nvSpPr>
          <p:cNvPr id="212" name="Google Shape;212;p29"/>
          <p:cNvSpPr txBox="1"/>
          <p:nvPr/>
        </p:nvSpPr>
        <p:spPr>
          <a:xfrm>
            <a:off x="366775" y="917250"/>
            <a:ext cx="8356200" cy="66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Playfair Display"/>
                <a:ea typeface="Playfair Display"/>
                <a:cs typeface="Playfair Display"/>
                <a:sym typeface="Playfair Display"/>
              </a:rPr>
              <a:t>In order to position Disney+ for a differentiation focus strategy and secure Disney Plus’s position as an outstanding and indispensable streaming service in the ever-evolving entertainment landscape.</a:t>
            </a:r>
            <a:endParaRPr sz="12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800">
              <a:solidFill>
                <a:schemeClr val="dk1"/>
              </a:solidFill>
              <a:latin typeface="Playfair Display"/>
              <a:ea typeface="Playfair Display"/>
              <a:cs typeface="Playfair Display"/>
              <a:sym typeface="Playfair Display"/>
            </a:endParaRPr>
          </a:p>
        </p:txBody>
      </p:sp>
      <p:pic>
        <p:nvPicPr>
          <p:cNvPr id="213" name="Google Shape;213;p29"/>
          <p:cNvPicPr preferRelativeResize="0"/>
          <p:nvPr/>
        </p:nvPicPr>
        <p:blipFill>
          <a:blip r:embed="rId4">
            <a:alphaModFix/>
          </a:blip>
          <a:stretch>
            <a:fillRect/>
          </a:stretch>
        </p:blipFill>
        <p:spPr>
          <a:xfrm>
            <a:off x="4149725" y="1656500"/>
            <a:ext cx="2022550" cy="2022505"/>
          </a:xfrm>
          <a:prstGeom prst="rect">
            <a:avLst/>
          </a:prstGeom>
          <a:noFill/>
          <a:ln>
            <a:noFill/>
          </a:ln>
        </p:spPr>
      </p:pic>
      <p:sp>
        <p:nvSpPr>
          <p:cNvPr id="214" name="Google Shape;214;p29"/>
          <p:cNvSpPr txBox="1"/>
          <p:nvPr/>
        </p:nvSpPr>
        <p:spPr>
          <a:xfrm>
            <a:off x="1821775" y="1580375"/>
            <a:ext cx="2508900" cy="27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a:ea typeface="Playfair Display"/>
                <a:cs typeface="Playfair Display"/>
                <a:sym typeface="Playfair Display"/>
              </a:rPr>
              <a:t>Interactive Features</a:t>
            </a:r>
            <a:endParaRPr sz="18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700">
              <a:solidFill>
                <a:schemeClr val="dk1"/>
              </a:solidFill>
              <a:latin typeface="Playfair Display"/>
              <a:ea typeface="Playfair Display"/>
              <a:cs typeface="Playfair Display"/>
              <a:sym typeface="Playfair Display"/>
            </a:endParaRPr>
          </a:p>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Target specific lifestyle preferences for subscribers through  unique content.</a:t>
            </a:r>
            <a:endParaRPr sz="1200">
              <a:solidFill>
                <a:schemeClr val="dk1"/>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sz="1200">
              <a:solidFill>
                <a:schemeClr val="dk1"/>
              </a:solidFill>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solidFill>
                  <a:schemeClr val="dk1"/>
                </a:solidFill>
                <a:latin typeface="Playfair Display"/>
                <a:ea typeface="Playfair Display"/>
                <a:cs typeface="Playfair Display"/>
                <a:sym typeface="Playfair Display"/>
              </a:rPr>
              <a:t>Integrate Disney+ to more of a lifestyle so subscribers are using the platform more regularly and for longer period.</a:t>
            </a:r>
            <a:endParaRPr sz="11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800">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800">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800">
              <a:solidFill>
                <a:schemeClr val="dk2"/>
              </a:solidFill>
            </a:endParaRPr>
          </a:p>
        </p:txBody>
      </p:sp>
      <p:sp>
        <p:nvSpPr>
          <p:cNvPr id="215" name="Google Shape;215;p29"/>
          <p:cNvSpPr txBox="1"/>
          <p:nvPr/>
        </p:nvSpPr>
        <p:spPr>
          <a:xfrm>
            <a:off x="6096075" y="1580375"/>
            <a:ext cx="2925000" cy="22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layfair Display"/>
                <a:ea typeface="Playfair Display"/>
                <a:cs typeface="Playfair Display"/>
                <a:sym typeface="Playfair Display"/>
              </a:rPr>
              <a:t>Targeted Revenue Generation</a:t>
            </a:r>
            <a:endParaRPr sz="18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800">
              <a:solidFill>
                <a:schemeClr val="dk1"/>
              </a:solidFill>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200">
                <a:solidFill>
                  <a:schemeClr val="dk1"/>
                </a:solidFill>
                <a:latin typeface="Playfair Display"/>
                <a:ea typeface="Playfair Display"/>
                <a:cs typeface="Playfair Display"/>
                <a:sym typeface="Playfair Display"/>
              </a:rPr>
              <a:t>Offer fun and unique ways to engage with the platform with rewards for customer loyalty</a:t>
            </a:r>
            <a:endParaRPr sz="12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800">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800">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800">
              <a:solidFill>
                <a:schemeClr val="dk2"/>
              </a:solidFill>
            </a:endParaRPr>
          </a:p>
        </p:txBody>
      </p:sp>
      <p:sp>
        <p:nvSpPr>
          <p:cNvPr id="216" name="Google Shape;21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7" name="Google Shape;217;p29"/>
          <p:cNvPicPr preferRelativeResize="0"/>
          <p:nvPr/>
        </p:nvPicPr>
        <p:blipFill>
          <a:blip r:embed="rId5">
            <a:alphaModFix/>
          </a:blip>
          <a:stretch>
            <a:fillRect/>
          </a:stretch>
        </p:blipFill>
        <p:spPr>
          <a:xfrm>
            <a:off x="4960675" y="1829275"/>
            <a:ext cx="643500" cy="810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p:nvPr/>
        </p:nvSpPr>
        <p:spPr>
          <a:xfrm>
            <a:off x="570025" y="861775"/>
            <a:ext cx="2575500" cy="504000"/>
          </a:xfrm>
          <a:prstGeom prst="rect">
            <a:avLst/>
          </a:prstGeom>
          <a:solidFill>
            <a:srgbClr val="2149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Aspirations &amp; Goals</a:t>
            </a:r>
            <a:endParaRPr>
              <a:solidFill>
                <a:schemeClr val="lt1"/>
              </a:solidFill>
              <a:latin typeface="Playfair Display"/>
              <a:ea typeface="Playfair Display"/>
              <a:cs typeface="Playfair Display"/>
              <a:sym typeface="Playfair Display"/>
            </a:endParaRPr>
          </a:p>
        </p:txBody>
      </p:sp>
      <p:sp>
        <p:nvSpPr>
          <p:cNvPr id="223" name="Google Shape;223;p30"/>
          <p:cNvSpPr/>
          <p:nvPr/>
        </p:nvSpPr>
        <p:spPr>
          <a:xfrm>
            <a:off x="1682675" y="1487775"/>
            <a:ext cx="2575500" cy="504000"/>
          </a:xfrm>
          <a:prstGeom prst="rect">
            <a:avLst/>
          </a:prstGeom>
          <a:solidFill>
            <a:srgbClr val="2149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Playing Field</a:t>
            </a:r>
            <a:endParaRPr>
              <a:solidFill>
                <a:schemeClr val="lt1"/>
              </a:solidFill>
              <a:latin typeface="Playfair Display"/>
              <a:ea typeface="Playfair Display"/>
              <a:cs typeface="Playfair Display"/>
              <a:sym typeface="Playfair Display"/>
            </a:endParaRPr>
          </a:p>
        </p:txBody>
      </p:sp>
      <p:sp>
        <p:nvSpPr>
          <p:cNvPr id="224" name="Google Shape;224;p30"/>
          <p:cNvSpPr/>
          <p:nvPr/>
        </p:nvSpPr>
        <p:spPr>
          <a:xfrm>
            <a:off x="2675075" y="2180900"/>
            <a:ext cx="2575500" cy="504000"/>
          </a:xfrm>
          <a:prstGeom prst="rect">
            <a:avLst/>
          </a:prstGeom>
          <a:solidFill>
            <a:srgbClr val="2149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Unique Right to Win</a:t>
            </a:r>
            <a:endParaRPr>
              <a:solidFill>
                <a:schemeClr val="lt1"/>
              </a:solidFill>
              <a:latin typeface="Playfair Display"/>
              <a:ea typeface="Playfair Display"/>
              <a:cs typeface="Playfair Display"/>
              <a:sym typeface="Playfair Display"/>
            </a:endParaRPr>
          </a:p>
        </p:txBody>
      </p:sp>
      <p:sp>
        <p:nvSpPr>
          <p:cNvPr id="225" name="Google Shape;225;p30"/>
          <p:cNvSpPr/>
          <p:nvPr/>
        </p:nvSpPr>
        <p:spPr>
          <a:xfrm>
            <a:off x="3385600" y="2895250"/>
            <a:ext cx="2575500" cy="504000"/>
          </a:xfrm>
          <a:prstGeom prst="rect">
            <a:avLst/>
          </a:prstGeom>
          <a:solidFill>
            <a:srgbClr val="2149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Capabilities</a:t>
            </a:r>
            <a:endParaRPr>
              <a:solidFill>
                <a:schemeClr val="lt1"/>
              </a:solidFill>
              <a:latin typeface="Playfair Display"/>
              <a:ea typeface="Playfair Display"/>
              <a:cs typeface="Playfair Display"/>
              <a:sym typeface="Playfair Display"/>
            </a:endParaRPr>
          </a:p>
        </p:txBody>
      </p:sp>
      <p:sp>
        <p:nvSpPr>
          <p:cNvPr id="226" name="Google Shape;226;p30"/>
          <p:cNvSpPr/>
          <p:nvPr/>
        </p:nvSpPr>
        <p:spPr>
          <a:xfrm>
            <a:off x="4119950" y="3609600"/>
            <a:ext cx="2575500" cy="504000"/>
          </a:xfrm>
          <a:prstGeom prst="rect">
            <a:avLst/>
          </a:prstGeom>
          <a:solidFill>
            <a:srgbClr val="2149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Management Systems</a:t>
            </a:r>
            <a:endParaRPr>
              <a:solidFill>
                <a:schemeClr val="lt1"/>
              </a:solidFill>
              <a:latin typeface="Playfair Display"/>
              <a:ea typeface="Playfair Display"/>
              <a:cs typeface="Playfair Display"/>
              <a:sym typeface="Playfair Display"/>
            </a:endParaRPr>
          </a:p>
        </p:txBody>
      </p:sp>
      <p:sp>
        <p:nvSpPr>
          <p:cNvPr id="227" name="Google Shape;227;p30"/>
          <p:cNvSpPr txBox="1"/>
          <p:nvPr>
            <p:ph type="title"/>
          </p:nvPr>
        </p:nvSpPr>
        <p:spPr>
          <a:xfrm>
            <a:off x="138425" y="76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Playfair Display"/>
                <a:ea typeface="Playfair Display"/>
                <a:cs typeface="Playfair Display"/>
                <a:sym typeface="Playfair Display"/>
              </a:rPr>
              <a:t>Strategic Choice Cascade: Differentiation Focus Strategy</a:t>
            </a:r>
            <a:endParaRPr>
              <a:solidFill>
                <a:schemeClr val="lt1"/>
              </a:solidFill>
              <a:latin typeface="Playfair Display"/>
              <a:ea typeface="Playfair Display"/>
              <a:cs typeface="Playfair Display"/>
              <a:sym typeface="Playfair Display"/>
            </a:endParaRPr>
          </a:p>
        </p:txBody>
      </p:sp>
      <p:sp>
        <p:nvSpPr>
          <p:cNvPr id="228" name="Google Shape;228;p30"/>
          <p:cNvSpPr txBox="1"/>
          <p:nvPr/>
        </p:nvSpPr>
        <p:spPr>
          <a:xfrm>
            <a:off x="3271850" y="859950"/>
            <a:ext cx="54402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Have Disney+ be more than just a watching experience</a:t>
            </a:r>
            <a:endParaRPr sz="1300">
              <a:solidFill>
                <a:schemeClr val="dk2"/>
              </a:solidFill>
            </a:endParaRPr>
          </a:p>
        </p:txBody>
      </p:sp>
      <p:sp>
        <p:nvSpPr>
          <p:cNvPr id="229" name="Google Shape;229;p30"/>
          <p:cNvSpPr txBox="1"/>
          <p:nvPr/>
        </p:nvSpPr>
        <p:spPr>
          <a:xfrm>
            <a:off x="4453700" y="1520413"/>
            <a:ext cx="34236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Targeted Consumer Segments </a:t>
            </a:r>
            <a:endParaRPr sz="1300">
              <a:solidFill>
                <a:schemeClr val="dk2"/>
              </a:solidFill>
            </a:endParaRPr>
          </a:p>
        </p:txBody>
      </p:sp>
      <p:sp>
        <p:nvSpPr>
          <p:cNvPr id="230" name="Google Shape;230;p30"/>
          <p:cNvSpPr txBox="1"/>
          <p:nvPr/>
        </p:nvSpPr>
        <p:spPr>
          <a:xfrm>
            <a:off x="5373700" y="2180888"/>
            <a:ext cx="34236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Disruption in the Streaming Industry</a:t>
            </a:r>
            <a:endParaRPr sz="1300">
              <a:solidFill>
                <a:schemeClr val="dk2"/>
              </a:solidFill>
            </a:endParaRPr>
          </a:p>
        </p:txBody>
      </p:sp>
      <p:sp>
        <p:nvSpPr>
          <p:cNvPr id="231" name="Google Shape;231;p30"/>
          <p:cNvSpPr txBox="1"/>
          <p:nvPr/>
        </p:nvSpPr>
        <p:spPr>
          <a:xfrm>
            <a:off x="5964400" y="2971450"/>
            <a:ext cx="34236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Marketing for Consumer Awareness</a:t>
            </a:r>
            <a:endParaRPr sz="1300">
              <a:solidFill>
                <a:schemeClr val="dk2"/>
              </a:solidFill>
            </a:endParaRPr>
          </a:p>
        </p:txBody>
      </p:sp>
      <p:sp>
        <p:nvSpPr>
          <p:cNvPr id="232" name="Google Shape;232;p30"/>
          <p:cNvSpPr txBox="1"/>
          <p:nvPr/>
        </p:nvSpPr>
        <p:spPr>
          <a:xfrm>
            <a:off x="6763050" y="3685800"/>
            <a:ext cx="25755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Data Analytics for Consumers</a:t>
            </a:r>
            <a:endParaRPr sz="1300">
              <a:solidFill>
                <a:schemeClr val="dk2"/>
              </a:solidFill>
            </a:endParaRPr>
          </a:p>
        </p:txBody>
      </p:sp>
      <p:sp>
        <p:nvSpPr>
          <p:cNvPr id="233" name="Google Shape;23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228725" y="57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Playfair Display"/>
                <a:ea typeface="Playfair Display"/>
                <a:cs typeface="Playfair Display"/>
                <a:sym typeface="Playfair Display"/>
              </a:rPr>
              <a:t>Implementation of Strategy</a:t>
            </a:r>
            <a:endParaRPr>
              <a:solidFill>
                <a:schemeClr val="lt1"/>
              </a:solidFill>
              <a:latin typeface="Playfair Display"/>
              <a:ea typeface="Playfair Display"/>
              <a:cs typeface="Playfair Display"/>
              <a:sym typeface="Playfair Display"/>
            </a:endParaRPr>
          </a:p>
        </p:txBody>
      </p:sp>
      <p:sp>
        <p:nvSpPr>
          <p:cNvPr id="239" name="Google Shape;23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40" name="Google Shape;240;p31"/>
          <p:cNvGrpSpPr/>
          <p:nvPr/>
        </p:nvGrpSpPr>
        <p:grpSpPr>
          <a:xfrm>
            <a:off x="1991333" y="2701635"/>
            <a:ext cx="2580666" cy="1878376"/>
            <a:chOff x="1251136" y="1996205"/>
            <a:chExt cx="2323250" cy="2250900"/>
          </a:xfrm>
        </p:grpSpPr>
        <p:sp>
          <p:nvSpPr>
            <p:cNvPr id="241" name="Google Shape;241;p31"/>
            <p:cNvSpPr txBox="1"/>
            <p:nvPr/>
          </p:nvSpPr>
          <p:spPr>
            <a:xfrm>
              <a:off x="1251136" y="1996205"/>
              <a:ext cx="1767600" cy="22509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300">
                  <a:solidFill>
                    <a:schemeClr val="dk1"/>
                  </a:solidFill>
                  <a:latin typeface="Playfair Display"/>
                  <a:ea typeface="Playfair Display"/>
                  <a:cs typeface="Playfair Display"/>
                  <a:sym typeface="Playfair Display"/>
                </a:rPr>
                <a:t>Expanding the    content  library</a:t>
              </a:r>
              <a:endParaRPr b="1" sz="1300">
                <a:solidFill>
                  <a:schemeClr val="dk1"/>
                </a:solidFill>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Medium"/>
                <a:buChar char="●"/>
              </a:pPr>
              <a:r>
                <a:rPr lang="en" sz="1100">
                  <a:solidFill>
                    <a:schemeClr val="dk1"/>
                  </a:solidFill>
                  <a:latin typeface="Playfair Display Medium"/>
                  <a:ea typeface="Playfair Display Medium"/>
                  <a:cs typeface="Playfair Display Medium"/>
                  <a:sym typeface="Playfair Display Medium"/>
                </a:rPr>
                <a:t>Merge Disney+, Hulu, &amp; ESPN</a:t>
              </a:r>
              <a:endParaRPr sz="1100">
                <a:solidFill>
                  <a:schemeClr val="dk1"/>
                </a:solidFill>
                <a:latin typeface="Playfair Display Medium"/>
                <a:ea typeface="Playfair Display Medium"/>
                <a:cs typeface="Playfair Display Medium"/>
                <a:sym typeface="Playfair Display Medium"/>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1100">
                  <a:latin typeface="Roboto"/>
                  <a:ea typeface="Roboto"/>
                  <a:cs typeface="Roboto"/>
                  <a:sym typeface="Roboto"/>
                </a:rPr>
                <a:t> </a:t>
              </a:r>
              <a:r>
                <a:rPr lang="en" sz="700">
                  <a:latin typeface="Roboto"/>
                  <a:ea typeface="Roboto"/>
                  <a:cs typeface="Roboto"/>
                  <a:sym typeface="Roboto"/>
                </a:rPr>
                <a:t>.</a:t>
              </a:r>
              <a:endParaRPr sz="700">
                <a:latin typeface="Roboto"/>
                <a:ea typeface="Roboto"/>
                <a:cs typeface="Roboto"/>
                <a:sym typeface="Roboto"/>
              </a:endParaRPr>
            </a:p>
          </p:txBody>
        </p:sp>
        <p:cxnSp>
          <p:nvCxnSpPr>
            <p:cNvPr id="242" name="Google Shape;242;p31"/>
            <p:cNvCxnSpPr/>
            <p:nvPr/>
          </p:nvCxnSpPr>
          <p:spPr>
            <a:xfrm rot="10800000">
              <a:off x="2940786" y="2481323"/>
              <a:ext cx="633600" cy="0"/>
            </a:xfrm>
            <a:prstGeom prst="straightConnector1">
              <a:avLst/>
            </a:prstGeom>
            <a:noFill/>
            <a:ln cap="flat" cmpd="sng" w="9525">
              <a:solidFill>
                <a:srgbClr val="0D5DDF"/>
              </a:solidFill>
              <a:prstDash val="solid"/>
              <a:round/>
              <a:headEnd len="sm" w="sm" type="none"/>
              <a:tailEnd len="med" w="med" type="oval"/>
            </a:ln>
          </p:spPr>
        </p:cxnSp>
      </p:grpSp>
      <p:grpSp>
        <p:nvGrpSpPr>
          <p:cNvPr id="243" name="Google Shape;243;p31"/>
          <p:cNvGrpSpPr/>
          <p:nvPr/>
        </p:nvGrpSpPr>
        <p:grpSpPr>
          <a:xfrm>
            <a:off x="5761015" y="1307625"/>
            <a:ext cx="3478231" cy="1264132"/>
            <a:chOff x="5549606" y="1108103"/>
            <a:chExt cx="3590988" cy="1233300"/>
          </a:xfrm>
        </p:grpSpPr>
        <p:sp>
          <p:nvSpPr>
            <p:cNvPr id="244" name="Google Shape;244;p31"/>
            <p:cNvSpPr txBox="1"/>
            <p:nvPr/>
          </p:nvSpPr>
          <p:spPr>
            <a:xfrm>
              <a:off x="6657194" y="1108103"/>
              <a:ext cx="2483400" cy="123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Playfair Display"/>
                  <a:ea typeface="Playfair Display"/>
                  <a:cs typeface="Playfair Display"/>
                  <a:sym typeface="Playfair Display"/>
                </a:rPr>
                <a:t>Add interactive additions to   the platform</a:t>
              </a:r>
              <a:endParaRPr b="1" sz="1300">
                <a:solidFill>
                  <a:schemeClr val="dk1"/>
                </a:solidFill>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Medium"/>
                <a:buChar char="●"/>
              </a:pPr>
              <a:r>
                <a:rPr lang="en" sz="1100">
                  <a:solidFill>
                    <a:schemeClr val="dk1"/>
                  </a:solidFill>
                  <a:latin typeface="Playfair Display Medium"/>
                  <a:ea typeface="Playfair Display Medium"/>
                  <a:cs typeface="Playfair Display Medium"/>
                  <a:sym typeface="Playfair Display Medium"/>
                </a:rPr>
                <a:t>Build Metaverse for Disney World</a:t>
              </a:r>
              <a:endParaRPr sz="1100">
                <a:solidFill>
                  <a:schemeClr val="dk1"/>
                </a:solidFill>
                <a:latin typeface="Playfair Display Medium"/>
                <a:ea typeface="Playfair Display Medium"/>
                <a:cs typeface="Playfair Display Medium"/>
                <a:sym typeface="Playfair Display Medium"/>
              </a:endParaRPr>
            </a:p>
            <a:p>
              <a:pPr indent="-298450" lvl="0" marL="457200" rtl="0" algn="l">
                <a:spcBef>
                  <a:spcPts val="0"/>
                </a:spcBef>
                <a:spcAft>
                  <a:spcPts val="0"/>
                </a:spcAft>
                <a:buClr>
                  <a:schemeClr val="dk1"/>
                </a:buClr>
                <a:buSzPts val="1100"/>
                <a:buFont typeface="Playfair Display"/>
                <a:buChar char="●"/>
              </a:pPr>
              <a:r>
                <a:rPr lang="en" sz="1100">
                  <a:solidFill>
                    <a:schemeClr val="dk1"/>
                  </a:solidFill>
                  <a:latin typeface="Playfair Display Medium"/>
                  <a:ea typeface="Playfair Display Medium"/>
                  <a:cs typeface="Playfair Display Medium"/>
                  <a:sym typeface="Playfair Display Medium"/>
                </a:rPr>
                <a:t>Interactive games, Contest</a:t>
              </a:r>
              <a:r>
                <a:rPr b="1" lang="en" sz="1100">
                  <a:solidFill>
                    <a:schemeClr val="dk1"/>
                  </a:solidFill>
                  <a:latin typeface="Playfair Display"/>
                  <a:ea typeface="Playfair Display"/>
                  <a:cs typeface="Playfair Display"/>
                  <a:sym typeface="Playfair Display"/>
                </a:rPr>
                <a:t>s</a:t>
              </a:r>
              <a:endParaRPr sz="1200">
                <a:solidFill>
                  <a:schemeClr val="dk1"/>
                </a:solidFill>
                <a:latin typeface="Times New Roman"/>
                <a:ea typeface="Times New Roman"/>
                <a:cs typeface="Times New Roman"/>
                <a:sym typeface="Times New Roman"/>
              </a:endParaRPr>
            </a:p>
          </p:txBody>
        </p:sp>
        <p:cxnSp>
          <p:nvCxnSpPr>
            <p:cNvPr id="245" name="Google Shape;245;p31"/>
            <p:cNvCxnSpPr/>
            <p:nvPr/>
          </p:nvCxnSpPr>
          <p:spPr>
            <a:xfrm>
              <a:off x="5549606" y="1344610"/>
              <a:ext cx="1052100" cy="17100"/>
            </a:xfrm>
            <a:prstGeom prst="straightConnector1">
              <a:avLst/>
            </a:prstGeom>
            <a:noFill/>
            <a:ln cap="flat" cmpd="sng" w="9525">
              <a:solidFill>
                <a:srgbClr val="0944A1"/>
              </a:solidFill>
              <a:prstDash val="solid"/>
              <a:round/>
              <a:headEnd len="sm" w="sm" type="none"/>
              <a:tailEnd len="med" w="med" type="oval"/>
            </a:ln>
          </p:spPr>
        </p:cxnSp>
      </p:grpSp>
      <p:grpSp>
        <p:nvGrpSpPr>
          <p:cNvPr id="246" name="Google Shape;246;p31"/>
          <p:cNvGrpSpPr/>
          <p:nvPr/>
        </p:nvGrpSpPr>
        <p:grpSpPr>
          <a:xfrm>
            <a:off x="6207302" y="2858445"/>
            <a:ext cx="2884738" cy="1518090"/>
            <a:chOff x="5941238" y="3437178"/>
            <a:chExt cx="2884738" cy="1323300"/>
          </a:xfrm>
        </p:grpSpPr>
        <p:sp>
          <p:nvSpPr>
            <p:cNvPr id="247" name="Google Shape;247;p31"/>
            <p:cNvSpPr txBox="1"/>
            <p:nvPr/>
          </p:nvSpPr>
          <p:spPr>
            <a:xfrm>
              <a:off x="6923675" y="3437178"/>
              <a:ext cx="1902300" cy="132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Playfair Display"/>
                  <a:ea typeface="Playfair Display"/>
                  <a:cs typeface="Playfair Display"/>
                  <a:sym typeface="Playfair Display"/>
                </a:rPr>
                <a:t> </a:t>
              </a:r>
              <a:r>
                <a:rPr b="1" lang="en" sz="1300">
                  <a:solidFill>
                    <a:schemeClr val="dk1"/>
                  </a:solidFill>
                  <a:latin typeface="Playfair Display"/>
                  <a:ea typeface="Playfair Display"/>
                  <a:cs typeface="Playfair Display"/>
                  <a:sym typeface="Playfair Display"/>
                </a:rPr>
                <a:t>Targeted revenue   generating features</a:t>
              </a:r>
              <a:endParaRPr b="1" sz="1300">
                <a:solidFill>
                  <a:schemeClr val="dk1"/>
                </a:solidFill>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Medium"/>
                <a:buChar char="●"/>
              </a:pPr>
              <a:r>
                <a:rPr lang="en" sz="1100">
                  <a:solidFill>
                    <a:schemeClr val="dk1"/>
                  </a:solidFill>
                  <a:latin typeface="Playfair Display Medium"/>
                  <a:ea typeface="Playfair Display Medium"/>
                  <a:cs typeface="Playfair Display Medium"/>
                  <a:sym typeface="Playfair Display Medium"/>
                </a:rPr>
                <a:t>Referral Programs</a:t>
              </a:r>
              <a:endParaRPr sz="1100">
                <a:solidFill>
                  <a:schemeClr val="dk1"/>
                </a:solidFill>
                <a:latin typeface="Playfair Display Medium"/>
                <a:ea typeface="Playfair Display Medium"/>
                <a:cs typeface="Playfair Display Medium"/>
                <a:sym typeface="Playfair Display Medium"/>
              </a:endParaRPr>
            </a:p>
            <a:p>
              <a:pPr indent="-298450" lvl="0" marL="457200" rtl="0" algn="l">
                <a:spcBef>
                  <a:spcPts val="0"/>
                </a:spcBef>
                <a:spcAft>
                  <a:spcPts val="0"/>
                </a:spcAft>
                <a:buClr>
                  <a:schemeClr val="dk1"/>
                </a:buClr>
                <a:buSzPts val="1100"/>
                <a:buFont typeface="Playfair Display Medium"/>
                <a:buChar char="●"/>
              </a:pPr>
              <a:r>
                <a:rPr lang="en" sz="1100">
                  <a:solidFill>
                    <a:schemeClr val="dk1"/>
                  </a:solidFill>
                  <a:latin typeface="Playfair Display Medium"/>
                  <a:ea typeface="Playfair Display Medium"/>
                  <a:cs typeface="Playfair Display Medium"/>
                  <a:sym typeface="Playfair Display Medium"/>
                </a:rPr>
                <a:t>Pay per view facility</a:t>
              </a:r>
              <a:endParaRPr sz="1100">
                <a:solidFill>
                  <a:schemeClr val="dk1"/>
                </a:solidFill>
                <a:latin typeface="Playfair Display Medium"/>
                <a:ea typeface="Playfair Display Medium"/>
                <a:cs typeface="Playfair Display Medium"/>
                <a:sym typeface="Playfair Display Medium"/>
              </a:endParaRPr>
            </a:p>
            <a:p>
              <a:pPr indent="0" lvl="0" marL="0" rtl="0" algn="l">
                <a:spcBef>
                  <a:spcPts val="0"/>
                </a:spcBef>
                <a:spcAft>
                  <a:spcPts val="0"/>
                </a:spcAft>
                <a:buNone/>
              </a:pPr>
              <a:r>
                <a:t/>
              </a:r>
              <a:endParaRPr b="1" sz="11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rPr b="1" lang="en" sz="1100">
                  <a:solidFill>
                    <a:schemeClr val="dk1"/>
                  </a:solidFill>
                  <a:latin typeface="Playfair Display"/>
                  <a:ea typeface="Playfair Display"/>
                  <a:cs typeface="Playfair Display"/>
                  <a:sym typeface="Playfair Display"/>
                </a:rPr>
                <a:t>   </a:t>
              </a:r>
              <a:endParaRPr b="1" sz="800">
                <a:latin typeface="Roboto"/>
                <a:ea typeface="Roboto"/>
                <a:cs typeface="Roboto"/>
                <a:sym typeface="Roboto"/>
              </a:endParaRPr>
            </a:p>
          </p:txBody>
        </p:sp>
        <p:cxnSp>
          <p:nvCxnSpPr>
            <p:cNvPr id="248" name="Google Shape;248;p31"/>
            <p:cNvCxnSpPr/>
            <p:nvPr/>
          </p:nvCxnSpPr>
          <p:spPr>
            <a:xfrm>
              <a:off x="5941238" y="3661959"/>
              <a:ext cx="1026300" cy="20100"/>
            </a:xfrm>
            <a:prstGeom prst="straightConnector1">
              <a:avLst/>
            </a:prstGeom>
            <a:noFill/>
            <a:ln cap="flat" cmpd="sng" w="9525">
              <a:solidFill>
                <a:srgbClr val="3C78D8"/>
              </a:solidFill>
              <a:prstDash val="solid"/>
              <a:round/>
              <a:headEnd len="sm" w="sm" type="none"/>
              <a:tailEnd len="med" w="med" type="oval"/>
            </a:ln>
          </p:spPr>
        </p:cxnSp>
      </p:grpSp>
      <p:grpSp>
        <p:nvGrpSpPr>
          <p:cNvPr id="249" name="Google Shape;249;p31"/>
          <p:cNvGrpSpPr/>
          <p:nvPr/>
        </p:nvGrpSpPr>
        <p:grpSpPr>
          <a:xfrm>
            <a:off x="3853731" y="1048471"/>
            <a:ext cx="3044619" cy="2890709"/>
            <a:chOff x="2662213" y="676344"/>
            <a:chExt cx="3814835" cy="3790597"/>
          </a:xfrm>
        </p:grpSpPr>
        <p:sp>
          <p:nvSpPr>
            <p:cNvPr id="250" name="Google Shape;250;p31"/>
            <p:cNvSpPr/>
            <p:nvPr/>
          </p:nvSpPr>
          <p:spPr>
            <a:xfrm rot="3600185">
              <a:off x="3169983" y="1184511"/>
              <a:ext cx="2774659" cy="2774659"/>
            </a:xfrm>
            <a:prstGeom prst="blockArc">
              <a:avLst>
                <a:gd fmla="val 12622480" name="adj1"/>
                <a:gd fmla="val 19781569" name="adj2"/>
                <a:gd fmla="val 20773" name="adj3"/>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rot="10800000">
              <a:off x="3183490" y="1163229"/>
              <a:ext cx="2774700" cy="2774700"/>
            </a:xfrm>
            <a:prstGeom prst="blockArc">
              <a:avLst>
                <a:gd fmla="val 12622480" name="adj1"/>
                <a:gd fmla="val 19662822" name="adj2"/>
                <a:gd fmla="val 20729" name="adj3"/>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p:nvPr/>
          </p:nvSpPr>
          <p:spPr>
            <a:xfrm rot="-3600185">
              <a:off x="3194618" y="1184114"/>
              <a:ext cx="2774659" cy="2774659"/>
            </a:xfrm>
            <a:prstGeom prst="blockArc">
              <a:avLst>
                <a:gd fmla="val 12622480" name="adj1"/>
                <a:gd fmla="val 19703271" name="adj2"/>
                <a:gd fmla="val 20851" name="adj3"/>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31"/>
            <p:cNvGrpSpPr/>
            <p:nvPr/>
          </p:nvGrpSpPr>
          <p:grpSpPr>
            <a:xfrm rot="-7200165">
              <a:off x="3337679" y="2826785"/>
              <a:ext cx="585011" cy="585536"/>
              <a:chOff x="1967628" y="812211"/>
              <a:chExt cx="588000" cy="588000"/>
            </a:xfrm>
          </p:grpSpPr>
          <p:sp>
            <p:nvSpPr>
              <p:cNvPr id="254" name="Google Shape;254;p31"/>
              <p:cNvSpPr/>
              <p:nvPr/>
            </p:nvSpPr>
            <p:spPr>
              <a:xfrm rot="39023">
                <a:off x="1970909" y="815492"/>
                <a:ext cx="581437" cy="581437"/>
              </a:xfrm>
              <a:prstGeom prst="pie">
                <a:avLst>
                  <a:gd fmla="val 6190354" name="adj1"/>
                  <a:gd fmla="val 14996165" name="adj2"/>
                </a:avLst>
              </a:prstGeom>
              <a:solidFill>
                <a:srgbClr val="307BF3"/>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rot="10800000">
                <a:off x="1970875" y="815525"/>
                <a:ext cx="581400" cy="581400"/>
              </a:xfrm>
              <a:prstGeom prst="pie">
                <a:avLst>
                  <a:gd fmla="val 4028252" name="adj1"/>
                  <a:gd fmla="val 17183677"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31"/>
            <p:cNvGrpSpPr/>
            <p:nvPr/>
          </p:nvGrpSpPr>
          <p:grpSpPr>
            <a:xfrm>
              <a:off x="4264097" y="1180331"/>
              <a:ext cx="585001" cy="585530"/>
              <a:chOff x="1970048" y="811613"/>
              <a:chExt cx="588000" cy="588000"/>
            </a:xfrm>
          </p:grpSpPr>
          <p:sp>
            <p:nvSpPr>
              <p:cNvPr id="257" name="Google Shape;257;p31"/>
              <p:cNvSpPr/>
              <p:nvPr/>
            </p:nvSpPr>
            <p:spPr>
              <a:xfrm rot="39023">
                <a:off x="1973329" y="814894"/>
                <a:ext cx="581437" cy="581437"/>
              </a:xfrm>
              <a:prstGeom prst="pie">
                <a:avLst>
                  <a:gd fmla="val 6190354" name="adj1"/>
                  <a:gd fmla="val 14996165" name="adj2"/>
                </a:avLst>
              </a:prstGeom>
              <a:solidFill>
                <a:srgbClr val="307BF3"/>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p:nvPr/>
            </p:nvSpPr>
            <p:spPr>
              <a:xfrm rot="10800000">
                <a:off x="1973295" y="814927"/>
                <a:ext cx="581400" cy="581400"/>
              </a:xfrm>
              <a:prstGeom prst="pie">
                <a:avLst>
                  <a:gd fmla="val 4028252" name="adj1"/>
                  <a:gd fmla="val 17183677"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31"/>
            <p:cNvGrpSpPr/>
            <p:nvPr/>
          </p:nvGrpSpPr>
          <p:grpSpPr>
            <a:xfrm rot="7200165">
              <a:off x="5229930" y="2804716"/>
              <a:ext cx="585011" cy="585536"/>
              <a:chOff x="1977085" y="811649"/>
              <a:chExt cx="588000" cy="588000"/>
            </a:xfrm>
          </p:grpSpPr>
          <p:sp>
            <p:nvSpPr>
              <p:cNvPr id="260" name="Google Shape;260;p31"/>
              <p:cNvSpPr/>
              <p:nvPr/>
            </p:nvSpPr>
            <p:spPr>
              <a:xfrm rot="39023">
                <a:off x="1980366" y="814930"/>
                <a:ext cx="581437" cy="581437"/>
              </a:xfrm>
              <a:prstGeom prst="pie">
                <a:avLst>
                  <a:gd fmla="val 6190354" name="adj1"/>
                  <a:gd fmla="val 14996165" name="adj2"/>
                </a:avLst>
              </a:prstGeom>
              <a:solidFill>
                <a:srgbClr val="307BF3"/>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p:nvPr/>
            </p:nvSpPr>
            <p:spPr>
              <a:xfrm rot="10800000">
                <a:off x="1980332" y="814963"/>
                <a:ext cx="581400" cy="581400"/>
              </a:xfrm>
              <a:prstGeom prst="pie">
                <a:avLst>
                  <a:gd fmla="val 4028252" name="adj1"/>
                  <a:gd fmla="val 17183677"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31"/>
            <p:cNvSpPr txBox="1"/>
            <p:nvPr/>
          </p:nvSpPr>
          <p:spPr>
            <a:xfrm>
              <a:off x="4334550" y="1255312"/>
              <a:ext cx="509100" cy="267000"/>
            </a:xfrm>
            <a:prstGeom prst="rect">
              <a:avLst/>
            </a:prstGeom>
            <a:solidFill>
              <a:srgbClr val="307B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 </a:t>
              </a:r>
              <a:endParaRPr b="1" sz="1600">
                <a:solidFill>
                  <a:srgbClr val="FFFFFF"/>
                </a:solidFill>
                <a:latin typeface="Roboto"/>
                <a:ea typeface="Roboto"/>
                <a:cs typeface="Roboto"/>
                <a:sym typeface="Roboto"/>
              </a:endParaRPr>
            </a:p>
          </p:txBody>
        </p:sp>
        <p:sp>
          <p:nvSpPr>
            <p:cNvPr id="263" name="Google Shape;263;p31"/>
            <p:cNvSpPr txBox="1"/>
            <p:nvPr/>
          </p:nvSpPr>
          <p:spPr>
            <a:xfrm>
              <a:off x="3375648" y="2887440"/>
              <a:ext cx="509100" cy="267000"/>
            </a:xfrm>
            <a:prstGeom prst="rect">
              <a:avLst/>
            </a:prstGeom>
            <a:solidFill>
              <a:srgbClr val="307B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 </a:t>
              </a:r>
              <a:endParaRPr b="1" sz="1600">
                <a:solidFill>
                  <a:srgbClr val="FFFFFF"/>
                </a:solidFill>
                <a:latin typeface="Roboto"/>
                <a:ea typeface="Roboto"/>
                <a:cs typeface="Roboto"/>
                <a:sym typeface="Roboto"/>
              </a:endParaRPr>
            </a:p>
          </p:txBody>
        </p:sp>
        <p:sp>
          <p:nvSpPr>
            <p:cNvPr id="264" name="Google Shape;264;p31"/>
            <p:cNvSpPr txBox="1"/>
            <p:nvPr/>
          </p:nvSpPr>
          <p:spPr>
            <a:xfrm>
              <a:off x="5281877" y="2857865"/>
              <a:ext cx="509100" cy="267000"/>
            </a:xfrm>
            <a:prstGeom prst="rect">
              <a:avLst/>
            </a:prstGeom>
            <a:solidFill>
              <a:srgbClr val="307B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 </a:t>
              </a:r>
              <a:endParaRPr b="1" sz="1600">
                <a:solidFill>
                  <a:srgbClr val="FFFFFF"/>
                </a:solidFill>
                <a:latin typeface="Roboto"/>
                <a:ea typeface="Roboto"/>
                <a:cs typeface="Roboto"/>
                <a:sym typeface="Roboto"/>
              </a:endParaRPr>
            </a:p>
          </p:txBody>
        </p:sp>
      </p:grpSp>
      <p:pic>
        <p:nvPicPr>
          <p:cNvPr id="265" name="Google Shape;265;p31"/>
          <p:cNvPicPr preferRelativeResize="0"/>
          <p:nvPr/>
        </p:nvPicPr>
        <p:blipFill rotWithShape="1">
          <a:blip r:embed="rId3">
            <a:alphaModFix/>
          </a:blip>
          <a:srcRect b="7390" l="0" r="5553" t="0"/>
          <a:stretch/>
        </p:blipFill>
        <p:spPr>
          <a:xfrm>
            <a:off x="139100" y="2571750"/>
            <a:ext cx="1982750" cy="1627900"/>
          </a:xfrm>
          <a:prstGeom prst="rect">
            <a:avLst/>
          </a:prstGeom>
          <a:noFill/>
          <a:ln>
            <a:noFill/>
          </a:ln>
        </p:spPr>
      </p:pic>
      <p:pic>
        <p:nvPicPr>
          <p:cNvPr id="266" name="Google Shape;266;p31"/>
          <p:cNvPicPr preferRelativeResize="0"/>
          <p:nvPr/>
        </p:nvPicPr>
        <p:blipFill>
          <a:blip r:embed="rId4">
            <a:alphaModFix/>
          </a:blip>
          <a:stretch>
            <a:fillRect/>
          </a:stretch>
        </p:blipFill>
        <p:spPr>
          <a:xfrm>
            <a:off x="90176" y="754725"/>
            <a:ext cx="2818477" cy="158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57275" y="863550"/>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sz="7006">
                <a:solidFill>
                  <a:schemeClr val="dk1"/>
                </a:solidFill>
                <a:latin typeface="Playfair Display"/>
                <a:ea typeface="Playfair Display"/>
                <a:cs typeface="Playfair Display"/>
                <a:sym typeface="Playfair Display"/>
              </a:rPr>
              <a:t>Mythos</a:t>
            </a:r>
            <a:r>
              <a:rPr lang="en" sz="7006">
                <a:solidFill>
                  <a:schemeClr val="dk1"/>
                </a:solidFill>
                <a:latin typeface="Playfair Display"/>
                <a:ea typeface="Playfair Display"/>
                <a:cs typeface="Playfair Display"/>
                <a:sym typeface="Playfair Display"/>
              </a:rPr>
              <a:t> Mission Statement </a:t>
            </a:r>
            <a:endParaRPr sz="7006">
              <a:solidFill>
                <a:schemeClr val="dk1"/>
              </a:solidFill>
              <a:latin typeface="Playfair Display"/>
              <a:ea typeface="Playfair Display"/>
              <a:cs typeface="Playfair Display"/>
              <a:sym typeface="Playfair Display"/>
            </a:endParaRPr>
          </a:p>
          <a:p>
            <a:pPr indent="0" lvl="0" marL="0" rtl="0" algn="l">
              <a:spcBef>
                <a:spcPts val="1200"/>
              </a:spcBef>
              <a:spcAft>
                <a:spcPts val="0"/>
              </a:spcAft>
              <a:buNone/>
            </a:pPr>
            <a:r>
              <a:rPr lang="en" sz="7006">
                <a:solidFill>
                  <a:schemeClr val="dk1"/>
                </a:solidFill>
                <a:latin typeface="Playfair Display"/>
                <a:ea typeface="Playfair Display"/>
                <a:cs typeface="Playfair Display"/>
                <a:sym typeface="Playfair Display"/>
              </a:rPr>
              <a:t>Overview of Disney+</a:t>
            </a:r>
            <a:endParaRPr sz="7006">
              <a:solidFill>
                <a:schemeClr val="dk1"/>
              </a:solidFill>
              <a:latin typeface="Playfair Display"/>
              <a:ea typeface="Playfair Display"/>
              <a:cs typeface="Playfair Display"/>
              <a:sym typeface="Playfair Display"/>
            </a:endParaRPr>
          </a:p>
          <a:p>
            <a:pPr indent="0" lvl="0" marL="0" rtl="0" algn="l">
              <a:spcBef>
                <a:spcPts val="1200"/>
              </a:spcBef>
              <a:spcAft>
                <a:spcPts val="0"/>
              </a:spcAft>
              <a:buClr>
                <a:schemeClr val="dk1"/>
              </a:buClr>
              <a:buSzPts val="275"/>
              <a:buFont typeface="Arial"/>
              <a:buNone/>
            </a:pPr>
            <a:r>
              <a:rPr lang="en" sz="7006">
                <a:solidFill>
                  <a:schemeClr val="dk1"/>
                </a:solidFill>
                <a:latin typeface="Playfair Display"/>
                <a:ea typeface="Playfair Display"/>
                <a:cs typeface="Playfair Display"/>
                <a:sym typeface="Playfair Display"/>
              </a:rPr>
              <a:t>Internal Analysis: VRIO, Value Chain</a:t>
            </a:r>
            <a:endParaRPr sz="7006">
              <a:solidFill>
                <a:schemeClr val="dk1"/>
              </a:solidFill>
              <a:latin typeface="Playfair Display"/>
              <a:ea typeface="Playfair Display"/>
              <a:cs typeface="Playfair Display"/>
              <a:sym typeface="Playfair Display"/>
            </a:endParaRPr>
          </a:p>
          <a:p>
            <a:pPr indent="0" lvl="0" marL="0" rtl="0" algn="l">
              <a:spcBef>
                <a:spcPts val="1200"/>
              </a:spcBef>
              <a:spcAft>
                <a:spcPts val="0"/>
              </a:spcAft>
              <a:buNone/>
            </a:pPr>
            <a:r>
              <a:rPr lang="en" sz="7006">
                <a:solidFill>
                  <a:schemeClr val="dk1"/>
                </a:solidFill>
                <a:latin typeface="Playfair Display"/>
                <a:ea typeface="Playfair Display"/>
                <a:cs typeface="Playfair Display"/>
                <a:sym typeface="Playfair Display"/>
              </a:rPr>
              <a:t>External Analysis: </a:t>
            </a:r>
            <a:r>
              <a:rPr lang="en" sz="7006">
                <a:solidFill>
                  <a:schemeClr val="dk1"/>
                </a:solidFill>
                <a:latin typeface="Playfair Display"/>
                <a:ea typeface="Playfair Display"/>
                <a:cs typeface="Playfair Display"/>
                <a:sym typeface="Playfair Display"/>
              </a:rPr>
              <a:t>PESTEL</a:t>
            </a:r>
            <a:r>
              <a:rPr lang="en" sz="7006">
                <a:solidFill>
                  <a:schemeClr val="dk1"/>
                </a:solidFill>
                <a:latin typeface="Playfair Display"/>
                <a:ea typeface="Playfair Display"/>
                <a:cs typeface="Playfair Display"/>
                <a:sym typeface="Playfair Display"/>
              </a:rPr>
              <a:t>, Industry Life Cycle</a:t>
            </a:r>
            <a:endParaRPr sz="7006">
              <a:solidFill>
                <a:schemeClr val="dk1"/>
              </a:solidFill>
              <a:latin typeface="Playfair Display"/>
              <a:ea typeface="Playfair Display"/>
              <a:cs typeface="Playfair Display"/>
              <a:sym typeface="Playfair Display"/>
            </a:endParaRPr>
          </a:p>
          <a:p>
            <a:pPr indent="0" lvl="0" marL="0" rtl="0" algn="l">
              <a:spcBef>
                <a:spcPts val="1200"/>
              </a:spcBef>
              <a:spcAft>
                <a:spcPts val="0"/>
              </a:spcAft>
              <a:buNone/>
            </a:pPr>
            <a:r>
              <a:rPr lang="en" sz="7006">
                <a:solidFill>
                  <a:schemeClr val="dk1"/>
                </a:solidFill>
                <a:latin typeface="Playfair Display"/>
                <a:ea typeface="Playfair Display"/>
                <a:cs typeface="Playfair Display"/>
                <a:sym typeface="Playfair Display"/>
              </a:rPr>
              <a:t>Strategic Problems</a:t>
            </a:r>
            <a:endParaRPr sz="7006">
              <a:solidFill>
                <a:schemeClr val="dk1"/>
              </a:solidFill>
              <a:latin typeface="Playfair Display"/>
              <a:ea typeface="Playfair Display"/>
              <a:cs typeface="Playfair Display"/>
              <a:sym typeface="Playfair Display"/>
            </a:endParaRPr>
          </a:p>
          <a:p>
            <a:pPr indent="0" lvl="0" marL="0" rtl="0" algn="l">
              <a:spcBef>
                <a:spcPts val="1200"/>
              </a:spcBef>
              <a:spcAft>
                <a:spcPts val="0"/>
              </a:spcAft>
              <a:buNone/>
            </a:pPr>
            <a:r>
              <a:rPr lang="en" sz="7006">
                <a:solidFill>
                  <a:schemeClr val="dk1"/>
                </a:solidFill>
                <a:latin typeface="Playfair Display"/>
                <a:ea typeface="Playfair Display"/>
                <a:cs typeface="Playfair Display"/>
                <a:sym typeface="Playfair Display"/>
              </a:rPr>
              <a:t>Formulation of a New Strategy</a:t>
            </a:r>
            <a:endParaRPr sz="7006">
              <a:solidFill>
                <a:schemeClr val="dk1"/>
              </a:solidFill>
              <a:latin typeface="Playfair Display"/>
              <a:ea typeface="Playfair Display"/>
              <a:cs typeface="Playfair Display"/>
              <a:sym typeface="Playfair Display"/>
            </a:endParaRPr>
          </a:p>
          <a:p>
            <a:pPr indent="0" lvl="0" marL="0" rtl="0" algn="l">
              <a:spcBef>
                <a:spcPts val="1200"/>
              </a:spcBef>
              <a:spcAft>
                <a:spcPts val="0"/>
              </a:spcAft>
              <a:buNone/>
            </a:pPr>
            <a:r>
              <a:rPr lang="en" sz="7006">
                <a:solidFill>
                  <a:schemeClr val="dk1"/>
                </a:solidFill>
                <a:latin typeface="Playfair Display"/>
                <a:ea typeface="Playfair Display"/>
                <a:cs typeface="Playfair Display"/>
                <a:sym typeface="Playfair Display"/>
              </a:rPr>
              <a:t>Strategy Implementation</a:t>
            </a:r>
            <a:endParaRPr sz="7006">
              <a:solidFill>
                <a:schemeClr val="dk1"/>
              </a:solidFill>
              <a:latin typeface="Playfair Display"/>
              <a:ea typeface="Playfair Display"/>
              <a:cs typeface="Playfair Display"/>
              <a:sym typeface="Playfair Display"/>
            </a:endParaRPr>
          </a:p>
          <a:p>
            <a:pPr indent="0" lvl="0" marL="0" rtl="0" algn="l">
              <a:spcBef>
                <a:spcPts val="1200"/>
              </a:spcBef>
              <a:spcAft>
                <a:spcPts val="1200"/>
              </a:spcAft>
              <a:buNone/>
            </a:pPr>
            <a:r>
              <a:t/>
            </a:r>
            <a:endParaRPr/>
          </a:p>
        </p:txBody>
      </p:sp>
      <p:sp>
        <p:nvSpPr>
          <p:cNvPr id="64" name="Google Shape;64;p14"/>
          <p:cNvSpPr txBox="1"/>
          <p:nvPr>
            <p:ph type="title"/>
          </p:nvPr>
        </p:nvSpPr>
        <p:spPr>
          <a:xfrm>
            <a:off x="311700" y="5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Playfair Display Medium"/>
                <a:ea typeface="Playfair Display Medium"/>
                <a:cs typeface="Playfair Display Medium"/>
                <a:sym typeface="Playfair Display Medium"/>
              </a:rPr>
              <a:t>Presentation Contents</a:t>
            </a:r>
            <a:endParaRPr>
              <a:solidFill>
                <a:schemeClr val="lt1"/>
              </a:solidFill>
              <a:latin typeface="Playfair Display Medium"/>
              <a:ea typeface="Playfair Display Medium"/>
              <a:cs typeface="Playfair Display Medium"/>
              <a:sym typeface="Playfair Display Medium"/>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228725" y="94750"/>
            <a:ext cx="879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Playfair Display"/>
                <a:ea typeface="Playfair Display"/>
                <a:cs typeface="Playfair Display"/>
                <a:sym typeface="Playfair Display"/>
              </a:rPr>
              <a:t>   </a:t>
            </a:r>
            <a:r>
              <a:rPr lang="en">
                <a:solidFill>
                  <a:schemeClr val="lt1"/>
                </a:solidFill>
                <a:latin typeface="Playfair Display"/>
                <a:ea typeface="Playfair Display"/>
                <a:cs typeface="Playfair Display"/>
                <a:sym typeface="Playfair Display"/>
              </a:rPr>
              <a:t>Implementation of Strategy: Potential Risk and Threats </a:t>
            </a:r>
            <a:endParaRPr>
              <a:solidFill>
                <a:schemeClr val="lt1"/>
              </a:solidFill>
              <a:latin typeface="Playfair Display"/>
              <a:ea typeface="Playfair Display"/>
              <a:cs typeface="Playfair Display"/>
              <a:sym typeface="Playfair Display"/>
            </a:endParaRPr>
          </a:p>
        </p:txBody>
      </p:sp>
      <p:sp>
        <p:nvSpPr>
          <p:cNvPr id="272" name="Google Shape;27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3" name="Google Shape;273;p32"/>
          <p:cNvPicPr preferRelativeResize="0"/>
          <p:nvPr/>
        </p:nvPicPr>
        <p:blipFill>
          <a:blip r:embed="rId3">
            <a:alphaModFix/>
          </a:blip>
          <a:stretch>
            <a:fillRect/>
          </a:stretch>
        </p:blipFill>
        <p:spPr>
          <a:xfrm>
            <a:off x="50900" y="1623350"/>
            <a:ext cx="1668304" cy="1602525"/>
          </a:xfrm>
          <a:prstGeom prst="rect">
            <a:avLst/>
          </a:prstGeom>
          <a:noFill/>
          <a:ln>
            <a:noFill/>
          </a:ln>
        </p:spPr>
      </p:pic>
      <p:grpSp>
        <p:nvGrpSpPr>
          <p:cNvPr id="274" name="Google Shape;274;p32"/>
          <p:cNvGrpSpPr/>
          <p:nvPr/>
        </p:nvGrpSpPr>
        <p:grpSpPr>
          <a:xfrm>
            <a:off x="1331150" y="623254"/>
            <a:ext cx="7450550" cy="1402253"/>
            <a:chOff x="585150" y="1239050"/>
            <a:chExt cx="7450550" cy="859908"/>
          </a:xfrm>
        </p:grpSpPr>
        <p:sp>
          <p:nvSpPr>
            <p:cNvPr id="275" name="Google Shape;275;p32"/>
            <p:cNvSpPr txBox="1"/>
            <p:nvPr/>
          </p:nvSpPr>
          <p:spPr>
            <a:xfrm>
              <a:off x="585150" y="1239050"/>
              <a:ext cx="2282100" cy="764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 sz="1700">
                  <a:solidFill>
                    <a:schemeClr val="dk1"/>
                  </a:solidFill>
                  <a:latin typeface="Playfair Display Medium"/>
                  <a:ea typeface="Playfair Display Medium"/>
                  <a:cs typeface="Playfair Display Medium"/>
                  <a:sym typeface="Playfair Display Medium"/>
                </a:rPr>
                <a:t>Expanding Library</a:t>
              </a:r>
              <a:r>
                <a:rPr lang="en" sz="4400">
                  <a:solidFill>
                    <a:schemeClr val="dk1"/>
                  </a:solidFill>
                  <a:latin typeface="Playfair Display Medium"/>
                  <a:ea typeface="Playfair Display Medium"/>
                  <a:cs typeface="Playfair Display Medium"/>
                  <a:sym typeface="Playfair Display Medium"/>
                </a:rPr>
                <a:t> </a:t>
              </a:r>
              <a:endParaRPr sz="4400">
                <a:solidFill>
                  <a:schemeClr val="dk1"/>
                </a:solidFill>
                <a:latin typeface="Playfair Display Medium"/>
                <a:ea typeface="Playfair Display Medium"/>
                <a:cs typeface="Playfair Display Medium"/>
                <a:sym typeface="Playfair Display Medium"/>
              </a:endParaRPr>
            </a:p>
          </p:txBody>
        </p:sp>
        <p:sp>
          <p:nvSpPr>
            <p:cNvPr id="276" name="Google Shape;276;p32"/>
            <p:cNvSpPr/>
            <p:nvPr/>
          </p:nvSpPr>
          <p:spPr>
            <a:xfrm>
              <a:off x="2914400" y="1323175"/>
              <a:ext cx="5121300" cy="731700"/>
            </a:xfrm>
            <a:prstGeom prst="rect">
              <a:avLst/>
            </a:prstGeom>
            <a:solidFill>
              <a:srgbClr val="0944A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2"/>
            <p:cNvSpPr txBox="1"/>
            <p:nvPr/>
          </p:nvSpPr>
          <p:spPr>
            <a:xfrm>
              <a:off x="2914400" y="1367258"/>
              <a:ext cx="5050500" cy="731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1.Content licensing agreement: Restrictions from existing agreements with third-party creators.</a:t>
              </a:r>
              <a:endParaRPr sz="12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Solution: Curate bundles of selected contents.</a:t>
              </a:r>
              <a:endParaRPr sz="1200">
                <a:solidFill>
                  <a:srgbClr val="FFFFFF"/>
                </a:solidFill>
                <a:latin typeface="Roboto"/>
                <a:ea typeface="Roboto"/>
                <a:cs typeface="Roboto"/>
                <a:sym typeface="Roboto"/>
              </a:endParaRPr>
            </a:p>
          </p:txBody>
        </p:sp>
      </p:grpSp>
      <p:grpSp>
        <p:nvGrpSpPr>
          <p:cNvPr id="278" name="Google Shape;278;p32"/>
          <p:cNvGrpSpPr/>
          <p:nvPr/>
        </p:nvGrpSpPr>
        <p:grpSpPr>
          <a:xfrm>
            <a:off x="759850" y="2025515"/>
            <a:ext cx="8021847" cy="1132046"/>
            <a:chOff x="-53543" y="2207534"/>
            <a:chExt cx="7631133" cy="860152"/>
          </a:xfrm>
        </p:grpSpPr>
        <p:sp>
          <p:nvSpPr>
            <p:cNvPr id="279" name="Google Shape;279;p32"/>
            <p:cNvSpPr txBox="1"/>
            <p:nvPr/>
          </p:nvSpPr>
          <p:spPr>
            <a:xfrm>
              <a:off x="-53543" y="2258525"/>
              <a:ext cx="2715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700">
                  <a:solidFill>
                    <a:schemeClr val="dk1"/>
                  </a:solidFill>
                  <a:latin typeface="Playfair Display Medium"/>
                  <a:ea typeface="Playfair Display Medium"/>
                  <a:cs typeface="Playfair Display Medium"/>
                  <a:sym typeface="Playfair Display Medium"/>
                </a:rPr>
                <a:t>Targeted revenue </a:t>
              </a:r>
              <a:endParaRPr sz="1700">
                <a:solidFill>
                  <a:schemeClr val="dk1"/>
                </a:solidFill>
                <a:latin typeface="Playfair Display Medium"/>
                <a:ea typeface="Playfair Display Medium"/>
                <a:cs typeface="Playfair Display Medium"/>
                <a:sym typeface="Playfair Display Medium"/>
              </a:endParaRPr>
            </a:p>
            <a:p>
              <a:pPr indent="0" lvl="0" marL="0" rtl="0" algn="r">
                <a:lnSpc>
                  <a:spcPct val="90000"/>
                </a:lnSpc>
                <a:spcBef>
                  <a:spcPts val="0"/>
                </a:spcBef>
                <a:spcAft>
                  <a:spcPts val="0"/>
                </a:spcAft>
                <a:buNone/>
              </a:pPr>
              <a:r>
                <a:rPr lang="en" sz="1700">
                  <a:solidFill>
                    <a:schemeClr val="dk1"/>
                  </a:solidFill>
                  <a:latin typeface="Playfair Display Medium"/>
                  <a:ea typeface="Playfair Display Medium"/>
                  <a:cs typeface="Playfair Display Medium"/>
                  <a:sym typeface="Playfair Display Medium"/>
                </a:rPr>
                <a:t>generation</a:t>
              </a:r>
              <a:endParaRPr sz="1700">
                <a:solidFill>
                  <a:schemeClr val="dk1"/>
                </a:solidFill>
                <a:latin typeface="Playfair Display Medium"/>
                <a:ea typeface="Playfair Display Medium"/>
                <a:cs typeface="Playfair Display Medium"/>
                <a:sym typeface="Playfair Display Medium"/>
              </a:endParaRPr>
            </a:p>
          </p:txBody>
        </p:sp>
        <p:sp>
          <p:nvSpPr>
            <p:cNvPr id="280" name="Google Shape;280;p32"/>
            <p:cNvSpPr/>
            <p:nvPr/>
          </p:nvSpPr>
          <p:spPr>
            <a:xfrm>
              <a:off x="2717291" y="2207534"/>
              <a:ext cx="4860300" cy="860100"/>
            </a:xfrm>
            <a:prstGeom prst="rect">
              <a:avLst/>
            </a:prstGeom>
            <a:solidFill>
              <a:srgbClr val="0C58D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2"/>
            <p:cNvSpPr txBox="1"/>
            <p:nvPr/>
          </p:nvSpPr>
          <p:spPr>
            <a:xfrm>
              <a:off x="2799150" y="2207586"/>
              <a:ext cx="4727700" cy="860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100">
                  <a:solidFill>
                    <a:srgbClr val="FFFFFF"/>
                  </a:solidFill>
                  <a:latin typeface="Roboto"/>
                  <a:ea typeface="Roboto"/>
                  <a:cs typeface="Roboto"/>
                  <a:sym typeface="Roboto"/>
                </a:rPr>
                <a:t>1.</a:t>
              </a:r>
              <a:r>
                <a:rPr lang="en" sz="1100">
                  <a:solidFill>
                    <a:srgbClr val="FFFFFF"/>
                  </a:solidFill>
                  <a:latin typeface="Roboto"/>
                  <a:ea typeface="Roboto"/>
                  <a:cs typeface="Roboto"/>
                  <a:sym typeface="Roboto"/>
                </a:rPr>
                <a:t>Competitive </a:t>
              </a:r>
              <a:r>
                <a:rPr lang="en" sz="1100">
                  <a:solidFill>
                    <a:srgbClr val="FFFFFF"/>
                  </a:solidFill>
                  <a:latin typeface="Roboto"/>
                  <a:ea typeface="Roboto"/>
                  <a:cs typeface="Roboto"/>
                  <a:sym typeface="Roboto"/>
                </a:rPr>
                <a:t>response</a:t>
              </a:r>
              <a:r>
                <a:rPr lang="en" sz="1100">
                  <a:solidFill>
                    <a:srgbClr val="FFFFFF"/>
                  </a:solidFill>
                  <a:latin typeface="Roboto"/>
                  <a:ea typeface="Roboto"/>
                  <a:cs typeface="Roboto"/>
                  <a:sym typeface="Roboto"/>
                </a:rPr>
                <a:t>: Aggressive referral/benefit programs from  other companies.</a:t>
              </a:r>
              <a:br>
                <a:rPr lang="en" sz="1100">
                  <a:solidFill>
                    <a:srgbClr val="FFFFFF"/>
                  </a:solidFill>
                  <a:latin typeface="Roboto"/>
                  <a:ea typeface="Roboto"/>
                  <a:cs typeface="Roboto"/>
                  <a:sym typeface="Roboto"/>
                </a:rPr>
              </a:br>
              <a:r>
                <a:rPr lang="en" sz="1100">
                  <a:solidFill>
                    <a:srgbClr val="FFFFFF"/>
                  </a:solidFill>
                  <a:latin typeface="Roboto"/>
                  <a:ea typeface="Roboto"/>
                  <a:cs typeface="Roboto"/>
                  <a:sym typeface="Roboto"/>
                </a:rPr>
                <a:t>2. Alternate Platforms: Users seeking alternate platforms which are less lenient.</a:t>
              </a:r>
              <a:endParaRPr sz="11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100">
                  <a:solidFill>
                    <a:srgbClr val="FFFFFF"/>
                  </a:solidFill>
                  <a:latin typeface="Roboto"/>
                  <a:ea typeface="Roboto"/>
                  <a:cs typeface="Roboto"/>
                  <a:sym typeface="Roboto"/>
                </a:rPr>
                <a:t>Solution: Increasing value proposition by offering unique contents &amp; discounts.</a:t>
              </a:r>
              <a:endParaRPr sz="1100">
                <a:solidFill>
                  <a:srgbClr val="FFFFFF"/>
                </a:solidFill>
                <a:latin typeface="Roboto"/>
                <a:ea typeface="Roboto"/>
                <a:cs typeface="Roboto"/>
                <a:sym typeface="Roboto"/>
              </a:endParaRPr>
            </a:p>
          </p:txBody>
        </p:sp>
      </p:grpSp>
      <p:grpSp>
        <p:nvGrpSpPr>
          <p:cNvPr id="282" name="Google Shape;282;p32"/>
          <p:cNvGrpSpPr/>
          <p:nvPr/>
        </p:nvGrpSpPr>
        <p:grpSpPr>
          <a:xfrm>
            <a:off x="385476" y="3225887"/>
            <a:ext cx="8373039" cy="1039526"/>
            <a:chOff x="-480885" y="3088625"/>
            <a:chExt cx="7831858" cy="731700"/>
          </a:xfrm>
        </p:grpSpPr>
        <p:sp>
          <p:nvSpPr>
            <p:cNvPr id="283" name="Google Shape;283;p32"/>
            <p:cNvSpPr txBox="1"/>
            <p:nvPr/>
          </p:nvSpPr>
          <p:spPr>
            <a:xfrm>
              <a:off x="-480885" y="3195825"/>
              <a:ext cx="2938500" cy="572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1700">
                  <a:solidFill>
                    <a:schemeClr val="dk1"/>
                  </a:solidFill>
                  <a:latin typeface="Playfair Display Medium"/>
                  <a:ea typeface="Playfair Display Medium"/>
                  <a:cs typeface="Playfair Display Medium"/>
                  <a:sym typeface="Playfair Display Medium"/>
                </a:rPr>
                <a:t>Interactive additions</a:t>
              </a:r>
              <a:endParaRPr sz="1700">
                <a:solidFill>
                  <a:schemeClr val="dk1"/>
                </a:solidFill>
                <a:latin typeface="Playfair Display Medium"/>
                <a:ea typeface="Playfair Display Medium"/>
                <a:cs typeface="Playfair Display Medium"/>
                <a:sym typeface="Playfair Display Medium"/>
              </a:endParaRPr>
            </a:p>
          </p:txBody>
        </p:sp>
        <p:sp>
          <p:nvSpPr>
            <p:cNvPr id="284" name="Google Shape;284;p32"/>
            <p:cNvSpPr/>
            <p:nvPr/>
          </p:nvSpPr>
          <p:spPr>
            <a:xfrm>
              <a:off x="2577972" y="3088625"/>
              <a:ext cx="4773000" cy="731700"/>
            </a:xfrm>
            <a:prstGeom prst="rect">
              <a:avLst/>
            </a:prstGeom>
            <a:solidFill>
              <a:srgbClr val="307BF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b="1">
                <a:solidFill>
                  <a:srgbClr val="FFFF00"/>
                </a:solidFill>
              </a:endParaRPr>
            </a:p>
          </p:txBody>
        </p:sp>
        <p:sp>
          <p:nvSpPr>
            <p:cNvPr id="285" name="Google Shape;285;p32"/>
            <p:cNvSpPr txBox="1"/>
            <p:nvPr/>
          </p:nvSpPr>
          <p:spPr>
            <a:xfrm>
              <a:off x="2627945" y="3124425"/>
              <a:ext cx="4665300" cy="644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1. </a:t>
              </a:r>
              <a:r>
                <a:rPr lang="en" sz="1200">
                  <a:solidFill>
                    <a:schemeClr val="lt1"/>
                  </a:solidFill>
                  <a:latin typeface="Roboto"/>
                  <a:ea typeface="Roboto"/>
                  <a:cs typeface="Roboto"/>
                  <a:sym typeface="Roboto"/>
                </a:rPr>
                <a:t>Infrastructure cost: Hard to meet huge </a:t>
              </a:r>
              <a:r>
                <a:rPr lang="en" sz="1200">
                  <a:solidFill>
                    <a:schemeClr val="lt1"/>
                  </a:solidFill>
                  <a:latin typeface="Roboto"/>
                  <a:ea typeface="Roboto"/>
                  <a:cs typeface="Roboto"/>
                  <a:sym typeface="Roboto"/>
                </a:rPr>
                <a:t>infrastructure</a:t>
              </a:r>
              <a:r>
                <a:rPr lang="en" sz="1200">
                  <a:solidFill>
                    <a:schemeClr val="lt1"/>
                  </a:solidFill>
                  <a:latin typeface="Roboto"/>
                  <a:ea typeface="Roboto"/>
                  <a:cs typeface="Roboto"/>
                  <a:sym typeface="Roboto"/>
                </a:rPr>
                <a:t> cost.</a:t>
              </a:r>
              <a:br>
                <a:rPr lang="en" sz="1200" u="sng">
                  <a:solidFill>
                    <a:schemeClr val="lt1"/>
                  </a:solidFill>
                  <a:latin typeface="Roboto"/>
                  <a:ea typeface="Roboto"/>
                  <a:cs typeface="Roboto"/>
                  <a:sym typeface="Roboto"/>
                </a:rPr>
              </a:br>
              <a:r>
                <a:rPr lang="en" sz="1200">
                  <a:solidFill>
                    <a:schemeClr val="lt1"/>
                  </a:solidFill>
                  <a:latin typeface="Roboto"/>
                  <a:ea typeface="Roboto"/>
                  <a:cs typeface="Roboto"/>
                  <a:sym typeface="Roboto"/>
                </a:rPr>
                <a:t>2.Techn</a:t>
              </a:r>
              <a:r>
                <a:rPr lang="en" sz="1200">
                  <a:solidFill>
                    <a:schemeClr val="lt1"/>
                  </a:solidFill>
                  <a:latin typeface="Roboto"/>
                  <a:ea typeface="Roboto"/>
                  <a:cs typeface="Roboto"/>
                  <a:sym typeface="Roboto"/>
                </a:rPr>
                <a:t>ology Learning curve: User adaptation can cause aversion.</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Solution: Incremental approach to integrate &amp; user friendly UIs.</a:t>
              </a:r>
              <a:endParaRPr sz="1200">
                <a:solidFill>
                  <a:schemeClr val="lt1"/>
                </a:solidFill>
                <a:latin typeface="Roboto"/>
                <a:ea typeface="Roboto"/>
                <a:cs typeface="Roboto"/>
                <a:sym typeface="Roboto"/>
              </a:endParaRPr>
            </a:p>
          </p:txBody>
        </p:sp>
      </p:grpSp>
      <p:pic>
        <p:nvPicPr>
          <p:cNvPr id="286" name="Google Shape;286;p32"/>
          <p:cNvPicPr preferRelativeResize="0"/>
          <p:nvPr/>
        </p:nvPicPr>
        <p:blipFill>
          <a:blip r:embed="rId4">
            <a:alphaModFix/>
          </a:blip>
          <a:stretch>
            <a:fillRect/>
          </a:stretch>
        </p:blipFill>
        <p:spPr>
          <a:xfrm>
            <a:off x="836175" y="1577950"/>
            <a:ext cx="494975" cy="393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2" name="Google Shape;292;p33"/>
          <p:cNvPicPr preferRelativeResize="0"/>
          <p:nvPr/>
        </p:nvPicPr>
        <p:blipFill>
          <a:blip r:embed="rId3">
            <a:alphaModFix/>
          </a:blip>
          <a:stretch>
            <a:fillRect/>
          </a:stretch>
        </p:blipFill>
        <p:spPr>
          <a:xfrm>
            <a:off x="2234248" y="893375"/>
            <a:ext cx="4796750" cy="2993175"/>
          </a:xfrm>
          <a:prstGeom prst="rect">
            <a:avLst/>
          </a:prstGeom>
          <a:noFill/>
          <a:ln>
            <a:noFill/>
          </a:ln>
        </p:spPr>
      </p:pic>
      <p:sp>
        <p:nvSpPr>
          <p:cNvPr id="293" name="Google Shape;293;p33"/>
          <p:cNvSpPr txBox="1"/>
          <p:nvPr/>
        </p:nvSpPr>
        <p:spPr>
          <a:xfrm>
            <a:off x="3319025" y="69300"/>
            <a:ext cx="2058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rPr>
              <a:t>THANK YOU!</a:t>
            </a:r>
            <a:endParaRPr sz="22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9" name="Google Shape;2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Video recording link:</a:t>
            </a:r>
            <a:endParaRPr/>
          </a:p>
          <a:p>
            <a:pPr indent="0" lvl="0" marL="0" rtl="0" algn="l">
              <a:spcBef>
                <a:spcPts val="1200"/>
              </a:spcBef>
              <a:spcAft>
                <a:spcPts val="1200"/>
              </a:spcAft>
              <a:buNone/>
            </a:pPr>
            <a:r>
              <a:rPr lang="en"/>
              <a:t>https://uconn-cmr.webex.com/uconn-cmr/ldr.php?RCID=d6d7cabcfe1f3f58d748c4d855531b2a</a:t>
            </a:r>
            <a:endParaRPr/>
          </a:p>
        </p:txBody>
      </p:sp>
      <p:sp>
        <p:nvSpPr>
          <p:cNvPr id="300" name="Google Shape;300;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81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chemeClr val="lt1"/>
                </a:solidFill>
                <a:latin typeface="Playfair Display Medium"/>
                <a:ea typeface="Playfair Display Medium"/>
                <a:cs typeface="Playfair Display Medium"/>
                <a:sym typeface="Playfair Display Medium"/>
              </a:rPr>
              <a:t>Mission Statement</a:t>
            </a:r>
            <a:endParaRPr/>
          </a:p>
        </p:txBody>
      </p:sp>
      <p:sp>
        <p:nvSpPr>
          <p:cNvPr id="71" name="Google Shape;71;p15"/>
          <p:cNvSpPr txBox="1"/>
          <p:nvPr>
            <p:ph idx="1" type="body"/>
          </p:nvPr>
        </p:nvSpPr>
        <p:spPr>
          <a:xfrm>
            <a:off x="311700" y="1771200"/>
            <a:ext cx="4898400" cy="1813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n" sz="2216">
                <a:solidFill>
                  <a:schemeClr val="dk1"/>
                </a:solidFill>
                <a:latin typeface="Playfair Display"/>
                <a:ea typeface="Playfair Display"/>
                <a:cs typeface="Playfair Display"/>
                <a:sym typeface="Playfair Display"/>
              </a:rPr>
              <a:t>Our mission is to empower businesses with strategic advice and guidance, helping them navigate the ever-changing business landscape and </a:t>
            </a:r>
            <a:r>
              <a:rPr b="1" lang="en" sz="2216">
                <a:solidFill>
                  <a:schemeClr val="dk1"/>
                </a:solidFill>
                <a:latin typeface="Playfair Display"/>
                <a:ea typeface="Playfair Display"/>
                <a:cs typeface="Playfair Display"/>
                <a:sym typeface="Playfair Display"/>
              </a:rPr>
              <a:t>achieve</a:t>
            </a:r>
            <a:r>
              <a:rPr b="1" lang="en" sz="2216">
                <a:solidFill>
                  <a:schemeClr val="dk1"/>
                </a:solidFill>
                <a:latin typeface="Playfair Display"/>
                <a:ea typeface="Playfair Display"/>
                <a:cs typeface="Playfair Display"/>
                <a:sym typeface="Playfair Display"/>
              </a:rPr>
              <a:t> sustainable growth.</a:t>
            </a:r>
            <a:r>
              <a:rPr lang="en">
                <a:solidFill>
                  <a:schemeClr val="dk1"/>
                </a:solidFill>
                <a:latin typeface="Playfair Display"/>
                <a:ea typeface="Playfair Display"/>
                <a:cs typeface="Playfair Display"/>
                <a:sym typeface="Playfair Display"/>
              </a:rPr>
              <a:t> </a:t>
            </a:r>
            <a:endParaRPr>
              <a:solidFill>
                <a:schemeClr val="dk1"/>
              </a:solidFill>
              <a:latin typeface="Playfair Display"/>
              <a:ea typeface="Playfair Display"/>
              <a:cs typeface="Playfair Display"/>
              <a:sym typeface="Playfair Display"/>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5672521" y="1548280"/>
            <a:ext cx="2696305" cy="20469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57000" y="594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chemeClr val="lt1"/>
                </a:solidFill>
                <a:latin typeface="Playfair Display"/>
                <a:ea typeface="Playfair Display"/>
                <a:cs typeface="Playfair Display"/>
                <a:sym typeface="Playfair Display"/>
              </a:rPr>
              <a:t>Overview</a:t>
            </a:r>
            <a:endParaRPr>
              <a:solidFill>
                <a:schemeClr val="lt1"/>
              </a:solidFill>
              <a:latin typeface="Playfair Display"/>
              <a:ea typeface="Playfair Display"/>
              <a:cs typeface="Playfair Display"/>
              <a:sym typeface="Playfair Display"/>
            </a:endParaRPr>
          </a:p>
          <a:p>
            <a:pPr indent="0" lvl="0" marL="0" rtl="0" algn="l">
              <a:spcBef>
                <a:spcPts val="0"/>
              </a:spcBef>
              <a:spcAft>
                <a:spcPts val="0"/>
              </a:spcAft>
              <a:buNone/>
            </a:pPr>
            <a:r>
              <a:t/>
            </a:r>
            <a:endParaRPr/>
          </a:p>
        </p:txBody>
      </p:sp>
      <p:pic>
        <p:nvPicPr>
          <p:cNvPr id="79" name="Google Shape;79;p16"/>
          <p:cNvPicPr preferRelativeResize="0"/>
          <p:nvPr/>
        </p:nvPicPr>
        <p:blipFill>
          <a:blip r:embed="rId3">
            <a:alphaModFix/>
          </a:blip>
          <a:stretch>
            <a:fillRect/>
          </a:stretch>
        </p:blipFill>
        <p:spPr>
          <a:xfrm>
            <a:off x="98396" y="989225"/>
            <a:ext cx="2836751" cy="1539650"/>
          </a:xfrm>
          <a:prstGeom prst="rect">
            <a:avLst/>
          </a:prstGeom>
          <a:noFill/>
          <a:ln>
            <a:noFill/>
          </a:ln>
        </p:spPr>
      </p:pic>
      <p:sp>
        <p:nvSpPr>
          <p:cNvPr id="80" name="Google Shape;80;p16"/>
          <p:cNvSpPr txBox="1"/>
          <p:nvPr/>
        </p:nvSpPr>
        <p:spPr>
          <a:xfrm>
            <a:off x="3446200" y="1048625"/>
            <a:ext cx="5536200" cy="15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layfair Display"/>
                <a:ea typeface="Playfair Display"/>
                <a:cs typeface="Playfair Display"/>
                <a:sym typeface="Playfair Display"/>
              </a:rPr>
              <a:t>Disney Plus is a streaming service that was Launched in November 2019 by the Walt Disney Company in response to the growing demand for digital streaming. Disney plus had an impressive start, gaining over 10 million subscribers on its first day and was built on the foundation of Disney's rich legacy and exclusive content.</a:t>
            </a:r>
            <a:endParaRPr sz="16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81" name="Google Shape;81;p16"/>
          <p:cNvSpPr txBox="1"/>
          <p:nvPr/>
        </p:nvSpPr>
        <p:spPr>
          <a:xfrm>
            <a:off x="4744275" y="3644225"/>
            <a:ext cx="2575500" cy="504000"/>
          </a:xfrm>
          <a:prstGeom prst="rect">
            <a:avLst/>
          </a:prstGeom>
          <a:solidFill>
            <a:srgbClr val="2149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lt1"/>
                </a:solidFill>
                <a:latin typeface="Playfair Display"/>
                <a:ea typeface="Playfair Display"/>
                <a:cs typeface="Playfair Display"/>
                <a:sym typeface="Playfair Display"/>
              </a:rPr>
              <a:t>60 countries </a:t>
            </a:r>
            <a:endParaRPr>
              <a:solidFill>
                <a:schemeClr val="lt1"/>
              </a:solidFill>
              <a:latin typeface="Playfair Display"/>
              <a:ea typeface="Playfair Display"/>
              <a:cs typeface="Playfair Display"/>
              <a:sym typeface="Playfair Display"/>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6"/>
          <p:cNvSpPr/>
          <p:nvPr/>
        </p:nvSpPr>
        <p:spPr>
          <a:xfrm>
            <a:off x="1646650" y="2885975"/>
            <a:ext cx="2575500" cy="504000"/>
          </a:xfrm>
          <a:prstGeom prst="rect">
            <a:avLst/>
          </a:prstGeom>
          <a:solidFill>
            <a:srgbClr val="2149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179 Million Subscribers (Q3.2023)</a:t>
            </a:r>
            <a:endParaRPr>
              <a:solidFill>
                <a:schemeClr val="lt1"/>
              </a:solidFill>
              <a:latin typeface="Playfair Display"/>
              <a:ea typeface="Playfair Display"/>
              <a:cs typeface="Playfair Display"/>
              <a:sym typeface="Playfair Display"/>
            </a:endParaRPr>
          </a:p>
        </p:txBody>
      </p:sp>
      <p:sp>
        <p:nvSpPr>
          <p:cNvPr id="84" name="Google Shape;84;p16"/>
          <p:cNvSpPr/>
          <p:nvPr/>
        </p:nvSpPr>
        <p:spPr>
          <a:xfrm>
            <a:off x="1646650" y="3644213"/>
            <a:ext cx="2575500" cy="504000"/>
          </a:xfrm>
          <a:prstGeom prst="rect">
            <a:avLst/>
          </a:prstGeom>
          <a:solidFill>
            <a:srgbClr val="2149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16 Languages</a:t>
            </a:r>
            <a:endParaRPr>
              <a:solidFill>
                <a:schemeClr val="lt1"/>
              </a:solidFill>
              <a:latin typeface="Playfair Display"/>
              <a:ea typeface="Playfair Display"/>
              <a:cs typeface="Playfair Display"/>
              <a:sym typeface="Playfair Display"/>
            </a:endParaRPr>
          </a:p>
        </p:txBody>
      </p:sp>
      <p:sp>
        <p:nvSpPr>
          <p:cNvPr id="85" name="Google Shape;85;p16"/>
          <p:cNvSpPr/>
          <p:nvPr/>
        </p:nvSpPr>
        <p:spPr>
          <a:xfrm>
            <a:off x="4736200" y="2872638"/>
            <a:ext cx="2575500" cy="504000"/>
          </a:xfrm>
          <a:prstGeom prst="rect">
            <a:avLst/>
          </a:prstGeom>
          <a:solidFill>
            <a:srgbClr val="2149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layfair Display"/>
                <a:ea typeface="Playfair Display"/>
                <a:cs typeface="Playfair Display"/>
                <a:sym typeface="Playfair Display"/>
              </a:rPr>
              <a:t>1400 movies &amp; 576 shows</a:t>
            </a:r>
            <a:endParaRPr>
              <a:solidFill>
                <a:schemeClr val="lt1"/>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1000" y="38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latin typeface="Playfair Display"/>
                <a:ea typeface="Playfair Display"/>
                <a:cs typeface="Playfair Display"/>
                <a:sym typeface="Playfair Display"/>
              </a:rPr>
              <a:t>Business Model</a:t>
            </a:r>
            <a:endParaRPr>
              <a:solidFill>
                <a:srgbClr val="FFFFFF"/>
              </a:solidFill>
              <a:latin typeface="Playfair Display"/>
              <a:ea typeface="Playfair Display"/>
              <a:cs typeface="Playfair Display"/>
              <a:sym typeface="Playfair Display"/>
            </a:endParaRPr>
          </a:p>
        </p:txBody>
      </p:sp>
      <p:sp>
        <p:nvSpPr>
          <p:cNvPr id="91" name="Google Shape;91;p17"/>
          <p:cNvSpPr txBox="1"/>
          <p:nvPr>
            <p:ph idx="1" type="body"/>
          </p:nvPr>
        </p:nvSpPr>
        <p:spPr>
          <a:xfrm>
            <a:off x="311700" y="851250"/>
            <a:ext cx="8520600" cy="348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latin typeface="Playfair Display"/>
                <a:ea typeface="Playfair Display"/>
                <a:cs typeface="Playfair Display"/>
                <a:sym typeface="Playfair Display"/>
              </a:rPr>
              <a:t>Disney+ operates on a </a:t>
            </a:r>
            <a:r>
              <a:rPr b="1" lang="en" sz="1400">
                <a:solidFill>
                  <a:schemeClr val="dk1"/>
                </a:solidFill>
                <a:latin typeface="Playfair Display"/>
                <a:ea typeface="Playfair Display"/>
                <a:cs typeface="Playfair Display"/>
                <a:sym typeface="Playfair Display"/>
              </a:rPr>
              <a:t>subscription-based business model</a:t>
            </a:r>
            <a:r>
              <a:rPr lang="en" sz="1400">
                <a:solidFill>
                  <a:schemeClr val="dk1"/>
                </a:solidFill>
                <a:latin typeface="Playfair Display"/>
                <a:ea typeface="Playfair Display"/>
                <a:cs typeface="Playfair Display"/>
                <a:sym typeface="Playfair Display"/>
              </a:rPr>
              <a:t>, where users pay a monthly or annual fee to access their streaming service</a:t>
            </a:r>
            <a:endParaRPr sz="1400">
              <a:solidFill>
                <a:schemeClr val="dk1"/>
              </a:solidFill>
              <a:latin typeface="Playfair Display"/>
              <a:ea typeface="Playfair Display"/>
              <a:cs typeface="Playfair Display"/>
              <a:sym typeface="Playfair Display"/>
            </a:endParaRPr>
          </a:p>
        </p:txBody>
      </p:sp>
      <p:grpSp>
        <p:nvGrpSpPr>
          <p:cNvPr id="92" name="Google Shape;92;p17"/>
          <p:cNvGrpSpPr/>
          <p:nvPr/>
        </p:nvGrpSpPr>
        <p:grpSpPr>
          <a:xfrm>
            <a:off x="628946" y="1635318"/>
            <a:ext cx="3032993" cy="2375590"/>
            <a:chOff x="1126863" y="2004051"/>
            <a:chExt cx="1944600" cy="1569600"/>
          </a:xfrm>
        </p:grpSpPr>
        <p:sp>
          <p:nvSpPr>
            <p:cNvPr id="93" name="Google Shape;93;p17"/>
            <p:cNvSpPr/>
            <p:nvPr/>
          </p:nvSpPr>
          <p:spPr>
            <a:xfrm>
              <a:off x="1126863" y="2004051"/>
              <a:ext cx="1944600" cy="1569600"/>
            </a:xfrm>
            <a:prstGeom prst="round2DiagRect">
              <a:avLst>
                <a:gd fmla="val 0" name="adj1"/>
                <a:gd fmla="val 17764" name="adj2"/>
              </a:avLst>
            </a:prstGeom>
            <a:solidFill>
              <a:srgbClr val="2149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nvSpPr>
          <p:spPr>
            <a:xfrm>
              <a:off x="1373307" y="2106423"/>
              <a:ext cx="1451700" cy="459900"/>
            </a:xfrm>
            <a:prstGeom prst="rect">
              <a:avLst/>
            </a:prstGeom>
            <a:solidFill>
              <a:srgbClr val="21498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FFFFFF"/>
                  </a:solidFill>
                  <a:latin typeface="Playfair Display"/>
                  <a:ea typeface="Playfair Display"/>
                  <a:cs typeface="Playfair Display"/>
                  <a:sym typeface="Playfair Display"/>
                </a:rPr>
                <a:t>Key Resources</a:t>
              </a:r>
              <a:endParaRPr b="1">
                <a:solidFill>
                  <a:srgbClr val="FFFFFF"/>
                </a:solidFill>
                <a:latin typeface="Playfair Display"/>
                <a:ea typeface="Playfair Display"/>
                <a:cs typeface="Playfair Display"/>
                <a:sym typeface="Playfair Display"/>
              </a:endParaRPr>
            </a:p>
            <a:p>
              <a:pPr indent="0" lvl="0" marL="0" marR="0" rtl="0" algn="l">
                <a:lnSpc>
                  <a:spcPct val="115000"/>
                </a:lnSpc>
                <a:spcBef>
                  <a:spcPts val="0"/>
                </a:spcBef>
                <a:spcAft>
                  <a:spcPts val="0"/>
                </a:spcAft>
                <a:buNone/>
              </a:pPr>
              <a:r>
                <a:t/>
              </a:r>
              <a:endParaRPr sz="1100">
                <a:solidFill>
                  <a:srgbClr val="FFFFFF"/>
                </a:solidFill>
                <a:latin typeface="Playfair Display"/>
                <a:ea typeface="Playfair Display"/>
                <a:cs typeface="Playfair Display"/>
                <a:sym typeface="Playfair Display"/>
              </a:endParaRPr>
            </a:p>
            <a:p>
              <a:pPr indent="0" lvl="0" marL="0" marR="0" rtl="0" algn="l">
                <a:lnSpc>
                  <a:spcPct val="115000"/>
                </a:lnSpc>
                <a:spcBef>
                  <a:spcPts val="0"/>
                </a:spcBef>
                <a:spcAft>
                  <a:spcPts val="0"/>
                </a:spcAft>
                <a:buNone/>
              </a:pPr>
              <a:r>
                <a:rPr lang="en" sz="1300">
                  <a:solidFill>
                    <a:srgbClr val="FFFFFF"/>
                  </a:solidFill>
                  <a:latin typeface="Playfair Display"/>
                  <a:ea typeface="Playfair Display"/>
                  <a:cs typeface="Playfair Display"/>
                  <a:sym typeface="Playfair Display"/>
                </a:rPr>
                <a:t>Streaming platforms </a:t>
              </a:r>
              <a:endParaRPr sz="1300">
                <a:solidFill>
                  <a:srgbClr val="FFFFFF"/>
                </a:solidFill>
                <a:latin typeface="Playfair Display"/>
                <a:ea typeface="Playfair Display"/>
                <a:cs typeface="Playfair Display"/>
                <a:sym typeface="Playfair Display"/>
              </a:endParaRPr>
            </a:p>
            <a:p>
              <a:pPr indent="0" lvl="0" marL="0" marR="0" rtl="0" algn="l">
                <a:lnSpc>
                  <a:spcPct val="115000"/>
                </a:lnSpc>
                <a:spcBef>
                  <a:spcPts val="0"/>
                </a:spcBef>
                <a:spcAft>
                  <a:spcPts val="0"/>
                </a:spcAft>
                <a:buNone/>
              </a:pPr>
              <a:r>
                <a:rPr lang="en" sz="1300">
                  <a:solidFill>
                    <a:srgbClr val="FFFFFF"/>
                  </a:solidFill>
                  <a:latin typeface="Playfair Display"/>
                  <a:ea typeface="Playfair Display"/>
                  <a:cs typeface="Playfair Display"/>
                  <a:sym typeface="Playfair Display"/>
                </a:rPr>
                <a:t>Content  Library </a:t>
              </a:r>
              <a:r>
                <a:rPr lang="en" sz="1300">
                  <a:solidFill>
                    <a:srgbClr val="FFFFFF"/>
                  </a:solidFill>
                  <a:latin typeface="Playfair Display"/>
                  <a:ea typeface="Playfair Display"/>
                  <a:cs typeface="Playfair Display"/>
                  <a:sym typeface="Playfair Display"/>
                </a:rPr>
                <a:t>made by Disney, Pixar, Star Wars, Marvel, National geographic and more.</a:t>
              </a:r>
              <a:endParaRPr>
                <a:solidFill>
                  <a:schemeClr val="dk1"/>
                </a:solidFill>
                <a:latin typeface="Playfair Display"/>
                <a:ea typeface="Playfair Display"/>
                <a:cs typeface="Playfair Display"/>
                <a:sym typeface="Playfair Display"/>
              </a:endParaRPr>
            </a:p>
            <a:p>
              <a:pPr indent="0" lvl="0" marL="0" marR="0" rtl="0" algn="l">
                <a:lnSpc>
                  <a:spcPct val="115000"/>
                </a:lnSpc>
                <a:spcBef>
                  <a:spcPts val="0"/>
                </a:spcBef>
                <a:spcAft>
                  <a:spcPts val="0"/>
                </a:spcAft>
                <a:buNone/>
              </a:pPr>
              <a:r>
                <a:rPr lang="en" sz="1300">
                  <a:solidFill>
                    <a:srgbClr val="FFFFFF"/>
                  </a:solidFill>
                  <a:latin typeface="Playfair Display"/>
                  <a:ea typeface="Playfair Display"/>
                  <a:cs typeface="Playfair Display"/>
                  <a:sym typeface="Playfair Display"/>
                </a:rPr>
                <a:t>including movie rights </a:t>
              </a:r>
              <a:endParaRPr sz="1300">
                <a:solidFill>
                  <a:srgbClr val="FFFFFF"/>
                </a:solidFill>
                <a:latin typeface="Playfair Display"/>
                <a:ea typeface="Playfair Display"/>
                <a:cs typeface="Playfair Display"/>
                <a:sym typeface="Playfair Display"/>
              </a:endParaRPr>
            </a:p>
            <a:p>
              <a:pPr indent="0" lvl="0" marL="0" marR="0" rtl="0" algn="l">
                <a:lnSpc>
                  <a:spcPct val="115000"/>
                </a:lnSpc>
                <a:spcBef>
                  <a:spcPts val="0"/>
                </a:spcBef>
                <a:spcAft>
                  <a:spcPts val="0"/>
                </a:spcAft>
                <a:buNone/>
              </a:pPr>
              <a:r>
                <a:t/>
              </a:r>
              <a:endParaRPr sz="1300">
                <a:solidFill>
                  <a:srgbClr val="FFFFFF"/>
                </a:solidFill>
                <a:latin typeface="Playfair Display"/>
                <a:ea typeface="Playfair Display"/>
                <a:cs typeface="Playfair Display"/>
                <a:sym typeface="Playfair Display"/>
              </a:endParaRPr>
            </a:p>
          </p:txBody>
        </p:sp>
      </p:grpSp>
      <p:grpSp>
        <p:nvGrpSpPr>
          <p:cNvPr id="95" name="Google Shape;95;p17"/>
          <p:cNvGrpSpPr/>
          <p:nvPr/>
        </p:nvGrpSpPr>
        <p:grpSpPr>
          <a:xfrm>
            <a:off x="5269029" y="1635272"/>
            <a:ext cx="3033013" cy="2255672"/>
            <a:chOff x="5015938" y="2013875"/>
            <a:chExt cx="3001200" cy="1569600"/>
          </a:xfrm>
        </p:grpSpPr>
        <p:sp>
          <p:nvSpPr>
            <p:cNvPr id="96" name="Google Shape;96;p17"/>
            <p:cNvSpPr/>
            <p:nvPr/>
          </p:nvSpPr>
          <p:spPr>
            <a:xfrm>
              <a:off x="5015938" y="2013875"/>
              <a:ext cx="3001200" cy="1569600"/>
            </a:xfrm>
            <a:prstGeom prst="round2DiagRect">
              <a:avLst>
                <a:gd fmla="val 0" name="adj1"/>
                <a:gd fmla="val 17764" name="adj2"/>
              </a:avLst>
            </a:prstGeom>
            <a:solidFill>
              <a:srgbClr val="2149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97" name="Google Shape;97;p17"/>
            <p:cNvSpPr txBox="1"/>
            <p:nvPr/>
          </p:nvSpPr>
          <p:spPr>
            <a:xfrm>
              <a:off x="5142046" y="2013897"/>
              <a:ext cx="2417100" cy="409800"/>
            </a:xfrm>
            <a:prstGeom prst="rect">
              <a:avLst/>
            </a:prstGeom>
            <a:solidFill>
              <a:srgbClr val="21498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lt1"/>
                  </a:solidFill>
                  <a:latin typeface="Playfair Display"/>
                  <a:ea typeface="Playfair Display"/>
                  <a:cs typeface="Playfair Display"/>
                  <a:sym typeface="Playfair Display"/>
                </a:rPr>
                <a:t>R</a:t>
              </a:r>
              <a:r>
                <a:rPr b="1" lang="en">
                  <a:solidFill>
                    <a:schemeClr val="lt1"/>
                  </a:solidFill>
                  <a:latin typeface="Playfair Display"/>
                  <a:ea typeface="Playfair Display"/>
                  <a:cs typeface="Playfair Display"/>
                  <a:sym typeface="Playfair Display"/>
                </a:rPr>
                <a:t>evenue Streams </a:t>
              </a:r>
              <a:endParaRPr b="1">
                <a:solidFill>
                  <a:schemeClr val="lt1"/>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 sz="1300">
                  <a:solidFill>
                    <a:schemeClr val="lt1"/>
                  </a:solidFill>
                  <a:latin typeface="Playfair Display"/>
                  <a:ea typeface="Playfair Display"/>
                  <a:cs typeface="Playfair Display"/>
                  <a:sym typeface="Playfair Display"/>
                </a:rPr>
                <a:t>Monthly subscription (Basic or Premium)</a:t>
              </a:r>
              <a:endParaRPr sz="1300">
                <a:solidFill>
                  <a:schemeClr val="lt1"/>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 sz="1300">
                  <a:solidFill>
                    <a:schemeClr val="lt1"/>
                  </a:solidFill>
                  <a:latin typeface="Playfair Display"/>
                  <a:ea typeface="Playfair Display"/>
                  <a:cs typeface="Playfair Display"/>
                  <a:sym typeface="Playfair Display"/>
                </a:rPr>
                <a:t>Annual subscription</a:t>
              </a:r>
              <a:endParaRPr sz="1300">
                <a:solidFill>
                  <a:schemeClr val="lt1"/>
                </a:solidFill>
                <a:latin typeface="Playfair Display"/>
                <a:ea typeface="Playfair Display"/>
                <a:cs typeface="Playfair Display"/>
                <a:sym typeface="Playfair Display"/>
              </a:endParaRPr>
            </a:p>
            <a:p>
              <a:pPr indent="0" lvl="0" marL="0" rtl="0" algn="l">
                <a:lnSpc>
                  <a:spcPct val="115000"/>
                </a:lnSpc>
                <a:spcBef>
                  <a:spcPts val="0"/>
                </a:spcBef>
                <a:spcAft>
                  <a:spcPts val="0"/>
                </a:spcAft>
                <a:buClr>
                  <a:schemeClr val="dk1"/>
                </a:buClr>
                <a:buSzPts val="1100"/>
                <a:buFont typeface="Arial"/>
                <a:buNone/>
              </a:pPr>
              <a:r>
                <a:rPr lang="en" sz="1300">
                  <a:solidFill>
                    <a:schemeClr val="lt1"/>
                  </a:solidFill>
                  <a:latin typeface="Playfair Display"/>
                  <a:ea typeface="Playfair Display"/>
                  <a:cs typeface="Playfair Display"/>
                  <a:sym typeface="Playfair Display"/>
                </a:rPr>
                <a:t>Bundled Subscription with Hulu and ESPN+</a:t>
              </a:r>
              <a:endParaRPr sz="1300">
                <a:solidFill>
                  <a:schemeClr val="lt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200">
                <a:solidFill>
                  <a:srgbClr val="FFFFFF"/>
                </a:solidFill>
                <a:latin typeface="Roboto"/>
                <a:ea typeface="Roboto"/>
                <a:cs typeface="Roboto"/>
                <a:sym typeface="Roboto"/>
              </a:endParaRPr>
            </a:p>
          </p:txBody>
        </p:sp>
      </p:grpSp>
      <p:sp>
        <p:nvSpPr>
          <p:cNvPr id="98" name="Google Shape;9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7"/>
          <p:cNvSpPr/>
          <p:nvPr/>
        </p:nvSpPr>
        <p:spPr>
          <a:xfrm>
            <a:off x="3786750" y="2218498"/>
            <a:ext cx="1357500" cy="747000"/>
          </a:xfrm>
          <a:prstGeom prst="rightArrow">
            <a:avLst>
              <a:gd fmla="val 32020" name="adj1"/>
              <a:gd fmla="val 66970" name="adj2"/>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8"/>
          <p:cNvPicPr preferRelativeResize="0"/>
          <p:nvPr/>
        </p:nvPicPr>
        <p:blipFill>
          <a:blip r:embed="rId3">
            <a:alphaModFix/>
          </a:blip>
          <a:stretch>
            <a:fillRect/>
          </a:stretch>
        </p:blipFill>
        <p:spPr>
          <a:xfrm>
            <a:off x="99500" y="712562"/>
            <a:ext cx="4606425" cy="3718375"/>
          </a:xfrm>
          <a:prstGeom prst="rect">
            <a:avLst/>
          </a:prstGeom>
          <a:noFill/>
          <a:ln>
            <a:noFill/>
          </a:ln>
        </p:spPr>
      </p:pic>
      <p:pic>
        <p:nvPicPr>
          <p:cNvPr id="106" name="Google Shape;106;p18"/>
          <p:cNvPicPr preferRelativeResize="0"/>
          <p:nvPr/>
        </p:nvPicPr>
        <p:blipFill>
          <a:blip r:embed="rId4">
            <a:alphaModFix/>
          </a:blip>
          <a:stretch>
            <a:fillRect/>
          </a:stretch>
        </p:blipFill>
        <p:spPr>
          <a:xfrm>
            <a:off x="4849375" y="677975"/>
            <a:ext cx="4171774" cy="1853175"/>
          </a:xfrm>
          <a:prstGeom prst="rect">
            <a:avLst/>
          </a:prstGeom>
          <a:noFill/>
          <a:ln>
            <a:noFill/>
          </a:ln>
        </p:spPr>
      </p:pic>
      <p:pic>
        <p:nvPicPr>
          <p:cNvPr id="107" name="Google Shape;107;p18"/>
          <p:cNvPicPr preferRelativeResize="0"/>
          <p:nvPr/>
        </p:nvPicPr>
        <p:blipFill>
          <a:blip r:embed="rId5">
            <a:alphaModFix/>
          </a:blip>
          <a:stretch>
            <a:fillRect/>
          </a:stretch>
        </p:blipFill>
        <p:spPr>
          <a:xfrm>
            <a:off x="4849375" y="2531150"/>
            <a:ext cx="4171774" cy="1897425"/>
          </a:xfrm>
          <a:prstGeom prst="rect">
            <a:avLst/>
          </a:prstGeom>
          <a:noFill/>
          <a:ln>
            <a:noFill/>
          </a:ln>
        </p:spPr>
      </p:pic>
      <p:sp>
        <p:nvSpPr>
          <p:cNvPr id="108" name="Google Shape;108;p18"/>
          <p:cNvSpPr txBox="1"/>
          <p:nvPr>
            <p:ph type="title"/>
          </p:nvPr>
        </p:nvSpPr>
        <p:spPr>
          <a:xfrm>
            <a:off x="41000" y="38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latin typeface="Playfair Display"/>
                <a:ea typeface="Playfair Display"/>
                <a:cs typeface="Playfair Display"/>
                <a:sym typeface="Playfair Display"/>
              </a:rPr>
              <a:t>Industry </a:t>
            </a:r>
            <a:r>
              <a:rPr lang="en">
                <a:solidFill>
                  <a:srgbClr val="FFFFFF"/>
                </a:solidFill>
                <a:latin typeface="Playfair Display"/>
                <a:ea typeface="Playfair Display"/>
                <a:cs typeface="Playfair Display"/>
                <a:sym typeface="Playfair Display"/>
              </a:rPr>
              <a:t>Attractiveness</a:t>
            </a:r>
            <a:endParaRPr>
              <a:solidFill>
                <a:srgbClr val="FFFFFF"/>
              </a:solidFill>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1938550" y="703025"/>
            <a:ext cx="5696750" cy="3744625"/>
          </a:xfrm>
          <a:prstGeom prst="rect">
            <a:avLst/>
          </a:prstGeom>
          <a:noFill/>
          <a:ln>
            <a:noFill/>
          </a:ln>
        </p:spPr>
      </p:pic>
      <p:sp>
        <p:nvSpPr>
          <p:cNvPr id="114" name="Google Shape;11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19"/>
          <p:cNvSpPr txBox="1"/>
          <p:nvPr>
            <p:ph idx="4294967295" type="title"/>
          </p:nvPr>
        </p:nvSpPr>
        <p:spPr>
          <a:xfrm>
            <a:off x="41000" y="38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latin typeface="Playfair Display"/>
                <a:ea typeface="Playfair Display"/>
                <a:cs typeface="Playfair Display"/>
                <a:sym typeface="Playfair Display"/>
              </a:rPr>
              <a:t>Business Unit Strength</a:t>
            </a:r>
            <a:endParaRPr>
              <a:solidFill>
                <a:srgbClr val="FFFFFF"/>
              </a:solidFill>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0"/>
          <p:cNvPicPr preferRelativeResize="0"/>
          <p:nvPr/>
        </p:nvPicPr>
        <p:blipFill>
          <a:blip r:embed="rId3">
            <a:alphaModFix/>
          </a:blip>
          <a:stretch>
            <a:fillRect/>
          </a:stretch>
        </p:blipFill>
        <p:spPr>
          <a:xfrm>
            <a:off x="1202025" y="698850"/>
            <a:ext cx="6870400" cy="3743575"/>
          </a:xfrm>
          <a:prstGeom prst="rect">
            <a:avLst/>
          </a:prstGeom>
          <a:noFill/>
          <a:ln>
            <a:noFill/>
          </a:ln>
        </p:spPr>
      </p:pic>
      <p:sp>
        <p:nvSpPr>
          <p:cNvPr id="122" name="Google Shape;122;p20"/>
          <p:cNvSpPr txBox="1"/>
          <p:nvPr>
            <p:ph idx="4294967295" type="title"/>
          </p:nvPr>
        </p:nvSpPr>
        <p:spPr>
          <a:xfrm>
            <a:off x="311700" y="81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chemeClr val="lt1"/>
                </a:solidFill>
                <a:latin typeface="Playfair Display Medium"/>
                <a:ea typeface="Playfair Display Medium"/>
                <a:cs typeface="Playfair Display Medium"/>
                <a:sym typeface="Playfair Display Medium"/>
              </a:rPr>
              <a:t>GE McKinsey Matrix</a:t>
            </a:r>
            <a:endParaRPr/>
          </a:p>
        </p:txBody>
      </p:sp>
      <p:pic>
        <p:nvPicPr>
          <p:cNvPr id="123" name="Google Shape;123;p20"/>
          <p:cNvPicPr preferRelativeResize="0"/>
          <p:nvPr/>
        </p:nvPicPr>
        <p:blipFill>
          <a:blip r:embed="rId4">
            <a:alphaModFix/>
          </a:blip>
          <a:stretch>
            <a:fillRect/>
          </a:stretch>
        </p:blipFill>
        <p:spPr>
          <a:xfrm>
            <a:off x="3590525" y="2023026"/>
            <a:ext cx="643500" cy="64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1"/>
          <p:cNvPicPr preferRelativeResize="0"/>
          <p:nvPr/>
        </p:nvPicPr>
        <p:blipFill>
          <a:blip r:embed="rId3">
            <a:alphaModFix/>
          </a:blip>
          <a:stretch>
            <a:fillRect/>
          </a:stretch>
        </p:blipFill>
        <p:spPr>
          <a:xfrm>
            <a:off x="311700" y="965250"/>
            <a:ext cx="8520600" cy="3287200"/>
          </a:xfrm>
          <a:prstGeom prst="rect">
            <a:avLst/>
          </a:prstGeom>
          <a:noFill/>
          <a:ln>
            <a:noFill/>
          </a:ln>
        </p:spPr>
      </p:pic>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1"/>
          <p:cNvSpPr txBox="1"/>
          <p:nvPr>
            <p:ph type="title"/>
          </p:nvPr>
        </p:nvSpPr>
        <p:spPr>
          <a:xfrm>
            <a:off x="311700" y="81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chemeClr val="lt1"/>
                </a:solidFill>
                <a:latin typeface="Playfair Display Medium"/>
                <a:ea typeface="Playfair Display Medium"/>
                <a:cs typeface="Playfair Display Medium"/>
                <a:sym typeface="Playfair Display Medium"/>
              </a:rPr>
              <a:t>Industry Overview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