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Gill Sans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gaFd0X9Il4V2iJvycMPnFM7qwI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GillSans-bold.fntdata"/><Relationship Id="rId16" Type="http://schemas.openxmlformats.org/officeDocument/2006/relationships/font" Target="fonts/Gill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f9306af7f_5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9f9306af7f_5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f88a5a866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9f88a5a866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f9306ad5d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9f9306ad5d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0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2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" type="body"/>
          </p:nvPr>
        </p:nvSpPr>
        <p:spPr>
          <a:xfrm rot="5400000">
            <a:off x="4545009" y="324172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" type="body"/>
          </p:nvPr>
        </p:nvSpPr>
        <p:spPr>
          <a:xfrm rot="5400000">
            <a:off x="2838641" y="329756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1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6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/>
          </a:p>
        </p:txBody>
      </p:sp>
      <p:sp>
        <p:nvSpPr>
          <p:cNvPr id="60" name="Google Shape;60;p1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9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74" name="Google Shape;74;p19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6" name="Google Shape;26;p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9" Type="http://schemas.openxmlformats.org/officeDocument/2006/relationships/hyperlink" Target="https://www.kaggle.com/datasets/clmentbisaillon/fake-and-real-news-dataset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7" Type="http://schemas.openxmlformats.org/officeDocument/2006/relationships/image" Target="../media/image9.pn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5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ctrTitle"/>
          </p:nvPr>
        </p:nvSpPr>
        <p:spPr>
          <a:xfrm>
            <a:off x="221456" y="442912"/>
            <a:ext cx="5572124" cy="3386137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Gill Sans"/>
              <a:buNone/>
            </a:pPr>
            <a:r>
              <a:rPr lang="en-US" sz="3200">
                <a:solidFill>
                  <a:schemeClr val="accent5"/>
                </a:solidFill>
              </a:rPr>
              <a:t>THE TRUTH GUARD:</a:t>
            </a:r>
            <a:br>
              <a:rPr lang="en-US" sz="3200">
                <a:solidFill>
                  <a:schemeClr val="accent5"/>
                </a:solidFill>
              </a:rPr>
            </a:br>
            <a:br>
              <a:rPr lang="en-US" sz="3200">
                <a:solidFill>
                  <a:schemeClr val="accent5"/>
                </a:solidFill>
              </a:rPr>
            </a:br>
            <a:r>
              <a:rPr lang="en-US" sz="3200">
                <a:solidFill>
                  <a:schemeClr val="accent5"/>
                </a:solidFill>
              </a:rPr>
              <a:t>FOR RELIABLE NEWS CLASSIFICATION.</a:t>
            </a:r>
            <a:br>
              <a:rPr lang="en-US" sz="3200"/>
            </a:br>
            <a:endParaRPr sz="3200"/>
          </a:p>
        </p:txBody>
      </p:sp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810051" y="4243389"/>
            <a:ext cx="4394935" cy="19573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62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1" lang="en-US" sz="8000"/>
              <a:t>Team 1: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i="0" lang="en-US" sz="80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Kanchan Sharma</a:t>
            </a:r>
            <a:endParaRPr b="0" sz="8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i="0" lang="en-US" sz="80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Geethasree Madiraju Nagaraju</a:t>
            </a:r>
            <a:endParaRPr b="0" sz="8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i="0" lang="en-US" sz="80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othineni Lahari Priya</a:t>
            </a:r>
            <a:endParaRPr b="0" sz="8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i="0" lang="en-US" sz="80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Zhexin Zhang</a:t>
            </a:r>
            <a:endParaRPr b="0" sz="8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i="0" lang="en-US" sz="80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Roshita Seelam</a:t>
            </a:r>
            <a:endParaRPr b="0" sz="8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br>
              <a:rPr lang="en-US" sz="1600"/>
            </a:br>
            <a:endParaRPr sz="1800"/>
          </a:p>
        </p:txBody>
      </p:sp>
      <p:pic>
        <p:nvPicPr>
          <p:cNvPr descr="A web of dots connected" id="104" name="Google Shape;104;p1"/>
          <p:cNvPicPr preferRelativeResize="0"/>
          <p:nvPr/>
        </p:nvPicPr>
        <p:blipFill rotWithShape="1">
          <a:blip r:embed="rId3">
            <a:alphaModFix/>
          </a:blip>
          <a:srcRect b="1" l="39982" r="20239" t="0"/>
          <a:stretch/>
        </p:blipFill>
        <p:spPr>
          <a:xfrm>
            <a:off x="6215063" y="10"/>
            <a:ext cx="5976936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/>
          <p:nvPr/>
        </p:nvSpPr>
        <p:spPr>
          <a:xfrm>
            <a:off x="1000125" y="4243389"/>
            <a:ext cx="4000500" cy="2171699"/>
          </a:xfrm>
          <a:prstGeom prst="frame">
            <a:avLst>
              <a:gd fmla="val 12500" name="adj1"/>
            </a:avLst>
          </a:prstGeom>
          <a:solidFill>
            <a:schemeClr val="accent2"/>
          </a:solidFill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"/>
          <p:cNvSpPr/>
          <p:nvPr/>
        </p:nvSpPr>
        <p:spPr>
          <a:xfrm>
            <a:off x="525525" y="336325"/>
            <a:ext cx="11121000" cy="5986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9" name="Google Shape;239;p8"/>
          <p:cNvSpPr/>
          <p:nvPr/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0" name="Google Shape;240;p8"/>
          <p:cNvSpPr/>
          <p:nvPr/>
        </p:nvSpPr>
        <p:spPr>
          <a:xfrm>
            <a:off x="806250" y="1052725"/>
            <a:ext cx="10579500" cy="527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RECOMMENDATIONS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1" name="Google Shape;241;p8"/>
          <p:cNvSpPr txBox="1"/>
          <p:nvPr/>
        </p:nvSpPr>
        <p:spPr>
          <a:xfrm>
            <a:off x="2192500" y="1154025"/>
            <a:ext cx="34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RECOMMENDATIONS</a:t>
            </a:r>
            <a:endParaRPr/>
          </a:p>
        </p:txBody>
      </p:sp>
      <p:sp>
        <p:nvSpPr>
          <p:cNvPr id="242" name="Google Shape;242;p8"/>
          <p:cNvSpPr/>
          <p:nvPr>
            <p:ph idx="12" type="sldNum"/>
          </p:nvPr>
        </p:nvSpPr>
        <p:spPr>
          <a:xfrm>
            <a:off x="11646664" y="6373368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dhesive Bandage outline" id="243" name="Google Shape;2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0149" y="1073699"/>
            <a:ext cx="622350" cy="62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8"/>
          <p:cNvSpPr/>
          <p:nvPr/>
        </p:nvSpPr>
        <p:spPr>
          <a:xfrm>
            <a:off x="868025" y="1717025"/>
            <a:ext cx="4986000" cy="32460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B9C7C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❏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 Dynamic Feature Engineering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❏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Human in the Loop validation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❏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User feedback Mechanism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5" name="Google Shape;245;p8"/>
          <p:cNvSpPr/>
          <p:nvPr/>
        </p:nvSpPr>
        <p:spPr>
          <a:xfrm>
            <a:off x="6116050" y="1717025"/>
            <a:ext cx="5063100" cy="32460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B9C7C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Gill Sans"/>
              <a:buChar char="❏"/>
            </a:pPr>
            <a:r>
              <a:rPr lang="en-US" sz="2000">
                <a:solidFill>
                  <a:schemeClr val="dk1"/>
                </a:solidFill>
                <a:highlight>
                  <a:srgbClr val="B9C7CB"/>
                </a:highlight>
                <a:latin typeface="Gill Sans"/>
                <a:ea typeface="Gill Sans"/>
                <a:cs typeface="Gill Sans"/>
                <a:sym typeface="Gill Sans"/>
              </a:rPr>
              <a:t>Enhanced User trust</a:t>
            </a:r>
            <a:endParaRPr sz="2000">
              <a:solidFill>
                <a:schemeClr val="dk1"/>
              </a:solidFill>
              <a:highlight>
                <a:srgbClr val="B9C7CB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❏"/>
            </a:pPr>
            <a:r>
              <a:rPr lang="en-US" sz="2000">
                <a:solidFill>
                  <a:schemeClr val="dk1"/>
                </a:solidFill>
                <a:highlight>
                  <a:srgbClr val="B9C7CB"/>
                </a:highlight>
                <a:latin typeface="Gill Sans"/>
                <a:ea typeface="Gill Sans"/>
                <a:cs typeface="Gill Sans"/>
                <a:sym typeface="Gill Sans"/>
              </a:rPr>
              <a:t>Brand Protection</a:t>
            </a:r>
            <a:endParaRPr sz="2000">
              <a:solidFill>
                <a:schemeClr val="dk1"/>
              </a:solidFill>
              <a:highlight>
                <a:srgbClr val="B9C7CB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❏"/>
            </a:pPr>
            <a:r>
              <a:rPr lang="en-US" sz="2000">
                <a:solidFill>
                  <a:schemeClr val="dk1"/>
                </a:solidFill>
                <a:highlight>
                  <a:srgbClr val="B9C7CB"/>
                </a:highlight>
                <a:latin typeface="Gill Sans"/>
                <a:ea typeface="Gill Sans"/>
                <a:cs typeface="Gill Sans"/>
                <a:sym typeface="Gill Sans"/>
              </a:rPr>
              <a:t>Compliance with Regulation</a:t>
            </a:r>
            <a:endParaRPr sz="2000">
              <a:solidFill>
                <a:schemeClr val="dk1"/>
              </a:solidFill>
              <a:highlight>
                <a:srgbClr val="B9C7CB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❏"/>
            </a:pPr>
            <a:r>
              <a:rPr lang="en-US" sz="2000">
                <a:solidFill>
                  <a:schemeClr val="dk1"/>
                </a:solidFill>
                <a:highlight>
                  <a:srgbClr val="B9C7CB"/>
                </a:highlight>
                <a:latin typeface="Gill Sans"/>
                <a:ea typeface="Gill Sans"/>
                <a:cs typeface="Gill Sans"/>
                <a:sym typeface="Gill Sans"/>
              </a:rPr>
              <a:t>Strategic Advantage</a:t>
            </a:r>
            <a:endParaRPr sz="2000">
              <a:solidFill>
                <a:schemeClr val="dk1"/>
              </a:solidFill>
              <a:highlight>
                <a:srgbClr val="B9C7CB"/>
              </a:highligh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6" name="Google Shape;246;p8"/>
          <p:cNvSpPr txBox="1"/>
          <p:nvPr/>
        </p:nvSpPr>
        <p:spPr>
          <a:xfrm>
            <a:off x="7975950" y="1154025"/>
            <a:ext cx="163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BENEFITS</a:t>
            </a:r>
            <a:endParaRPr/>
          </a:p>
        </p:txBody>
      </p:sp>
      <p:pic>
        <p:nvPicPr>
          <p:cNvPr id="247" name="Google Shape;24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7700" y="1106150"/>
            <a:ext cx="557450" cy="5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/>
          <p:nvPr/>
        </p:nvSpPr>
        <p:spPr>
          <a:xfrm>
            <a:off x="525525" y="159775"/>
            <a:ext cx="11079900" cy="6523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1977885" y="401300"/>
            <a:ext cx="347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PROBLEM STATEMENT</a:t>
            </a:r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7302227" y="364600"/>
            <a:ext cx="297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PROJECT SUMMARY</a:t>
            </a: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6602250" y="994198"/>
            <a:ext cx="3866100" cy="3657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B9C7CB"/>
              </a:gs>
              <a:gs pos="100000">
                <a:srgbClr val="B7C5C9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 Preparation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6602250" y="1435026"/>
            <a:ext cx="3866100" cy="3657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B9C7CB"/>
              </a:gs>
              <a:gs pos="100000">
                <a:srgbClr val="B7C5C9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 Exploration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7721975" y="1896087"/>
            <a:ext cx="2751900" cy="3657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Text Parsing 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7721975" y="2357150"/>
            <a:ext cx="2751900" cy="3657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Text Filtering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6656200" y="4159174"/>
            <a:ext cx="3866100" cy="4002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B9C7CB"/>
              </a:gs>
              <a:gs pos="100000">
                <a:srgbClr val="B7C5C9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Analysing Model Interpretability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6650650" y="3721299"/>
            <a:ext cx="3877200" cy="3657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B9C7CB"/>
              </a:gs>
              <a:gs pos="100000">
                <a:srgbClr val="B7C5C9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Final Model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1116243" y="1215413"/>
            <a:ext cx="4922478" cy="4869612"/>
          </a:xfrm>
          <a:prstGeom prst="flowChartDocument">
            <a:avLst/>
          </a:prstGeom>
          <a:gradFill>
            <a:gsLst>
              <a:gs pos="0">
                <a:srgbClr val="B9C7CB"/>
              </a:gs>
              <a:gs pos="100000">
                <a:srgbClr val="B7C5C9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Google Shape;120;p2"/>
          <p:cNvSpPr/>
          <p:nvPr>
            <p:ph idx="12" type="sldNum"/>
          </p:nvPr>
        </p:nvSpPr>
        <p:spPr>
          <a:xfrm>
            <a:off x="11682905" y="6317361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2"/>
          <p:cNvSpPr txBox="1"/>
          <p:nvPr/>
        </p:nvSpPr>
        <p:spPr>
          <a:xfrm>
            <a:off x="1366595" y="1413291"/>
            <a:ext cx="4509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Nowadays</a:t>
            </a: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news spre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ad</a:t>
            </a: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through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many</a:t>
            </a: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channels resulting in a surge in the spread of misleading news content.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ake news can mislead public opinion and harm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policymaking,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public security</a:t>
            </a: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citizens’ property. </a:t>
            </a:r>
            <a:endParaRPr b="0" i="0" sz="18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atekeepers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inefficient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, expensive, </a:t>
            </a: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likely to be biased.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group aims to build a model that can classify news articles as "real" or "fake" 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descr="Venn diagram outline" id="122" name="Google Shape;122;p2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3" name="Google Shape;12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500" y="401300"/>
            <a:ext cx="649050" cy="5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1875" y="283725"/>
            <a:ext cx="786175" cy="63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"/>
          <p:cNvSpPr/>
          <p:nvPr/>
        </p:nvSpPr>
        <p:spPr>
          <a:xfrm>
            <a:off x="7721975" y="2808088"/>
            <a:ext cx="2751900" cy="3657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Text Clustering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7721975" y="3278063"/>
            <a:ext cx="2751900" cy="3657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Text Topic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7775950" y="4664675"/>
            <a:ext cx="2751900" cy="3048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Text Only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7775950" y="5074775"/>
            <a:ext cx="2751900" cy="3048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Title Only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6731875" y="5484877"/>
            <a:ext cx="3877200" cy="4002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B9C7CB"/>
              </a:gs>
              <a:gs pos="100000">
                <a:srgbClr val="B7C5C9"/>
              </a:gs>
            </a:gsLst>
            <a:lin ang="5400012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Model Comparison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6731875" y="5990375"/>
            <a:ext cx="3877200" cy="3657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B9C7CB"/>
              </a:gs>
              <a:gs pos="100000">
                <a:srgbClr val="B7C5C9"/>
              </a:gs>
            </a:gsLst>
            <a:lin ang="5400012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      Recommendati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on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f9306af7f_5_7"/>
          <p:cNvSpPr/>
          <p:nvPr/>
        </p:nvSpPr>
        <p:spPr>
          <a:xfrm>
            <a:off x="184350" y="222175"/>
            <a:ext cx="11827800" cy="6516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g29f9306af7f_5_7"/>
          <p:cNvSpPr txBox="1"/>
          <p:nvPr/>
        </p:nvSpPr>
        <p:spPr>
          <a:xfrm>
            <a:off x="3917950" y="322800"/>
            <a:ext cx="615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 PREPARATION &amp; EXPLORATION</a:t>
            </a:r>
            <a:endParaRPr/>
          </a:p>
        </p:txBody>
      </p:sp>
      <p:sp>
        <p:nvSpPr>
          <p:cNvPr id="137" name="Google Shape;137;g29f9306af7f_5_7"/>
          <p:cNvSpPr/>
          <p:nvPr>
            <p:ph idx="12" type="sldNum"/>
          </p:nvPr>
        </p:nvSpPr>
        <p:spPr>
          <a:xfrm>
            <a:off x="11571239" y="6283343"/>
            <a:ext cx="365700" cy="3657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8" name="Google Shape;138;g29f9306af7f_5_7"/>
          <p:cNvPicPr preferRelativeResize="0"/>
          <p:nvPr/>
        </p:nvPicPr>
        <p:blipFill rotWithShape="1">
          <a:blip r:embed="rId3">
            <a:alphaModFix/>
          </a:blip>
          <a:srcRect b="17884" l="0" r="0" t="0"/>
          <a:stretch/>
        </p:blipFill>
        <p:spPr>
          <a:xfrm>
            <a:off x="640075" y="1444562"/>
            <a:ext cx="10754023" cy="1591025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39" name="Google Shape;139;g29f9306af7f_5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5900" y="3292300"/>
            <a:ext cx="4423049" cy="3335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sentation with pie chart outline" id="140" name="Google Shape;140;g29f9306af7f_5_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20125" y="204725"/>
            <a:ext cx="697825" cy="69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29f9306af7f_5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025" y="5172675"/>
            <a:ext cx="294322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29f9306af7f_5_7"/>
          <p:cNvPicPr preferRelativeResize="0"/>
          <p:nvPr/>
        </p:nvPicPr>
        <p:blipFill rotWithShape="1">
          <a:blip r:embed="rId7">
            <a:alphaModFix/>
          </a:blip>
          <a:srcRect b="-5650" l="3580" r="-3579" t="5650"/>
          <a:stretch/>
        </p:blipFill>
        <p:spPr>
          <a:xfrm>
            <a:off x="3599850" y="5262700"/>
            <a:ext cx="2800350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29f9306af7f_5_7"/>
          <p:cNvSpPr txBox="1"/>
          <p:nvPr/>
        </p:nvSpPr>
        <p:spPr>
          <a:xfrm>
            <a:off x="806438" y="4806075"/>
            <a:ext cx="210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Fake News Titles</a:t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4" name="Google Shape;144;g29f9306af7f_5_7"/>
          <p:cNvSpPr txBox="1"/>
          <p:nvPr/>
        </p:nvSpPr>
        <p:spPr>
          <a:xfrm>
            <a:off x="4092738" y="4806063"/>
            <a:ext cx="185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Real News Titles</a:t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5" name="Google Shape;145;g29f9306af7f_5_7"/>
          <p:cNvSpPr/>
          <p:nvPr/>
        </p:nvSpPr>
        <p:spPr>
          <a:xfrm>
            <a:off x="288250" y="3233950"/>
            <a:ext cx="6579600" cy="1499400"/>
          </a:xfrm>
          <a:prstGeom prst="rect">
            <a:avLst/>
          </a:prstGeom>
          <a:solidFill>
            <a:srgbClr val="B9C7CB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    </a:t>
            </a: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Data Preparation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         Merged Data (Fake csv &amp; Real csv)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        No missing value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        Created Target Variable ( Fake News detected when Target=1)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6" name="Google Shape;146;g29f9306af7f_5_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0750" y="4248425"/>
            <a:ext cx="365700" cy="365700"/>
          </a:xfrm>
          <a:prstGeom prst="rect">
            <a:avLst/>
          </a:prstGeom>
          <a:noFill/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7" name="Google Shape;147;g29f9306af7f_5_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0750" y="3324175"/>
            <a:ext cx="365700" cy="365700"/>
          </a:xfrm>
          <a:prstGeom prst="rect">
            <a:avLst/>
          </a:prstGeom>
          <a:noFill/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8" name="Google Shape;148;g29f9306af7f_5_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0750" y="3612750"/>
            <a:ext cx="365700" cy="365700"/>
          </a:xfrm>
          <a:prstGeom prst="rect">
            <a:avLst/>
          </a:prstGeom>
          <a:noFill/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9" name="Google Shape;149;g29f9306af7f_5_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0750" y="3978450"/>
            <a:ext cx="365700" cy="365700"/>
          </a:xfrm>
          <a:prstGeom prst="rect">
            <a:avLst/>
          </a:prstGeom>
          <a:noFill/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0" name="Google Shape;150;g29f9306af7f_5_7"/>
          <p:cNvSpPr txBox="1"/>
          <p:nvPr/>
        </p:nvSpPr>
        <p:spPr>
          <a:xfrm>
            <a:off x="767546" y="784493"/>
            <a:ext cx="10661400" cy="46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(Link: </a:t>
            </a:r>
            <a:r>
              <a:rPr b="0" i="0" lang="en-US" sz="2400" u="sng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https://www.kaggle.com/datasets/clmentbisaillon/fake-and-real-news-dataset</a:t>
            </a:r>
            <a:r>
              <a:rPr b="0" i="0" lang="en-US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)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/>
          <p:nvPr/>
        </p:nvSpPr>
        <p:spPr>
          <a:xfrm>
            <a:off x="122900" y="159775"/>
            <a:ext cx="12007500" cy="6579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806200" y="1892700"/>
            <a:ext cx="10579500" cy="51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hbkbh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4683000" y="281250"/>
            <a:ext cx="379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 PREPROCESSING</a:t>
            </a:r>
            <a:endParaRPr/>
          </a:p>
        </p:txBody>
      </p:sp>
      <p:sp>
        <p:nvSpPr>
          <p:cNvPr id="158" name="Google Shape;158;p4"/>
          <p:cNvSpPr/>
          <p:nvPr>
            <p:ph idx="12" type="sldNum"/>
          </p:nvPr>
        </p:nvSpPr>
        <p:spPr>
          <a:xfrm>
            <a:off x="11691558" y="6285643"/>
            <a:ext cx="365700" cy="36570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ar chart outline" id="159" name="Google Shape;15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4624" y="138388"/>
            <a:ext cx="747400" cy="74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4"/>
          <p:cNvPicPr preferRelativeResize="0"/>
          <p:nvPr/>
        </p:nvPicPr>
        <p:blipFill rotWithShape="1">
          <a:blip r:embed="rId4">
            <a:alphaModFix/>
          </a:blip>
          <a:srcRect b="6056" l="0" r="0" t="6047"/>
          <a:stretch/>
        </p:blipFill>
        <p:spPr>
          <a:xfrm>
            <a:off x="5229775" y="2955175"/>
            <a:ext cx="4749975" cy="257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4"/>
          <p:cNvSpPr/>
          <p:nvPr/>
        </p:nvSpPr>
        <p:spPr>
          <a:xfrm>
            <a:off x="4535100" y="899900"/>
            <a:ext cx="3323100" cy="6411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B9C7C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TEXT PARSING &amp; FILTERING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2" name="Google Shape;162;p4"/>
          <p:cNvSpPr txBox="1"/>
          <p:nvPr/>
        </p:nvSpPr>
        <p:spPr>
          <a:xfrm>
            <a:off x="9918300" y="2913450"/>
            <a:ext cx="2212200" cy="29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      </a:t>
            </a:r>
            <a:r>
              <a:rPr lang="en-US" sz="1800" u="sng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Findings</a:t>
            </a:r>
            <a:endParaRPr sz="1800" u="sng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  Best parameters:</a:t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ill Sans"/>
              <a:buChar char="❏"/>
            </a:pPr>
            <a:r>
              <a:rPr lang="en-U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Binary as</a:t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      Frequency wt.</a:t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ill Sans"/>
              <a:buChar char="❏"/>
            </a:pPr>
            <a:r>
              <a:rPr lang="en-U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Mutual</a:t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Information as Term wt.</a:t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3" name="Google Shape;163;p4"/>
          <p:cNvSpPr txBox="1"/>
          <p:nvPr/>
        </p:nvSpPr>
        <p:spPr>
          <a:xfrm>
            <a:off x="656250" y="5721875"/>
            <a:ext cx="44769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top-ranked term is “Be”: 16000 docs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infrequent term is ‘max’: 12 docs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p4"/>
          <p:cNvPicPr preferRelativeResize="0"/>
          <p:nvPr/>
        </p:nvPicPr>
        <p:blipFill rotWithShape="1">
          <a:blip r:embed="rId5">
            <a:alphaModFix/>
          </a:blip>
          <a:srcRect b="0" l="-694" r="0" t="38263"/>
          <a:stretch/>
        </p:blipFill>
        <p:spPr>
          <a:xfrm>
            <a:off x="321800" y="1697975"/>
            <a:ext cx="10107301" cy="1044438"/>
          </a:xfrm>
          <a:prstGeom prst="rect">
            <a:avLst/>
          </a:prstGeom>
          <a:noFill/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5" name="Google Shape;165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800" y="2998850"/>
            <a:ext cx="4545176" cy="24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9f88a5a866_1_6"/>
          <p:cNvSpPr/>
          <p:nvPr/>
        </p:nvSpPr>
        <p:spPr>
          <a:xfrm>
            <a:off x="184350" y="297425"/>
            <a:ext cx="11847900" cy="6517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g29f88a5a866_1_6"/>
          <p:cNvSpPr txBox="1"/>
          <p:nvPr/>
        </p:nvSpPr>
        <p:spPr>
          <a:xfrm>
            <a:off x="4877249" y="341475"/>
            <a:ext cx="399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 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PREPROCESSING</a:t>
            </a:r>
            <a:endParaRPr/>
          </a:p>
        </p:txBody>
      </p:sp>
      <p:sp>
        <p:nvSpPr>
          <p:cNvPr id="172" name="Google Shape;172;g29f88a5a866_1_6"/>
          <p:cNvSpPr/>
          <p:nvPr>
            <p:ph idx="12" type="sldNum"/>
          </p:nvPr>
        </p:nvSpPr>
        <p:spPr>
          <a:xfrm>
            <a:off x="11578758" y="6308943"/>
            <a:ext cx="365700" cy="3657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ar chart outline" id="173" name="Google Shape;173;g29f88a5a866_1_6"/>
          <p:cNvPicPr preferRelativeResize="0"/>
          <p:nvPr/>
        </p:nvPicPr>
        <p:blipFill rotWithShape="1">
          <a:blip r:embed="rId3">
            <a:alphaModFix/>
          </a:blip>
          <a:srcRect b="13359" l="0" r="7045" t="0"/>
          <a:stretch/>
        </p:blipFill>
        <p:spPr>
          <a:xfrm>
            <a:off x="4327950" y="253863"/>
            <a:ext cx="710300" cy="63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29f88a5a866_1_6"/>
          <p:cNvSpPr txBox="1"/>
          <p:nvPr/>
        </p:nvSpPr>
        <p:spPr>
          <a:xfrm>
            <a:off x="363725" y="1889100"/>
            <a:ext cx="35850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clusters = 2,  SVD= 30, Resolution= High: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5" name="Google Shape;175;g29f88a5a866_1_6"/>
          <p:cNvSpPr txBox="1"/>
          <p:nvPr/>
        </p:nvSpPr>
        <p:spPr>
          <a:xfrm>
            <a:off x="453700" y="3279213"/>
            <a:ext cx="3995400" cy="1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clusters = 10, SVD = 30, Resolution = High: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g29f88a5a866_1_6"/>
          <p:cNvSpPr/>
          <p:nvPr/>
        </p:nvSpPr>
        <p:spPr>
          <a:xfrm>
            <a:off x="2062550" y="1205975"/>
            <a:ext cx="2386500" cy="536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B9C7C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TEXT CLUSTERING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" name="Google Shape;177;g29f88a5a866_1_6"/>
          <p:cNvSpPr txBox="1"/>
          <p:nvPr/>
        </p:nvSpPr>
        <p:spPr>
          <a:xfrm>
            <a:off x="485900" y="5547825"/>
            <a:ext cx="53607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                             </a:t>
            </a:r>
            <a:r>
              <a:rPr lang="en-US" sz="1800" u="sng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Findings</a:t>
            </a:r>
            <a:endParaRPr sz="1800" u="sng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ill Sans"/>
              <a:buChar char="❏"/>
            </a:pPr>
            <a:r>
              <a:rPr lang="en-U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The highlighted clusters have similar terms.</a:t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ill Sans"/>
              <a:buChar char="❏"/>
            </a:pPr>
            <a:r>
              <a:rPr lang="en-U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Those two combination has same performance</a:t>
            </a:r>
            <a:r>
              <a:rPr lang="en-US" sz="16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sz="16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8" name="Google Shape;178;g29f88a5a866_1_6"/>
          <p:cNvSpPr/>
          <p:nvPr/>
        </p:nvSpPr>
        <p:spPr>
          <a:xfrm>
            <a:off x="8206825" y="1256785"/>
            <a:ext cx="2207400" cy="536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B9C7C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TEXT TOPIC 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9" name="Google Shape;179;g29f88a5a866_1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8075" y="2247075"/>
            <a:ext cx="4958400" cy="2902500"/>
          </a:xfrm>
          <a:prstGeom prst="rect">
            <a:avLst/>
          </a:prstGeom>
          <a:noFill/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0" name="Google Shape;180;g29f88a5a866_1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825" y="2265000"/>
            <a:ext cx="6130075" cy="10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29f88a5a866_1_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425" y="3576525"/>
            <a:ext cx="6039476" cy="20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"/>
          <p:cNvSpPr/>
          <p:nvPr/>
        </p:nvSpPr>
        <p:spPr>
          <a:xfrm>
            <a:off x="531625" y="468250"/>
            <a:ext cx="11086800" cy="594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8" name="Google Shape;188;p5"/>
          <p:cNvSpPr/>
          <p:nvPr/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5275864" y="573839"/>
            <a:ext cx="234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FINAL MODEL</a:t>
            </a:r>
            <a:endParaRPr/>
          </a:p>
        </p:txBody>
      </p:sp>
      <p:sp>
        <p:nvSpPr>
          <p:cNvPr id="190" name="Google Shape;190;p5"/>
          <p:cNvSpPr/>
          <p:nvPr>
            <p:ph idx="12" type="sldNum"/>
          </p:nvPr>
        </p:nvSpPr>
        <p:spPr>
          <a:xfrm>
            <a:off x="11666483" y="6408176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rophy outline" id="191" name="Google Shape;19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7000" y="468275"/>
            <a:ext cx="629925" cy="62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5"/>
          <p:cNvPicPr preferRelativeResize="0"/>
          <p:nvPr/>
        </p:nvPicPr>
        <p:blipFill rotWithShape="1">
          <a:blip r:embed="rId4">
            <a:alphaModFix/>
          </a:blip>
          <a:srcRect b="0" l="1560" r="-1560" t="0"/>
          <a:stretch/>
        </p:blipFill>
        <p:spPr>
          <a:xfrm>
            <a:off x="806200" y="1169350"/>
            <a:ext cx="10579600" cy="4527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"/>
          <p:cNvSpPr/>
          <p:nvPr/>
        </p:nvSpPr>
        <p:spPr>
          <a:xfrm>
            <a:off x="525517" y="336331"/>
            <a:ext cx="11140966" cy="615117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8" name="Google Shape;198;p6"/>
          <p:cNvSpPr/>
          <p:nvPr/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" name="Google Shape;199;p6"/>
          <p:cNvSpPr txBox="1"/>
          <p:nvPr/>
        </p:nvSpPr>
        <p:spPr>
          <a:xfrm>
            <a:off x="3900488" y="491544"/>
            <a:ext cx="48720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ANALYSING 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INTERPRETABILITY</a:t>
            </a:r>
            <a:endParaRPr/>
          </a:p>
        </p:txBody>
      </p:sp>
      <p:sp>
        <p:nvSpPr>
          <p:cNvPr id="200" name="Google Shape;200;p6"/>
          <p:cNvSpPr/>
          <p:nvPr>
            <p:ph idx="12" type="sldNum"/>
          </p:nvPr>
        </p:nvSpPr>
        <p:spPr>
          <a:xfrm>
            <a:off x="11740208" y="6273083"/>
            <a:ext cx="365700" cy="36570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ightbulb and gear outline" id="201" name="Google Shape;20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3468" y="343515"/>
            <a:ext cx="773779" cy="773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5000" y="1439450"/>
            <a:ext cx="8509925" cy="33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6"/>
          <p:cNvPicPr preferRelativeResize="0"/>
          <p:nvPr/>
        </p:nvPicPr>
        <p:blipFill rotWithShape="1">
          <a:blip r:embed="rId5">
            <a:alphaModFix/>
          </a:blip>
          <a:srcRect b="0" l="0" r="18831" t="0"/>
          <a:stretch/>
        </p:blipFill>
        <p:spPr>
          <a:xfrm>
            <a:off x="3059575" y="4933525"/>
            <a:ext cx="6840875" cy="117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 txBox="1"/>
          <p:nvPr/>
        </p:nvSpPr>
        <p:spPr>
          <a:xfrm>
            <a:off x="525525" y="1596300"/>
            <a:ext cx="176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5" name="Google Shape;205;p6"/>
          <p:cNvSpPr/>
          <p:nvPr/>
        </p:nvSpPr>
        <p:spPr>
          <a:xfrm>
            <a:off x="640075" y="2706300"/>
            <a:ext cx="1597800" cy="773700"/>
          </a:xfrm>
          <a:prstGeom prst="homePlate">
            <a:avLst>
              <a:gd fmla="val 50000" name="adj"/>
            </a:avLst>
          </a:prstGeom>
          <a:solidFill>
            <a:srgbClr val="B9C7C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Using ‘Text’ alone</a:t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f9306ad5d_0_15"/>
          <p:cNvSpPr/>
          <p:nvPr/>
        </p:nvSpPr>
        <p:spPr>
          <a:xfrm>
            <a:off x="525517" y="336331"/>
            <a:ext cx="11141100" cy="6151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1" name="Google Shape;211;g29f9306ad5d_0_15"/>
          <p:cNvSpPr/>
          <p:nvPr/>
        </p:nvSpPr>
        <p:spPr>
          <a:xfrm>
            <a:off x="640068" y="640080"/>
            <a:ext cx="10911900" cy="4626900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2" name="Google Shape;212;g29f9306ad5d_0_15"/>
          <p:cNvSpPr/>
          <p:nvPr/>
        </p:nvSpPr>
        <p:spPr>
          <a:xfrm>
            <a:off x="806196" y="804672"/>
            <a:ext cx="10579500" cy="429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3" name="Google Shape;213;g29f9306ad5d_0_15"/>
          <p:cNvSpPr txBox="1"/>
          <p:nvPr/>
        </p:nvSpPr>
        <p:spPr>
          <a:xfrm>
            <a:off x="3900488" y="491544"/>
            <a:ext cx="487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ANALYSING INTERPRETABILITY</a:t>
            </a:r>
            <a:endParaRPr/>
          </a:p>
        </p:txBody>
      </p:sp>
      <p:sp>
        <p:nvSpPr>
          <p:cNvPr id="214" name="Google Shape;214;g29f9306ad5d_0_15"/>
          <p:cNvSpPr/>
          <p:nvPr>
            <p:ph idx="12" type="sldNum"/>
          </p:nvPr>
        </p:nvSpPr>
        <p:spPr>
          <a:xfrm>
            <a:off x="11740233" y="6322233"/>
            <a:ext cx="365700" cy="3657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ightbulb and gear outline" id="215" name="Google Shape;215;g29f9306ad5d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3468" y="343515"/>
            <a:ext cx="773779" cy="773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29f9306ad5d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5000" y="1309250"/>
            <a:ext cx="8910375" cy="34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29f9306ad5d_0_15"/>
          <p:cNvSpPr txBox="1"/>
          <p:nvPr/>
        </p:nvSpPr>
        <p:spPr>
          <a:xfrm>
            <a:off x="640075" y="1596325"/>
            <a:ext cx="165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18" name="Google Shape;218;g29f9306ad5d_0_15"/>
          <p:cNvPicPr preferRelativeResize="0"/>
          <p:nvPr/>
        </p:nvPicPr>
        <p:blipFill rotWithShape="1">
          <a:blip r:embed="rId5">
            <a:alphaModFix/>
          </a:blip>
          <a:srcRect b="33770" l="0" r="32023" t="0"/>
          <a:stretch/>
        </p:blipFill>
        <p:spPr>
          <a:xfrm>
            <a:off x="3327150" y="4925250"/>
            <a:ext cx="7326300" cy="131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29f9306ad5d_0_15"/>
          <p:cNvSpPr/>
          <p:nvPr/>
        </p:nvSpPr>
        <p:spPr>
          <a:xfrm>
            <a:off x="640075" y="2902500"/>
            <a:ext cx="1734900" cy="773700"/>
          </a:xfrm>
          <a:prstGeom prst="homePlate">
            <a:avLst>
              <a:gd fmla="val 50000" name="adj"/>
            </a:avLst>
          </a:prstGeom>
          <a:solidFill>
            <a:srgbClr val="B9C7C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Using ‘Title’ alone</a:t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"/>
          <p:cNvSpPr/>
          <p:nvPr/>
        </p:nvSpPr>
        <p:spPr>
          <a:xfrm>
            <a:off x="592442" y="132982"/>
            <a:ext cx="11026415" cy="615117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5" name="Google Shape;225;p7"/>
          <p:cNvSpPr/>
          <p:nvPr/>
        </p:nvSpPr>
        <p:spPr>
          <a:xfrm>
            <a:off x="592400" y="804675"/>
            <a:ext cx="11026500" cy="522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6" name="Google Shape;226;p7"/>
          <p:cNvSpPr txBox="1"/>
          <p:nvPr/>
        </p:nvSpPr>
        <p:spPr>
          <a:xfrm>
            <a:off x="4467039" y="249033"/>
            <a:ext cx="487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MODEL COMPARISON</a:t>
            </a:r>
            <a:endParaRPr/>
          </a:p>
        </p:txBody>
      </p:sp>
      <p:sp>
        <p:nvSpPr>
          <p:cNvPr descr="Venn diagram outline" id="227" name="Google Shape;227;p7"/>
          <p:cNvSpPr/>
          <p:nvPr/>
        </p:nvSpPr>
        <p:spPr>
          <a:xfrm>
            <a:off x="6010525" y="3073251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descr="Venn diagram outline" id="228" name="Google Shape;228;p7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9" name="Google Shape;229;p7"/>
          <p:cNvSpPr/>
          <p:nvPr>
            <p:ph idx="12" type="sldNum"/>
          </p:nvPr>
        </p:nvSpPr>
        <p:spPr>
          <a:xfrm>
            <a:off x="11687350" y="6284150"/>
            <a:ext cx="381000" cy="34410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Venn diagram outline" id="230" name="Google Shape;23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1625" y="107337"/>
            <a:ext cx="745075" cy="74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7"/>
          <p:cNvSpPr txBox="1"/>
          <p:nvPr/>
        </p:nvSpPr>
        <p:spPr>
          <a:xfrm>
            <a:off x="2126225" y="5169950"/>
            <a:ext cx="81855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BEST MOD</a:t>
            </a:r>
            <a:r>
              <a:rPr lang="en-U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EL:</a:t>
            </a:r>
            <a:r>
              <a:rPr lang="en-U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Gradient Boost, 10 clusters, 30 SVD - Actual vs Interpretable.</a:t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Interpretable model - Better for Business Insights, continuous monitoring.</a:t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2" name="Google Shape;232;p7"/>
          <p:cNvSpPr txBox="1"/>
          <p:nvPr/>
        </p:nvSpPr>
        <p:spPr>
          <a:xfrm>
            <a:off x="3035700" y="825900"/>
            <a:ext cx="3650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3" name="Google Shape;233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538" y="1032001"/>
            <a:ext cx="10446925" cy="39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2023-11-26T03:49:37Z</dcterms:created>
  <dc:creator>Sharma, Kanchan</dc:creator>
</cp:coreProperties>
</file>