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8" r:id="rId6"/>
    <p:sldId id="279" r:id="rId7"/>
    <p:sldId id="280" r:id="rId8"/>
    <p:sldId id="267" r:id="rId9"/>
    <p:sldId id="281" r:id="rId10"/>
    <p:sldId id="282" r:id="rId11"/>
    <p:sldId id="283" r:id="rId12"/>
    <p:sldId id="284" r:id="rId13"/>
    <p:sldId id="259" r:id="rId14"/>
    <p:sldId id="285" r:id="rId15"/>
    <p:sldId id="286" r:id="rId16"/>
    <p:sldId id="287" r:id="rId17"/>
    <p:sldId id="260" r:id="rId18"/>
    <p:sldId id="289" r:id="rId19"/>
    <p:sldId id="290" r:id="rId20"/>
    <p:sldId id="291" r:id="rId21"/>
    <p:sldId id="261" r:id="rId22"/>
    <p:sldId id="293" r:id="rId23"/>
    <p:sldId id="294" r:id="rId24"/>
    <p:sldId id="295" r:id="rId25"/>
    <p:sldId id="262" r:id="rId26"/>
    <p:sldId id="263" r:id="rId27"/>
    <p:sldId id="297" r:id="rId28"/>
    <p:sldId id="298" r:id="rId29"/>
    <p:sldId id="299" r:id="rId30"/>
    <p:sldId id="264" r:id="rId31"/>
    <p:sldId id="300" r:id="rId32"/>
    <p:sldId id="265" r:id="rId33"/>
    <p:sldId id="268" r:id="rId34"/>
    <p:sldId id="269" r:id="rId35"/>
    <p:sldId id="26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0" d="100"/>
          <a:sy n="70"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US" altLang="en-GB" sz="3200" b="1" dirty="0">
                <a:latin typeface="Verdana" panose="020B0604030504040204" pitchFamily="34" charset="0"/>
                <a:ea typeface="Verdana" panose="020B0604030504040204" pitchFamily="34" charset="0"/>
              </a:rPr>
              <a:t>Self Learning Bot</a:t>
            </a:r>
            <a:endParaRPr lang="en-US" altLang="en-GB" sz="32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smtClean="0"/>
              <a:t>Batch Number:</a:t>
            </a:r>
            <a:r>
              <a:rPr lang="en-US" altLang="en-GB" b="1" dirty="0" smtClean="0"/>
              <a:t> CAI-G22</a:t>
            </a:r>
            <a:endParaRPr lang="en-GB" b="1" dirty="0" smtClean="0"/>
          </a:p>
          <a:p>
            <a:pPr algn="l"/>
            <a:endParaRPr lang="en-GB" dirty="0"/>
          </a:p>
        </p:txBody>
      </p:sp>
      <p:graphicFrame>
        <p:nvGraphicFramePr>
          <p:cNvPr id="4" name="Table 3"/>
          <p:cNvGraphicFramePr>
            <a:graphicFrameLocks noGrp="1"/>
          </p:cNvGraphicFramePr>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gridCol w="3333666"/>
              </a:tblGrid>
              <a:tr h="370840">
                <a:tc>
                  <a:txBody>
                    <a:bodyPr/>
                    <a:lstStyle/>
                    <a:p>
                      <a:pPr algn="ctr"/>
                      <a:r>
                        <a:rPr lang="en-GB" sz="2400" b="1" dirty="0" smtClean="0">
                          <a:solidFill>
                            <a:schemeClr val="tx1"/>
                          </a:solidFill>
                        </a:rPr>
                        <a:t>Roll Number</a:t>
                      </a:r>
                      <a:endParaRPr lang="en-GB" sz="2400"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smtClean="0">
                          <a:solidFill>
                            <a:schemeClr val="tx1"/>
                          </a:solidFill>
                        </a:rPr>
                        <a:t>Student Name</a:t>
                      </a:r>
                      <a:endParaRPr lang="en-GB" sz="2400"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r>
                        <a:rPr lang="en-US" altLang="en-GB" dirty="0">
                          <a:solidFill>
                            <a:schemeClr val="tx1"/>
                          </a:solidFill>
                        </a:rPr>
                        <a:t>20201CAI0096</a:t>
                      </a:r>
                      <a:endParaRPr lang="en-US" alt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en-GB" dirty="0">
                          <a:solidFill>
                            <a:schemeClr val="tx1"/>
                          </a:solidFill>
                        </a:rPr>
                        <a:t>S.Ganesh</a:t>
                      </a:r>
                      <a:endParaRPr lang="en-US" alt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r>
                        <a:rPr lang="en-US" altLang="en-GB" dirty="0">
                          <a:solidFill>
                            <a:schemeClr val="tx1"/>
                          </a:solidFill>
                        </a:rPr>
                        <a:t>20201CAI0104</a:t>
                      </a:r>
                      <a:endParaRPr lang="en-US" alt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en-GB" dirty="0">
                          <a:solidFill>
                            <a:schemeClr val="tx1"/>
                          </a:solidFill>
                        </a:rPr>
                        <a:t>M.Maheswar Reddy</a:t>
                      </a:r>
                      <a:endParaRPr lang="en-US" alt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r>
                        <a:rPr lang="en-US" altLang="en-GB">
                          <a:solidFill>
                            <a:schemeClr val="tx1"/>
                          </a:solidFill>
                        </a:rPr>
                        <a:t>20201CAI0131</a:t>
                      </a:r>
                      <a:endParaRPr lang="en-US" alt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en-GB" dirty="0">
                          <a:solidFill>
                            <a:schemeClr val="tx1"/>
                          </a:solidFill>
                        </a:rPr>
                        <a:t>A.Karthik Sharma</a:t>
                      </a:r>
                      <a:endParaRPr lang="en-US" alt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r>
                        <a:rPr lang="en-US" altLang="en-GB">
                          <a:solidFill>
                            <a:schemeClr val="tx1"/>
                          </a:solidFill>
                        </a:rPr>
                        <a:t>20201CAI0152</a:t>
                      </a:r>
                      <a:endParaRPr lang="en-US" alt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en-GB" dirty="0">
                          <a:solidFill>
                            <a:schemeClr val="tx1"/>
                          </a:solidFill>
                        </a:rPr>
                        <a:t>P. Arun Teja</a:t>
                      </a:r>
                      <a:endParaRPr lang="en-US" alt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sp>
        <p:nvSpPr>
          <p:cNvPr id="5" name="Subtitle 2"/>
          <p:cNvSpPr txBox="1"/>
          <p:nvPr/>
        </p:nvSpPr>
        <p:spPr>
          <a:xfrm>
            <a:off x="6454795" y="3274140"/>
            <a:ext cx="5514292" cy="2433485"/>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smtClean="0">
                <a:solidFill>
                  <a:schemeClr val="tx1"/>
                </a:solidFill>
              </a:rPr>
              <a:t>Under the Supervision of,</a:t>
            </a:r>
            <a:endParaRPr lang="en-GB" dirty="0" smtClean="0">
              <a:solidFill>
                <a:schemeClr val="tx1"/>
              </a:solidFill>
            </a:endParaRPr>
          </a:p>
          <a:p>
            <a:endParaRPr lang="en-GB" dirty="0" smtClean="0">
              <a:solidFill>
                <a:schemeClr val="tx1"/>
              </a:solidFill>
            </a:endParaRPr>
          </a:p>
          <a:p>
            <a:pPr algn="l"/>
            <a:r>
              <a:rPr lang="en-US" altLang="en-GB" sz="1700" dirty="0" smtClean="0">
                <a:solidFill>
                  <a:schemeClr val="tx1"/>
                </a:solidFill>
              </a:rPr>
              <a:t>Prof. Dr. ASIF MOHAMMED H.B</a:t>
            </a:r>
            <a:endParaRPr lang="en-GB" sz="1700" dirty="0" smtClean="0">
              <a:solidFill>
                <a:schemeClr val="tx1"/>
              </a:solidFill>
            </a:endParaRPr>
          </a:p>
          <a:p>
            <a:pPr algn="l"/>
            <a:r>
              <a:rPr lang="en-GB" sz="1700" dirty="0" smtClean="0">
                <a:solidFill>
                  <a:schemeClr val="tx1"/>
                </a:solidFill>
              </a:rPr>
              <a:t>Professor / Associate Professor / Assistant Professor</a:t>
            </a:r>
            <a:endParaRPr lang="en-GB" sz="1700" dirty="0" smtClean="0">
              <a:solidFill>
                <a:schemeClr val="tx1"/>
              </a:solidFill>
            </a:endParaRPr>
          </a:p>
          <a:p>
            <a:pPr algn="l"/>
            <a:r>
              <a:rPr lang="en-GB" sz="1700" dirty="0" smtClean="0">
                <a:solidFill>
                  <a:schemeClr val="tx1"/>
                </a:solidFill>
              </a:rPr>
              <a:t>School of Computer Science Engineering &amp; Information Science</a:t>
            </a:r>
            <a:endParaRPr lang="en-GB" sz="1700" dirty="0" smtClean="0">
              <a:solidFill>
                <a:schemeClr val="tx1"/>
              </a:solidFill>
            </a:endParaRPr>
          </a:p>
          <a:p>
            <a:pPr algn="l"/>
            <a:r>
              <a:rPr lang="en-GB" sz="1700" dirty="0" smtClean="0">
                <a:solidFill>
                  <a:schemeClr val="tx1"/>
                </a:solidFill>
              </a:rPr>
              <a:t>Presidency University</a:t>
            </a:r>
            <a:endParaRPr lang="en-GB" sz="1700" dirty="0" smtClean="0">
              <a:solidFill>
                <a:schemeClr val="tx1"/>
              </a:solidFill>
            </a:endParaRPr>
          </a:p>
          <a:p>
            <a:pPr algn="l"/>
            <a:endParaRPr lang="en-GB" dirty="0"/>
          </a:p>
        </p:txBody>
      </p:sp>
      <p:sp>
        <p:nvSpPr>
          <p:cNvPr id="6" name="Subtitle 2"/>
          <p:cNvSpPr txBox="1"/>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sz="2800" dirty="0" smtClean="0">
                <a:solidFill>
                  <a:schemeClr val="tx1"/>
                </a:solidFill>
              </a:rPr>
              <a:t>PIP104 PROFESSIONAL PRACTICE-II</a:t>
            </a:r>
            <a:endParaRPr lang="en-GB" sz="2800" dirty="0" smtClean="0">
              <a:solidFill>
                <a:schemeClr val="tx1"/>
              </a:solidFill>
            </a:endParaRPr>
          </a:p>
          <a:p>
            <a:r>
              <a:rPr lang="en-GB" sz="2800" dirty="0" smtClean="0">
                <a:solidFill>
                  <a:schemeClr val="tx1"/>
                </a:solidFill>
              </a:rPr>
              <a:t>VIVA-VOCE</a:t>
            </a:r>
            <a:endParaRPr lang="en-GB" sz="2800" dirty="0" smtClean="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Research Gaps Identified</a:t>
            </a:r>
            <a:endParaRPr lang="en-US" b="1"/>
          </a:p>
        </p:txBody>
      </p:sp>
      <p:sp>
        <p:nvSpPr>
          <p:cNvPr id="3" name="Content Placeholder 2"/>
          <p:cNvSpPr>
            <a:spLocks noGrp="1"/>
          </p:cNvSpPr>
          <p:nvPr>
            <p:ph idx="1"/>
          </p:nvPr>
        </p:nvSpPr>
        <p:spPr/>
        <p:txBody>
          <a:bodyPr>
            <a:normAutofit fontScale="70000"/>
          </a:bodyPr>
          <a:p>
            <a:pPr marL="0" indent="0">
              <a:buNone/>
            </a:pPr>
            <a:r>
              <a:rPr lang="en-US" b="1">
                <a:latin typeface="Times New Roman" panose="02020603050405020304" charset="0"/>
                <a:cs typeface="Times New Roman" panose="02020603050405020304" charset="0"/>
              </a:rPr>
              <a:t>6. Fine-tuning and Training Strategies:</a:t>
            </a:r>
            <a:endParaRPr lang="en-US" b="1">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Investigate more efficient and effective strategies for fine-tuning or training the language model.</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Explore transfer learning techniques for adapting pre-trained models to specific domains.</a:t>
            </a:r>
            <a:endParaRPr lang="en-US">
              <a:latin typeface="Times New Roman" panose="02020603050405020304" charset="0"/>
              <a:cs typeface="Times New Roman" panose="02020603050405020304" charset="0"/>
            </a:endParaRPr>
          </a:p>
          <a:p>
            <a:pPr marL="0" indent="0">
              <a:buNone/>
            </a:pPr>
            <a:r>
              <a:rPr lang="en-US" b="1">
                <a:latin typeface="Times New Roman" panose="02020603050405020304" charset="0"/>
                <a:cs typeface="Times New Roman" panose="02020603050405020304" charset="0"/>
              </a:rPr>
              <a:t>7. Handling Ambiguity and Uncertainty:</a:t>
            </a:r>
            <a:endParaRPr lang="en-US" b="1">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Enhance the chatbot's ability to handle ambiguous queries or situations with multiple interpretations.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Investigate methods to express uncertainty in the chatbot's responses when appropriate.</a:t>
            </a:r>
            <a:endParaRPr lang="en-US">
              <a:latin typeface="Times New Roman" panose="02020603050405020304" charset="0"/>
              <a:cs typeface="Times New Roman" panose="02020603050405020304" charset="0"/>
            </a:endParaRPr>
          </a:p>
          <a:p>
            <a:pPr marL="0" indent="0">
              <a:buNone/>
            </a:pPr>
            <a:r>
              <a:rPr lang="en-US" b="1">
                <a:latin typeface="Times New Roman" panose="02020603050405020304" charset="0"/>
                <a:cs typeface="Times New Roman" panose="02020603050405020304" charset="0"/>
              </a:rPr>
              <a:t>8. Ethical Considerations and Bias Mitigation:</a:t>
            </a:r>
            <a:endParaRPr lang="en-US" b="1">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Assess and address potential biases in the language model's responses.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Explore methods to ensure ethical behavior and mitigate unintended consequences in user interactions.</a:t>
            </a:r>
            <a:endParaRPr lang="en-US">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Research Gaps Identified</a:t>
            </a:r>
            <a:endParaRPr lang="en-US"/>
          </a:p>
        </p:txBody>
      </p:sp>
      <p:sp>
        <p:nvSpPr>
          <p:cNvPr id="3" name="Content Placeholder 2"/>
          <p:cNvSpPr>
            <a:spLocks noGrp="1"/>
          </p:cNvSpPr>
          <p:nvPr>
            <p:ph idx="1"/>
          </p:nvPr>
        </p:nvSpPr>
        <p:spPr/>
        <p:txBody>
          <a:bodyPr/>
          <a:p>
            <a:pPr marL="0" indent="0">
              <a:buNone/>
            </a:pPr>
            <a:r>
              <a:rPr lang="en-US" sz="2000" b="1">
                <a:latin typeface="Times New Roman" panose="02020603050405020304" charset="0"/>
                <a:cs typeface="Times New Roman" panose="02020603050405020304" charset="0"/>
              </a:rPr>
              <a:t>10. Integration with External Knowledge Bases:</a:t>
            </a:r>
            <a:endParaRPr lang="en-US" sz="2000" b="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Explore methods for integrating the chatbot with external knowledge bases to enhance its knowledge and information retrieval capabilities.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Investigate dynamic updates from reliable sources to keep the chatbot's knowledge up-to-date.</a:t>
            </a:r>
            <a:endParaRPr lang="en-US" sz="2000">
              <a:latin typeface="Times New Roman" panose="02020603050405020304" charset="0"/>
              <a:cs typeface="Times New Roman" panose="02020603050405020304" charset="0"/>
            </a:endParaRPr>
          </a:p>
          <a:p>
            <a:pPr marL="0" indent="0">
              <a:buNone/>
            </a:pPr>
            <a:r>
              <a:rPr lang="en-US" sz="2000" b="1">
                <a:latin typeface="Times New Roman" panose="02020603050405020304" charset="0"/>
                <a:cs typeface="Times New Roman" panose="02020603050405020304" charset="0"/>
              </a:rPr>
              <a:t>11.  Security and Privacy Concerns:</a:t>
            </a:r>
            <a:endParaRPr lang="en-US" sz="2000" b="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Address security and privacy concerns associated with voice input and sensitive information.</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Explore methods to ensure secure and private interactions between users and the chatbot.</a:t>
            </a:r>
            <a:endParaRPr lang="en-US" sz="2000">
              <a:latin typeface="Times New Roman" panose="02020603050405020304" charset="0"/>
              <a:cs typeface="Times New Roman" panose="02020603050405020304" charset="0"/>
            </a:endParaRPr>
          </a:p>
          <a:p>
            <a:pPr marL="0" indent="0">
              <a:buNone/>
            </a:pPr>
            <a:r>
              <a:rPr lang="en-US" sz="2000" b="1">
                <a:latin typeface="Times New Roman" panose="02020603050405020304" charset="0"/>
                <a:cs typeface="Times New Roman" panose="02020603050405020304" charset="0"/>
              </a:rPr>
              <a:t>12. Cultural and Language Adaptability:</a:t>
            </a:r>
            <a:endParaRPr lang="en-US" sz="2000" b="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Evaluate the chatbot's performance across different languages and cultures.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Explore methods to adapt the chatbot to diverse linguistic and cultural contexts.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a:t>
            </a:r>
            <a:r>
              <a:rPr lang="en-GB" b="1" dirty="0" smtClean="0"/>
              <a:t>Methodology</a:t>
            </a:r>
            <a:endParaRPr lang="en-GB" b="1" dirty="0"/>
          </a:p>
        </p:txBody>
      </p:sp>
      <p:sp>
        <p:nvSpPr>
          <p:cNvPr id="3" name="Content Placeholder 2"/>
          <p:cNvSpPr>
            <a:spLocks noGrp="1"/>
          </p:cNvSpPr>
          <p:nvPr>
            <p:ph idx="1"/>
          </p:nvPr>
        </p:nvSpPr>
        <p:spPr>
          <a:xfrm>
            <a:off x="838200" y="1352550"/>
            <a:ext cx="10515600" cy="5041265"/>
          </a:xfrm>
        </p:spPr>
        <p:txBody>
          <a:bodyPr>
            <a:noAutofit/>
          </a:bodyPr>
          <a:lstStyle/>
          <a:p>
            <a:pPr marL="0" indent="0">
              <a:buNone/>
            </a:pPr>
            <a:r>
              <a:rPr lang="en-GB" sz="1900" b="1">
                <a:latin typeface="Times New Roman" panose="02020603050405020304" charset="0"/>
                <a:cs typeface="Times New Roman" panose="02020603050405020304" charset="0"/>
              </a:rPr>
              <a:t>1. User-Centric Design and Evaluation:</a:t>
            </a:r>
            <a:endParaRPr lang="en-GB" sz="1900" b="1">
              <a:latin typeface="Times New Roman" panose="02020603050405020304" charset="0"/>
              <a:cs typeface="Times New Roman" panose="02020603050405020304" charset="0"/>
            </a:endParaRPr>
          </a:p>
          <a:p>
            <a:r>
              <a:rPr lang="en-GB" sz="1900">
                <a:latin typeface="Times New Roman" panose="02020603050405020304" charset="0"/>
                <a:cs typeface="Times New Roman" panose="02020603050405020304" charset="0"/>
              </a:rPr>
              <a:t>User Research: Conduct surveys, interviews, or usability tests to understand user preferences, expectations, and pain points when interacting with the chatbot.</a:t>
            </a:r>
            <a:endParaRPr lang="en-GB" sz="1900">
              <a:latin typeface="Times New Roman" panose="02020603050405020304" charset="0"/>
              <a:cs typeface="Times New Roman" panose="02020603050405020304" charset="0"/>
            </a:endParaRPr>
          </a:p>
          <a:p>
            <a:r>
              <a:rPr lang="en-GB" sz="1900">
                <a:latin typeface="Times New Roman" panose="02020603050405020304" charset="0"/>
                <a:cs typeface="Times New Roman" panose="02020603050405020304" charset="0"/>
              </a:rPr>
              <a:t>Iterative Design: Implement iterative design cycles to incorporate user feedback into the interface, ensuring a user-friendly experience.</a:t>
            </a:r>
            <a:endParaRPr lang="en-GB" sz="1900">
              <a:latin typeface="Times New Roman" panose="02020603050405020304" charset="0"/>
              <a:cs typeface="Times New Roman" panose="02020603050405020304" charset="0"/>
            </a:endParaRPr>
          </a:p>
          <a:p>
            <a:pPr marL="0" indent="0">
              <a:buNone/>
            </a:pPr>
            <a:r>
              <a:rPr lang="en-GB" sz="1900" b="1">
                <a:latin typeface="Times New Roman" panose="02020603050405020304" charset="0"/>
                <a:cs typeface="Times New Roman" panose="02020603050405020304" charset="0"/>
              </a:rPr>
              <a:t> 2. Enhancing Speech Recognition and Natural Language Processing (NLP):</a:t>
            </a:r>
            <a:endParaRPr lang="en-GB" sz="1900" b="1">
              <a:latin typeface="Times New Roman" panose="02020603050405020304" charset="0"/>
              <a:cs typeface="Times New Roman" panose="02020603050405020304" charset="0"/>
            </a:endParaRPr>
          </a:p>
          <a:p>
            <a:r>
              <a:rPr lang="en-GB" sz="1900">
                <a:latin typeface="Times New Roman" panose="02020603050405020304" charset="0"/>
                <a:cs typeface="Times New Roman" panose="02020603050405020304" charset="0"/>
              </a:rPr>
              <a:t>Advanced Speech Recognition: Explore advanced speech recognition models or pre-processing techniques to enhance accuracy, especially in noisy environments.</a:t>
            </a:r>
            <a:endParaRPr lang="en-GB" sz="1900">
              <a:latin typeface="Times New Roman" panose="02020603050405020304" charset="0"/>
              <a:cs typeface="Times New Roman" panose="02020603050405020304" charset="0"/>
            </a:endParaRPr>
          </a:p>
          <a:p>
            <a:r>
              <a:rPr lang="en-GB" sz="1900">
                <a:latin typeface="Times New Roman" panose="02020603050405020304" charset="0"/>
                <a:cs typeface="Times New Roman" panose="02020603050405020304" charset="0"/>
              </a:rPr>
              <a:t>Context Understanding: Implement context-awareness in the NLP model to understand conversational context and user intents more accurately.</a:t>
            </a:r>
            <a:endParaRPr lang="en-GB" sz="1900">
              <a:latin typeface="Times New Roman" panose="02020603050405020304" charset="0"/>
              <a:cs typeface="Times New Roman" panose="02020603050405020304" charset="0"/>
            </a:endParaRPr>
          </a:p>
          <a:p>
            <a:pPr marL="0" indent="0">
              <a:buNone/>
            </a:pPr>
            <a:r>
              <a:rPr lang="en-GB" sz="1900" b="1">
                <a:latin typeface="Times New Roman" panose="02020603050405020304" charset="0"/>
                <a:cs typeface="Times New Roman" panose="02020603050405020304" charset="0"/>
              </a:rPr>
              <a:t> 3. Dynamic Learning and Adaptation:</a:t>
            </a:r>
            <a:endParaRPr lang="en-GB" sz="1900" b="1">
              <a:latin typeface="Times New Roman" panose="02020603050405020304" charset="0"/>
              <a:cs typeface="Times New Roman" panose="02020603050405020304" charset="0"/>
            </a:endParaRPr>
          </a:p>
          <a:p>
            <a:r>
              <a:rPr lang="en-GB" sz="1900">
                <a:latin typeface="Times New Roman" panose="02020603050405020304" charset="0"/>
                <a:cs typeface="Times New Roman" panose="02020603050405020304" charset="0"/>
              </a:rPr>
              <a:t>Continuous Learning: Develop mechanisms for the chatbot to learn continuously from user interactions, updating its knowledge and responses.</a:t>
            </a:r>
            <a:endParaRPr lang="en-GB" sz="1900">
              <a:latin typeface="Times New Roman" panose="02020603050405020304" charset="0"/>
              <a:cs typeface="Times New Roman" panose="02020603050405020304" charset="0"/>
            </a:endParaRPr>
          </a:p>
          <a:p>
            <a:r>
              <a:rPr lang="en-GB" sz="1900">
                <a:latin typeface="Times New Roman" panose="02020603050405020304" charset="0"/>
                <a:cs typeface="Times New Roman" panose="02020603050405020304" charset="0"/>
              </a:rPr>
              <a:t>Adaptive Responses: Implement algorithms that adapt the chatbot's responses based on historical user interactions and feedback.</a:t>
            </a:r>
            <a:endParaRPr lang="en-GB" sz="19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b="1" dirty="0">
                <a:sym typeface="+mn-ea"/>
              </a:rPr>
              <a:t>Proposed </a:t>
            </a:r>
            <a:r>
              <a:rPr lang="en-GB" b="1" dirty="0" smtClean="0">
                <a:sym typeface="+mn-ea"/>
              </a:rPr>
              <a:t>Methodology</a:t>
            </a:r>
            <a:endParaRPr lang="en-US"/>
          </a:p>
        </p:txBody>
      </p:sp>
      <p:sp>
        <p:nvSpPr>
          <p:cNvPr id="3" name="Content Placeholder 2"/>
          <p:cNvSpPr>
            <a:spLocks noGrp="1"/>
          </p:cNvSpPr>
          <p:nvPr>
            <p:ph idx="1"/>
          </p:nvPr>
        </p:nvSpPr>
        <p:spPr/>
        <p:txBody>
          <a:bodyPr>
            <a:noAutofit/>
          </a:bodyPr>
          <a:p>
            <a:pPr marL="0" indent="0">
              <a:buNone/>
            </a:pPr>
            <a:r>
              <a:rPr lang="en-US" sz="2000" b="1">
                <a:latin typeface="Times New Roman" panose="02020603050405020304" charset="0"/>
                <a:cs typeface="Times New Roman" panose="02020603050405020304" charset="0"/>
              </a:rPr>
              <a:t>4. Multimodal Integration and Personalization:</a:t>
            </a:r>
            <a:endParaRPr lang="en-US" sz="2000" b="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Multimodal Inputs: Integrate support for multimedia inputs (images, videos) to enrich user        interactions and provide more comprehensive responses.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Personalization Strategies: Explore methods to personalize the chatbot's responses based on user history, preferences, and contextual cues.</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a:t>
            </a:r>
            <a:r>
              <a:rPr lang="en-US" sz="2000" b="1">
                <a:latin typeface="Times New Roman" panose="02020603050405020304" charset="0"/>
                <a:cs typeface="Times New Roman" panose="02020603050405020304" charset="0"/>
              </a:rPr>
              <a:t>5. Ethical Considerations and Bias Mitigation:</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Bias Detection and Mitigation: Develop techniques to detect and mitigate biases in the language model's responses, ensuring fairness and inclusivity.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Ethical Guidelines: Establish clear ethical guidelines for the chatbot's behavior and responses, prioritizing user privacy and trust.</a:t>
            </a:r>
            <a:endParaRPr lang="en-US" sz="20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Proposed Methodology</a:t>
            </a:r>
            <a:endParaRPr lang="en-US" b="1"/>
          </a:p>
        </p:txBody>
      </p:sp>
      <p:sp>
        <p:nvSpPr>
          <p:cNvPr id="3" name="Content Placeholder 2"/>
          <p:cNvSpPr>
            <a:spLocks noGrp="1"/>
          </p:cNvSpPr>
          <p:nvPr>
            <p:ph idx="1"/>
          </p:nvPr>
        </p:nvSpPr>
        <p:spPr/>
        <p:txBody>
          <a:bodyPr>
            <a:noAutofit/>
          </a:bodyPr>
          <a:p>
            <a:pPr marL="0" indent="0">
              <a:buNone/>
            </a:pPr>
            <a:r>
              <a:rPr lang="en-US" sz="1900" b="1">
                <a:latin typeface="Times New Roman" panose="02020603050405020304" charset="0"/>
                <a:cs typeface="Times New Roman" panose="02020603050405020304" charset="0"/>
                <a:sym typeface="+mn-ea"/>
              </a:rPr>
              <a:t> 6. Real-time Learning and Feedback Loop:</a:t>
            </a:r>
            <a:endParaRPr lang="en-US" sz="1900" b="1">
              <a:latin typeface="Times New Roman" panose="02020603050405020304" charset="0"/>
              <a:cs typeface="Times New Roman" panose="02020603050405020304" charset="0"/>
            </a:endParaRPr>
          </a:p>
          <a:p>
            <a:r>
              <a:rPr lang="en-US" sz="1900">
                <a:latin typeface="Times New Roman" panose="02020603050405020304" charset="0"/>
                <a:cs typeface="Times New Roman" panose="02020603050405020304" charset="0"/>
                <a:sym typeface="+mn-ea"/>
              </a:rPr>
              <a:t>Feedback Integration: Create a feedback loop where users can provide feedback on the chatbot's responses, and the system incorporates this feedback for improvement in real-time.</a:t>
            </a:r>
            <a:endParaRPr lang="en-US" sz="1900">
              <a:latin typeface="Times New Roman" panose="02020603050405020304" charset="0"/>
              <a:cs typeface="Times New Roman" panose="02020603050405020304" charset="0"/>
            </a:endParaRPr>
          </a:p>
          <a:p>
            <a:r>
              <a:rPr lang="en-US" sz="1900">
                <a:latin typeface="Times New Roman" panose="02020603050405020304" charset="0"/>
                <a:cs typeface="Times New Roman" panose="02020603050405020304" charset="0"/>
                <a:sym typeface="+mn-ea"/>
              </a:rPr>
              <a:t>Active Learning: Implement active learning strategies to identify areas where the chatbot lacks knowledge and actively seeks clarification or additional information.</a:t>
            </a:r>
            <a:endParaRPr lang="en-US" sz="1900">
              <a:latin typeface="Times New Roman" panose="02020603050405020304" charset="0"/>
              <a:cs typeface="Times New Roman" panose="02020603050405020304" charset="0"/>
            </a:endParaRPr>
          </a:p>
          <a:p>
            <a:pPr marL="0" indent="0">
              <a:buNone/>
            </a:pPr>
            <a:r>
              <a:rPr lang="en-US" sz="1900" b="1">
                <a:latin typeface="Times New Roman" panose="02020603050405020304" charset="0"/>
                <a:cs typeface="Times New Roman" panose="02020603050405020304" charset="0"/>
              </a:rPr>
              <a:t> 7. Integration with External Knowledge Bases:</a:t>
            </a:r>
            <a:endParaRPr lang="en-US" sz="1900" b="1">
              <a:latin typeface="Times New Roman" panose="02020603050405020304" charset="0"/>
              <a:cs typeface="Times New Roman" panose="02020603050405020304" charset="0"/>
            </a:endParaRPr>
          </a:p>
          <a:p>
            <a:r>
              <a:rPr lang="en-US" sz="1900">
                <a:latin typeface="Times New Roman" panose="02020603050405020304" charset="0"/>
                <a:cs typeface="Times New Roman" panose="02020603050405020304" charset="0"/>
              </a:rPr>
              <a:t>Knowledge Base Integration: Explore methods to integrate external, reliable knowledge sources to enhance the chatbot's knowledge and information retrieval capabilities.</a:t>
            </a:r>
            <a:endParaRPr lang="en-US" sz="1900">
              <a:latin typeface="Times New Roman" panose="02020603050405020304" charset="0"/>
              <a:cs typeface="Times New Roman" panose="02020603050405020304" charset="0"/>
            </a:endParaRPr>
          </a:p>
          <a:p>
            <a:r>
              <a:rPr lang="en-US" sz="1900">
                <a:latin typeface="Times New Roman" panose="02020603050405020304" charset="0"/>
                <a:cs typeface="Times New Roman" panose="02020603050405020304" charset="0"/>
              </a:rPr>
              <a:t>Dynamic Updates: Develop mechanisms to keep the chatbot's knowledge base up-to-date by retrieving and assimilating information from verified sources.</a:t>
            </a:r>
            <a:endParaRPr lang="en-US" sz="1900">
              <a:latin typeface="Times New Roman" panose="02020603050405020304" charset="0"/>
              <a:cs typeface="Times New Roman" panose="02020603050405020304" charset="0"/>
            </a:endParaRPr>
          </a:p>
          <a:p>
            <a:pPr marL="0" indent="0">
              <a:buNone/>
            </a:pPr>
            <a:r>
              <a:rPr lang="en-US" sz="1900">
                <a:latin typeface="Times New Roman" panose="02020603050405020304" charset="0"/>
                <a:cs typeface="Times New Roman" panose="02020603050405020304" charset="0"/>
              </a:rPr>
              <a:t> </a:t>
            </a:r>
            <a:r>
              <a:rPr lang="en-US" sz="1900" b="1">
                <a:latin typeface="Times New Roman" panose="02020603050405020304" charset="0"/>
                <a:cs typeface="Times New Roman" panose="02020603050405020304" charset="0"/>
              </a:rPr>
              <a:t>8. Security, Privacy, and Scalability:</a:t>
            </a:r>
            <a:endParaRPr lang="en-US" sz="1900">
              <a:latin typeface="Times New Roman" panose="02020603050405020304" charset="0"/>
              <a:cs typeface="Times New Roman" panose="02020603050405020304" charset="0"/>
            </a:endParaRPr>
          </a:p>
          <a:p>
            <a:r>
              <a:rPr lang="en-US" sz="1900">
                <a:latin typeface="Times New Roman" panose="02020603050405020304" charset="0"/>
                <a:cs typeface="Times New Roman" panose="02020603050405020304" charset="0"/>
              </a:rPr>
              <a:t>Security Measures: Implement robust security protocols to ensure secure interactions and protect user data.</a:t>
            </a:r>
            <a:endParaRPr lang="en-US" sz="19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Proposed Methodology</a:t>
            </a:r>
            <a:endParaRPr lang="en-US" b="1"/>
          </a:p>
        </p:txBody>
      </p:sp>
      <p:sp>
        <p:nvSpPr>
          <p:cNvPr id="3" name="Content Placeholder 2"/>
          <p:cNvSpPr>
            <a:spLocks noGrp="1"/>
          </p:cNvSpPr>
          <p:nvPr>
            <p:ph idx="1"/>
          </p:nvPr>
        </p:nvSpPr>
        <p:spPr/>
        <p:txBody>
          <a:bodyPr>
            <a:normAutofit fontScale="90000" lnSpcReduction="10000"/>
          </a:bodyPr>
          <a:p>
            <a:pPr marL="0" indent="0">
              <a:buNone/>
            </a:pPr>
            <a:r>
              <a:rPr lang="en-US" b="1">
                <a:latin typeface="Times New Roman" panose="02020603050405020304" charset="0"/>
                <a:cs typeface="Times New Roman" panose="02020603050405020304" charset="0"/>
              </a:rPr>
              <a:t>9. Documentation and Transparency:</a:t>
            </a:r>
            <a:endParaRPr lang="en-US" b="1">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Documentation: Maintain comprehensive documentation of methodologies, model updates, and improvements for transparency and reproducibility.</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User Education: Educate users about the chatbot's capabilities, limitations, and ethical guidelines for a transparent user-bot interaction.</a:t>
            </a:r>
            <a:endParaRPr lang="en-US">
              <a:latin typeface="Times New Roman" panose="02020603050405020304" charset="0"/>
              <a:cs typeface="Times New Roman" panose="02020603050405020304" charset="0"/>
            </a:endParaRPr>
          </a:p>
          <a:p>
            <a:pPr marL="0" indent="0">
              <a:buNone/>
            </a:pPr>
            <a:r>
              <a:rPr lang="en-US" b="1">
                <a:latin typeface="Times New Roman" panose="02020603050405020304" charset="0"/>
                <a:cs typeface="Times New Roman" panose="02020603050405020304" charset="0"/>
              </a:rPr>
              <a:t>10. Continuous Improvement and Future Research:</a:t>
            </a:r>
            <a:endParaRPr lang="en-US" b="1">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Iterative Refinement: Embrace an iterative approach for continuous improvement, incorporating new research findings and technological advancements.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Future Research Directions: Identify potential future research directions based on ongoing technological developments and user needs</a:t>
            </a:r>
            <a:endParaRPr lang="en-US">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endParaRPr lang="en-GB" b="1" dirty="0"/>
          </a:p>
        </p:txBody>
      </p:sp>
      <p:sp>
        <p:nvSpPr>
          <p:cNvPr id="3" name="Content Placeholder 2"/>
          <p:cNvSpPr>
            <a:spLocks noGrp="1"/>
          </p:cNvSpPr>
          <p:nvPr>
            <p:ph idx="1"/>
          </p:nvPr>
        </p:nvSpPr>
        <p:spPr>
          <a:xfrm>
            <a:off x="756285" y="1352550"/>
            <a:ext cx="10515600" cy="4351338"/>
          </a:xfrm>
        </p:spPr>
        <p:txBody>
          <a:bodyPr>
            <a:noAutofit/>
          </a:bodyPr>
          <a:lstStyle/>
          <a:p>
            <a:pPr marL="0" indent="0">
              <a:buNone/>
            </a:pPr>
            <a:r>
              <a:rPr lang="en-GB" sz="2000" b="1">
                <a:latin typeface="Times New Roman" panose="02020603050405020304" charset="0"/>
                <a:cs typeface="Times New Roman" panose="02020603050405020304" charset="0"/>
              </a:rPr>
              <a:t>1. Enhance User Interaction:</a:t>
            </a:r>
            <a:endParaRPr lang="en-GB" sz="2000" b="1">
              <a:latin typeface="Times New Roman" panose="02020603050405020304" charset="0"/>
              <a:cs typeface="Times New Roman" panose="02020603050405020304" charset="0"/>
            </a:endParaRPr>
          </a:p>
          <a:p>
            <a:pPr marL="0" indent="0">
              <a:buNone/>
            </a:pPr>
            <a:r>
              <a:rPr lang="en-GB" sz="2000">
                <a:latin typeface="Times New Roman" panose="02020603050405020304" charset="0"/>
                <a:cs typeface="Times New Roman" panose="02020603050405020304" charset="0"/>
              </a:rPr>
              <a:t>    Objective:  Improve the overall user experience by implementing a user-friendly interface and intuitive interactions.</a:t>
            </a:r>
            <a:endParaRPr lang="en-GB" sz="2000">
              <a:latin typeface="Times New Roman" panose="02020603050405020304" charset="0"/>
              <a:cs typeface="Times New Roman" panose="02020603050405020304" charset="0"/>
            </a:endParaRPr>
          </a:p>
          <a:p>
            <a:pPr marL="0" indent="0">
              <a:buNone/>
            </a:pPr>
            <a:r>
              <a:rPr lang="en-GB" sz="2000">
                <a:latin typeface="Times New Roman" panose="02020603050405020304" charset="0"/>
                <a:cs typeface="Times New Roman" panose="02020603050405020304" charset="0"/>
              </a:rPr>
              <a:t>       Key Results:</a:t>
            </a:r>
            <a:endParaRPr lang="en-GB" sz="2000">
              <a:latin typeface="Times New Roman" panose="02020603050405020304" charset="0"/>
              <a:cs typeface="Times New Roman" panose="02020603050405020304" charset="0"/>
            </a:endParaRPr>
          </a:p>
          <a:p>
            <a:pPr marL="0" indent="0">
              <a:buNone/>
            </a:pPr>
            <a:r>
              <a:rPr lang="en-GB" sz="2000">
                <a:latin typeface="Times New Roman" panose="02020603050405020304" charset="0"/>
                <a:cs typeface="Times New Roman" panose="02020603050405020304" charset="0"/>
              </a:rPr>
              <a:t>Increased user satisfaction ratings.</a:t>
            </a:r>
            <a:endParaRPr lang="en-GB" sz="2000">
              <a:latin typeface="Times New Roman" panose="02020603050405020304" charset="0"/>
              <a:cs typeface="Times New Roman" panose="02020603050405020304" charset="0"/>
            </a:endParaRPr>
          </a:p>
          <a:p>
            <a:pPr marL="0" indent="0">
              <a:buNone/>
            </a:pPr>
            <a:r>
              <a:rPr lang="en-GB" sz="2000">
                <a:latin typeface="Times New Roman" panose="02020603050405020304" charset="0"/>
                <a:cs typeface="Times New Roman" panose="02020603050405020304" charset="0"/>
              </a:rPr>
              <a:t>Reduced user dropout rates during interactions.</a:t>
            </a:r>
            <a:endParaRPr lang="en-GB" sz="2000">
              <a:latin typeface="Times New Roman" panose="02020603050405020304" charset="0"/>
              <a:cs typeface="Times New Roman" panose="02020603050405020304" charset="0"/>
            </a:endParaRPr>
          </a:p>
          <a:p>
            <a:pPr marL="0" indent="0">
              <a:buNone/>
            </a:pPr>
            <a:r>
              <a:rPr lang="en-GB" sz="2000" b="1">
                <a:latin typeface="Times New Roman" panose="02020603050405020304" charset="0"/>
                <a:cs typeface="Times New Roman" panose="02020603050405020304" charset="0"/>
              </a:rPr>
              <a:t>2. Improve Speech Recognition Accuracy:</a:t>
            </a:r>
            <a:endParaRPr lang="en-GB" sz="2000" b="1">
              <a:latin typeface="Times New Roman" panose="02020603050405020304" charset="0"/>
              <a:cs typeface="Times New Roman" panose="02020603050405020304" charset="0"/>
            </a:endParaRPr>
          </a:p>
          <a:p>
            <a:pPr marL="0" indent="0">
              <a:buNone/>
            </a:pPr>
            <a:r>
              <a:rPr lang="en-GB" sz="2000">
                <a:latin typeface="Times New Roman" panose="02020603050405020304" charset="0"/>
                <a:cs typeface="Times New Roman" panose="02020603050405020304" charset="0"/>
              </a:rPr>
              <a:t>     Objective:  Enhance the accuracy of the speech recognition system for better understanding of user voice commands.</a:t>
            </a:r>
            <a:endParaRPr lang="en-GB" sz="2000">
              <a:latin typeface="Times New Roman" panose="02020603050405020304" charset="0"/>
              <a:cs typeface="Times New Roman" panose="02020603050405020304" charset="0"/>
            </a:endParaRPr>
          </a:p>
          <a:p>
            <a:pPr marL="0" indent="0">
              <a:buNone/>
            </a:pPr>
            <a:r>
              <a:rPr lang="en-GB" sz="2000">
                <a:latin typeface="Times New Roman" panose="02020603050405020304" charset="0"/>
                <a:cs typeface="Times New Roman" panose="02020603050405020304" charset="0"/>
              </a:rPr>
              <a:t>      Key Results:</a:t>
            </a:r>
            <a:endParaRPr lang="en-GB" sz="2000">
              <a:latin typeface="Times New Roman" panose="02020603050405020304" charset="0"/>
              <a:cs typeface="Times New Roman" panose="02020603050405020304" charset="0"/>
            </a:endParaRPr>
          </a:p>
          <a:p>
            <a:pPr marL="0" indent="0">
              <a:buNone/>
            </a:pPr>
            <a:r>
              <a:rPr lang="en-GB" sz="2000">
                <a:latin typeface="Times New Roman" panose="02020603050405020304" charset="0"/>
                <a:cs typeface="Times New Roman" panose="02020603050405020304" charset="0"/>
              </a:rPr>
              <a:t>Increased accuracy in transcribing spoken language.</a:t>
            </a:r>
            <a:endParaRPr lang="en-GB" sz="2000">
              <a:latin typeface="Times New Roman" panose="02020603050405020304" charset="0"/>
              <a:cs typeface="Times New Roman" panose="02020603050405020304" charset="0"/>
            </a:endParaRPr>
          </a:p>
          <a:p>
            <a:pPr marL="0" indent="0">
              <a:buNone/>
            </a:pPr>
            <a:r>
              <a:rPr lang="en-GB" sz="2000">
                <a:latin typeface="Times New Roman" panose="02020603050405020304" charset="0"/>
                <a:cs typeface="Times New Roman" panose="02020603050405020304" charset="0"/>
              </a:rPr>
              <a:t>Reduced instances of misinterpretation or errors.</a:t>
            </a:r>
            <a:endParaRPr lang="en-GB" sz="20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b="1" dirty="0">
                <a:sym typeface="+mn-ea"/>
              </a:rPr>
              <a:t>Objectives</a:t>
            </a:r>
            <a:endParaRPr lang="en-US"/>
          </a:p>
        </p:txBody>
      </p:sp>
      <p:sp>
        <p:nvSpPr>
          <p:cNvPr id="3" name="Content Placeholder 2"/>
          <p:cNvSpPr>
            <a:spLocks noGrp="1"/>
          </p:cNvSpPr>
          <p:nvPr>
            <p:ph idx="1"/>
          </p:nvPr>
        </p:nvSpPr>
        <p:spPr>
          <a:xfrm>
            <a:off x="838200" y="1414145"/>
            <a:ext cx="10515600" cy="4351338"/>
          </a:xfrm>
        </p:spPr>
        <p:txBody>
          <a:bodyPr>
            <a:noAutofit/>
          </a:bodyPr>
          <a:p>
            <a:pPr marL="0" indent="0">
              <a:buNone/>
            </a:pPr>
            <a:r>
              <a:rPr lang="en-US" sz="2000" b="1">
                <a:latin typeface="Times New Roman" panose="02020603050405020304" charset="0"/>
                <a:cs typeface="Times New Roman" panose="02020603050405020304" charset="0"/>
              </a:rPr>
              <a:t>3. Optimize Natural Language Processing (NLP):</a:t>
            </a:r>
            <a:endParaRPr lang="en-US" sz="2000" b="1">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Objective:  Optimize the NLP model to better understand user intents and provide context-aware responses.</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Key Results:</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Improved accuracy in identifying user intents.</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More contextually relevant responses.</a:t>
            </a:r>
            <a:endParaRPr lang="en-US" sz="2000">
              <a:latin typeface="Times New Roman" panose="02020603050405020304" charset="0"/>
              <a:cs typeface="Times New Roman" panose="02020603050405020304" charset="0"/>
            </a:endParaRPr>
          </a:p>
          <a:p>
            <a:pPr marL="0" indent="0">
              <a:buNone/>
            </a:pPr>
            <a:r>
              <a:rPr lang="en-US" sz="2000" b="1">
                <a:latin typeface="Times New Roman" panose="02020603050405020304" charset="0"/>
                <a:cs typeface="Times New Roman" panose="02020603050405020304" charset="0"/>
              </a:rPr>
              <a:t> 4. Enable Dynamic Learning and Adaptation:</a:t>
            </a:r>
            <a:endParaRPr lang="en-US" sz="2000" b="1">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Objective: Implement mechanisms for the chatbot to learn continuously and adapt its responses based on user interactions.</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Key Results:</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Increased knowledge retention over time.</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Improved responsiveness to user preferences.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b="1" dirty="0">
                <a:sym typeface="+mn-ea"/>
              </a:rPr>
              <a:t>Objectives</a:t>
            </a:r>
            <a:endParaRPr lang="en-US"/>
          </a:p>
        </p:txBody>
      </p:sp>
      <p:sp>
        <p:nvSpPr>
          <p:cNvPr id="3" name="Content Placeholder 2"/>
          <p:cNvSpPr>
            <a:spLocks noGrp="1"/>
          </p:cNvSpPr>
          <p:nvPr>
            <p:ph idx="1"/>
          </p:nvPr>
        </p:nvSpPr>
        <p:spPr>
          <a:xfrm>
            <a:off x="776605" y="1455420"/>
            <a:ext cx="10515600" cy="4351338"/>
          </a:xfrm>
        </p:spPr>
        <p:txBody>
          <a:bodyPr>
            <a:noAutofit/>
          </a:bodyPr>
          <a:p>
            <a:pPr marL="0" indent="0">
              <a:buNone/>
            </a:pPr>
            <a:r>
              <a:rPr lang="en-US" sz="2000" b="1">
                <a:latin typeface="Times New Roman" panose="02020603050405020304" charset="0"/>
                <a:cs typeface="Times New Roman" panose="02020603050405020304" charset="0"/>
              </a:rPr>
              <a:t>5. Integrate Multimodal Inputs:</a:t>
            </a:r>
            <a:endParaRPr lang="en-US" sz="2000" b="1">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Objective: Enable the chatbot to process and respond to multimedia inputs, enhancing the range of user interactions.</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Key Results:</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Successful processing of image or video inputs.</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Improved user engagement with multimedia capabilities.</a:t>
            </a:r>
            <a:endParaRPr lang="en-US" sz="2000">
              <a:latin typeface="Times New Roman" panose="02020603050405020304" charset="0"/>
              <a:cs typeface="Times New Roman" panose="02020603050405020304" charset="0"/>
            </a:endParaRPr>
          </a:p>
          <a:p>
            <a:pPr marL="0" indent="0">
              <a:buNone/>
            </a:pPr>
            <a:r>
              <a:rPr lang="en-US" sz="2000" b="1">
                <a:latin typeface="Times New Roman" panose="02020603050405020304" charset="0"/>
                <a:cs typeface="Times New Roman" panose="02020603050405020304" charset="0"/>
              </a:rPr>
              <a:t>6. Address Ethical Considerations and Bias:</a:t>
            </a:r>
            <a:endParaRPr lang="en-US" sz="2000" b="1">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Objective:  Identify and mitigate biases in the chatbot's responses, ensuring fair and ethical interactions.</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Key Results:</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Detection and reduction of biased responses.</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Implementation of clear ethical guidelines.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b="1" dirty="0">
                <a:sym typeface="+mn-ea"/>
              </a:rPr>
              <a:t>Objectives</a:t>
            </a:r>
            <a:endParaRPr lang="en-US"/>
          </a:p>
        </p:txBody>
      </p:sp>
      <p:sp>
        <p:nvSpPr>
          <p:cNvPr id="3" name="Content Placeholder 2"/>
          <p:cNvSpPr>
            <a:spLocks noGrp="1"/>
          </p:cNvSpPr>
          <p:nvPr>
            <p:ph idx="1"/>
          </p:nvPr>
        </p:nvSpPr>
        <p:spPr/>
        <p:txBody>
          <a:bodyPr>
            <a:normAutofit fontScale="70000"/>
          </a:bodyPr>
          <a:p>
            <a:pPr marL="0" indent="0">
              <a:buNone/>
            </a:pPr>
            <a:r>
              <a:rPr lang="en-US" b="1">
                <a:latin typeface="Times New Roman" panose="02020603050405020304" charset="0"/>
                <a:cs typeface="Times New Roman" panose="02020603050405020304" charset="0"/>
              </a:rPr>
              <a:t>7. Integrate External Knowledge Bases:</a:t>
            </a:r>
            <a:endParaRPr lang="en-US" b="1">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Objective:  Enhance the chatbot's knowledge by integrating external, reliable knowledge sources.</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Key Results:</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Successful integration of external knowledge bases.</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Improved accuracy in information retrieval.</a:t>
            </a:r>
            <a:endParaRPr lang="en-US">
              <a:latin typeface="Times New Roman" panose="02020603050405020304" charset="0"/>
              <a:cs typeface="Times New Roman" panose="02020603050405020304" charset="0"/>
            </a:endParaRPr>
          </a:p>
          <a:p>
            <a:pPr marL="0" indent="0">
              <a:buNone/>
            </a:pPr>
            <a:r>
              <a:rPr lang="en-US" b="1">
                <a:latin typeface="Times New Roman" panose="02020603050405020304" charset="0"/>
                <a:cs typeface="Times New Roman" panose="02020603050405020304" charset="0"/>
              </a:rPr>
              <a:t>8. Ensure Security and Privacy:</a:t>
            </a:r>
            <a:endParaRPr lang="en-US" b="1">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Objective: Implement robust security measures to protect user data and ensure secure interactions.</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Key Results:</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Successful prevention of security breaches.</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High levels of user trust in the security of interactions.</a:t>
            </a:r>
            <a:endParaRPr 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Introduction</a:t>
            </a:r>
            <a:endParaRPr lang="en-GB" b="1" dirty="0"/>
          </a:p>
        </p:txBody>
      </p:sp>
      <p:sp>
        <p:nvSpPr>
          <p:cNvPr id="3" name="Content Placeholder 2"/>
          <p:cNvSpPr>
            <a:spLocks noGrp="1"/>
          </p:cNvSpPr>
          <p:nvPr>
            <p:ph idx="1"/>
          </p:nvPr>
        </p:nvSpPr>
        <p:spPr/>
        <p:txBody>
          <a:bodyPr>
            <a:normAutofit fontScale="50000"/>
          </a:bodyPr>
          <a:lstStyle/>
          <a:p>
            <a:r>
              <a:rPr lang="en-GB" sz="3200">
                <a:latin typeface="Times New Roman" panose="02020603050405020304" charset="0"/>
                <a:cs typeface="Times New Roman" panose="02020603050405020304" charset="0"/>
              </a:rPr>
              <a:t>A self-learning chatbot is like a conversation agent that can attract huge interest from users as they can perform different tasks which are meant for you in a simple and easiest way. For business purposes, self-learning bots are capable of having human-like conversations with a user by receiving and sending text messages for the purpose of automating business processes. Self-learning bots are advanced forms of normal chatbots. It uses deep learning and Natural Language Processing. These types of bots are reliably made to make the service easy to the customer or clients for their respective business. These bots can have several capabilities like task-oriented or response-oriented to allow to increase the efficiency of business. It is a human-like partner that interacts with us and redirects us to some sites we need or do some tasks we need hands-free which causes people to draw near to clients. NLU is the ability of the chatbot to understand what a human says or writes. It is the process of transforming text or speech into structured information that a machine can understand. NLU follows three specific concepts: entities, context, and intents. Entities represent a concept to the chatbot, such as a refund system in our e-commerce chatbot. Context means the situation or background of the conversation. If a natural language understanding algorithm detects a request but has no history of the conversation, it will not be able to remember the request and give the response. Intents mean the goals or expectations of the user when they make a request or ask a question. For example, the user says “Send a request”. NLP is the branch of artificial intelligence that allows more natural human-to-computer communication by linking human and machine language. NLP bots are designed to convert the text or speech inputs of the user into structured data. The data is then used to choose a relevant answer. It consists of tokenization, sentiment analysis, normalization, entity recognition, and dependency parsing. These are techniques that help the bot process and analyze the natural language</a:t>
            </a:r>
            <a:endParaRPr lang="en-GB" sz="32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Content Placeholder 2"/>
          <p:cNvSpPr>
            <a:spLocks noGrp="1"/>
          </p:cNvSpPr>
          <p:nvPr>
            <p:ph idx="1"/>
          </p:nvPr>
        </p:nvSpPr>
        <p:spPr>
          <a:xfrm>
            <a:off x="838200" y="1496695"/>
            <a:ext cx="10515600" cy="4351338"/>
          </a:xfrm>
        </p:spPr>
        <p:txBody>
          <a:bodyPr>
            <a:normAutofit/>
          </a:bodyPr>
          <a:lstStyle/>
          <a:p>
            <a:pPr marL="0" indent="0">
              <a:buNone/>
            </a:pPr>
            <a:r>
              <a:rPr lang="en-GB" sz="2000" b="1">
                <a:latin typeface="Times New Roman" panose="02020603050405020304" charset="0"/>
                <a:cs typeface="Times New Roman" panose="02020603050405020304" charset="0"/>
              </a:rPr>
              <a:t>System Specifications:</a:t>
            </a:r>
            <a:endParaRPr lang="en-GB" sz="2000" b="1">
              <a:latin typeface="Times New Roman" panose="02020603050405020304" charset="0"/>
              <a:cs typeface="Times New Roman" panose="02020603050405020304" charset="0"/>
            </a:endParaRPr>
          </a:p>
          <a:p>
            <a:pPr marL="0" indent="0">
              <a:buNone/>
            </a:pPr>
            <a:r>
              <a:rPr lang="en-GB" sz="2000">
                <a:latin typeface="Times New Roman" panose="02020603050405020304" charset="0"/>
                <a:cs typeface="Times New Roman" panose="02020603050405020304" charset="0"/>
              </a:rPr>
              <a:t>1.Software Specifications:</a:t>
            </a:r>
            <a:endParaRPr lang="en-GB" sz="2000">
              <a:latin typeface="Times New Roman" panose="02020603050405020304" charset="0"/>
              <a:cs typeface="Times New Roman" panose="02020603050405020304" charset="0"/>
            </a:endParaRPr>
          </a:p>
          <a:p>
            <a:r>
              <a:rPr lang="en-GB" sz="2000">
                <a:latin typeface="Times New Roman" panose="02020603050405020304" charset="0"/>
                <a:cs typeface="Times New Roman" panose="02020603050405020304" charset="0"/>
              </a:rPr>
              <a:t>IDE :  Anaconda Jupyter Notebook</a:t>
            </a:r>
            <a:endParaRPr lang="en-GB" sz="2000">
              <a:latin typeface="Times New Roman" panose="02020603050405020304" charset="0"/>
              <a:cs typeface="Times New Roman" panose="02020603050405020304" charset="0"/>
            </a:endParaRPr>
          </a:p>
          <a:p>
            <a:r>
              <a:rPr lang="en-GB" sz="2000">
                <a:latin typeface="Times New Roman" panose="02020603050405020304" charset="0"/>
                <a:cs typeface="Times New Roman" panose="02020603050405020304" charset="0"/>
              </a:rPr>
              <a:t>Server Side Script : Python</a:t>
            </a:r>
            <a:endParaRPr lang="en-GB" sz="2000">
              <a:latin typeface="Times New Roman" panose="02020603050405020304" charset="0"/>
              <a:cs typeface="Times New Roman" panose="02020603050405020304" charset="0"/>
            </a:endParaRPr>
          </a:p>
          <a:p>
            <a:r>
              <a:rPr lang="en-GB" sz="2000">
                <a:latin typeface="Times New Roman" panose="02020603050405020304" charset="0"/>
                <a:cs typeface="Times New Roman" panose="02020603050405020304" charset="0"/>
              </a:rPr>
              <a:t>Libraries:Tkinter,Speech-Recognition,Transformers,scikit</a:t>
            </a:r>
            <a:r>
              <a:rPr lang="en-US" altLang="en-GB" sz="2000">
                <a:latin typeface="Times New Roman" panose="02020603050405020304" charset="0"/>
                <a:cs typeface="Times New Roman" panose="02020603050405020304" charset="0"/>
              </a:rPr>
              <a:t>-</a:t>
            </a:r>
            <a:r>
              <a:rPr lang="en-GB" sz="2000">
                <a:latin typeface="Times New Roman" panose="02020603050405020304" charset="0"/>
                <a:cs typeface="Times New Roman" panose="02020603050405020304" charset="0"/>
              </a:rPr>
              <a:t>learn,Spacy,Threading,google_trans,pygame,pywhatkit,google_search</a:t>
            </a:r>
            <a:endParaRPr lang="en-GB" sz="2000">
              <a:latin typeface="Times New Roman" panose="02020603050405020304" charset="0"/>
              <a:cs typeface="Times New Roman" panose="02020603050405020304" charset="0"/>
            </a:endParaRPr>
          </a:p>
          <a:p>
            <a:pPr marL="0" indent="0">
              <a:buNone/>
            </a:pPr>
            <a:r>
              <a:rPr lang="en-GB" sz="2000" b="1">
                <a:latin typeface="Times New Roman" panose="02020603050405020304" charset="0"/>
                <a:cs typeface="Times New Roman" panose="02020603050405020304" charset="0"/>
              </a:rPr>
              <a:t>Implementation:</a:t>
            </a:r>
            <a:endParaRPr lang="en-GB" sz="2000" b="1">
              <a:latin typeface="Times New Roman" panose="02020603050405020304" charset="0"/>
              <a:cs typeface="Times New Roman" panose="02020603050405020304" charset="0"/>
            </a:endParaRPr>
          </a:p>
          <a:p>
            <a:pPr marL="0" indent="0">
              <a:buNone/>
            </a:pPr>
            <a:r>
              <a:rPr lang="en-GB" sz="2000" b="1">
                <a:latin typeface="Times New Roman" panose="02020603050405020304" charset="0"/>
                <a:cs typeface="Times New Roman" panose="02020603050405020304" charset="0"/>
              </a:rPr>
              <a:t>1. Tkinter GUI:</a:t>
            </a:r>
            <a:endParaRPr lang="en-GB" sz="2000" b="1">
              <a:latin typeface="Times New Roman" panose="02020603050405020304" charset="0"/>
              <a:cs typeface="Times New Roman" panose="02020603050405020304" charset="0"/>
            </a:endParaRPr>
          </a:p>
          <a:p>
            <a:r>
              <a:rPr lang="en-GB" sz="2000">
                <a:latin typeface="Times New Roman" panose="02020603050405020304" charset="0"/>
                <a:cs typeface="Times New Roman" panose="02020603050405020304" charset="0"/>
              </a:rPr>
              <a:t>Creates a Tkinter window with input fields, buttons, and a text area for chat.</a:t>
            </a:r>
            <a:endParaRPr lang="en-GB" sz="2000">
              <a:latin typeface="Times New Roman" panose="02020603050405020304" charset="0"/>
              <a:cs typeface="Times New Roman" panose="02020603050405020304" charset="0"/>
            </a:endParaRPr>
          </a:p>
          <a:p>
            <a:r>
              <a:rPr lang="en-GB" sz="2000">
                <a:latin typeface="Times New Roman" panose="02020603050405020304" charset="0"/>
                <a:cs typeface="Times New Roman" panose="02020603050405020304" charset="0"/>
              </a:rPr>
              <a:t>Integrates icons and images for user and bot representation.</a:t>
            </a:r>
            <a:endParaRPr lang="en-GB" sz="2000">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ym typeface="+mn-ea"/>
              </a:rPr>
              <a:t>System Design &amp; Implementation</a:t>
            </a:r>
            <a:endParaRPr lang="en-US"/>
          </a:p>
        </p:txBody>
      </p:sp>
      <p:sp>
        <p:nvSpPr>
          <p:cNvPr id="3" name="Content Placeholder 2"/>
          <p:cNvSpPr>
            <a:spLocks noGrp="1"/>
          </p:cNvSpPr>
          <p:nvPr>
            <p:ph idx="1"/>
          </p:nvPr>
        </p:nvSpPr>
        <p:spPr/>
        <p:txBody>
          <a:bodyPr/>
          <a:p>
            <a:pPr marL="0" indent="0">
              <a:buNone/>
            </a:pPr>
            <a:r>
              <a:rPr lang="en-US" sz="2000">
                <a:latin typeface="Times New Roman" panose="02020603050405020304" charset="0"/>
                <a:cs typeface="Times New Roman" panose="02020603050405020304" charset="0"/>
              </a:rPr>
              <a:t> </a:t>
            </a:r>
            <a:r>
              <a:rPr lang="en-US" sz="2000" b="1">
                <a:latin typeface="Times New Roman" panose="02020603050405020304" charset="0"/>
                <a:cs typeface="Times New Roman" panose="02020603050405020304" charset="0"/>
              </a:rPr>
              <a:t>2. Speech Recognition Module:</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Utilizes the speech_recognition library to listen for and transcribe user speech.</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Adjusts for ambient noise and energy threshold.</a:t>
            </a:r>
            <a:endParaRPr lang="en-US" sz="2000">
              <a:latin typeface="Times New Roman" panose="02020603050405020304" charset="0"/>
              <a:cs typeface="Times New Roman" panose="02020603050405020304" charset="0"/>
            </a:endParaRPr>
          </a:p>
          <a:p>
            <a:pPr marL="0" indent="0">
              <a:buNone/>
            </a:pPr>
            <a:r>
              <a:rPr lang="en-US" sz="2000" b="1">
                <a:latin typeface="Times New Roman" panose="02020603050405020304" charset="0"/>
                <a:cs typeface="Times New Roman" panose="02020603050405020304" charset="0"/>
              </a:rPr>
              <a:t>3. Natural Language Processing Module:</a:t>
            </a:r>
            <a:endParaRPr lang="en-US" sz="2000" b="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Uses spaCy for keyword extraction and analysis.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Implements GPT-2 for generating responses to user queries.</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a:t>
            </a:r>
            <a:r>
              <a:rPr lang="en-US" sz="2000" b="1">
                <a:latin typeface="Times New Roman" panose="02020603050405020304" charset="0"/>
                <a:cs typeface="Times New Roman" panose="02020603050405020304" charset="0"/>
              </a:rPr>
              <a:t>4. External Integration Modules: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Utilizes libraries like pywhatkit and googlesearch for specific tasks.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Implements logic for searching the web and playing YouTube videos.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ym typeface="+mn-ea"/>
              </a:rPr>
              <a:t>System Design &amp; Implementation</a:t>
            </a:r>
            <a:endParaRPr lang="en-US"/>
          </a:p>
        </p:txBody>
      </p:sp>
      <p:sp>
        <p:nvSpPr>
          <p:cNvPr id="3" name="Content Placeholder 2"/>
          <p:cNvSpPr>
            <a:spLocks noGrp="1"/>
          </p:cNvSpPr>
          <p:nvPr>
            <p:ph idx="1"/>
          </p:nvPr>
        </p:nvSpPr>
        <p:spPr/>
        <p:txBody>
          <a:bodyPr>
            <a:normAutofit/>
          </a:bodyPr>
          <a:p>
            <a:pPr marL="0" indent="0">
              <a:buNone/>
            </a:pPr>
            <a:r>
              <a:rPr lang="en-US" sz="2220" b="1">
                <a:latin typeface="Times New Roman" panose="02020603050405020304" charset="0"/>
                <a:cs typeface="Times New Roman" panose="02020603050405020304" charset="0"/>
              </a:rPr>
              <a:t>5. Multimodal Integration:</a:t>
            </a:r>
            <a:endParaRPr lang="en-US" sz="2220" b="1">
              <a:latin typeface="Times New Roman" panose="02020603050405020304" charset="0"/>
              <a:cs typeface="Times New Roman" panose="02020603050405020304" charset="0"/>
            </a:endParaRPr>
          </a:p>
          <a:p>
            <a:r>
              <a:rPr lang="en-US" sz="2220">
                <a:latin typeface="Times New Roman" panose="02020603050405020304" charset="0"/>
                <a:cs typeface="Times New Roman" panose="02020603050405020304" charset="0"/>
              </a:rPr>
              <a:t>Processes both textual and speech inputs from users.</a:t>
            </a:r>
            <a:endParaRPr lang="en-US" sz="2220">
              <a:latin typeface="Times New Roman" panose="02020603050405020304" charset="0"/>
              <a:cs typeface="Times New Roman" panose="02020603050405020304" charset="0"/>
            </a:endParaRPr>
          </a:p>
          <a:p>
            <a:r>
              <a:rPr lang="en-US" sz="2220">
                <a:latin typeface="Times New Roman" panose="02020603050405020304" charset="0"/>
                <a:cs typeface="Times New Roman" panose="02020603050405020304" charset="0"/>
              </a:rPr>
              <a:t>Potential to extend to image or video processing for richer interactions.</a:t>
            </a:r>
            <a:endParaRPr lang="en-US" sz="2220">
              <a:latin typeface="Times New Roman" panose="02020603050405020304" charset="0"/>
              <a:cs typeface="Times New Roman" panose="02020603050405020304" charset="0"/>
            </a:endParaRPr>
          </a:p>
          <a:p>
            <a:pPr marL="0" indent="0">
              <a:buNone/>
            </a:pPr>
            <a:r>
              <a:rPr lang="en-US" sz="2220" b="1">
                <a:latin typeface="Times New Roman" panose="02020603050405020304" charset="0"/>
                <a:cs typeface="Times New Roman" panose="02020603050405020304" charset="0"/>
              </a:rPr>
              <a:t>6. Continuous Learning and Adaptation:</a:t>
            </a:r>
            <a:endParaRPr lang="en-US" sz="2220" b="1">
              <a:latin typeface="Times New Roman" panose="02020603050405020304" charset="0"/>
              <a:cs typeface="Times New Roman" panose="02020603050405020304" charset="0"/>
            </a:endParaRPr>
          </a:p>
          <a:p>
            <a:r>
              <a:rPr lang="en-US" sz="2220">
                <a:latin typeface="Times New Roman" panose="02020603050405020304" charset="0"/>
                <a:cs typeface="Times New Roman" panose="02020603050405020304" charset="0"/>
              </a:rPr>
              <a:t>Implements mechanisms for continuous learning and adaptation.</a:t>
            </a:r>
            <a:endParaRPr lang="en-US" sz="2220">
              <a:latin typeface="Times New Roman" panose="02020603050405020304" charset="0"/>
              <a:cs typeface="Times New Roman" panose="02020603050405020304" charset="0"/>
            </a:endParaRPr>
          </a:p>
          <a:p>
            <a:r>
              <a:rPr lang="en-US" sz="2220">
                <a:latin typeface="Times New Roman" panose="02020603050405020304" charset="0"/>
                <a:cs typeface="Times New Roman" panose="02020603050405020304" charset="0"/>
              </a:rPr>
              <a:t>Stores user interactions for future analysis and improvements.</a:t>
            </a:r>
            <a:endParaRPr lang="en-US" sz="2220">
              <a:latin typeface="Times New Roman" panose="02020603050405020304" charset="0"/>
              <a:cs typeface="Times New Roman" panose="02020603050405020304" charset="0"/>
            </a:endParaRPr>
          </a:p>
          <a:p>
            <a:pPr marL="0" indent="0">
              <a:buNone/>
            </a:pPr>
            <a:r>
              <a:rPr lang="en-US" sz="2220" b="1">
                <a:latin typeface="Times New Roman" panose="02020603050405020304" charset="0"/>
                <a:cs typeface="Times New Roman" panose="02020603050405020304" charset="0"/>
              </a:rPr>
              <a:t>7. Security and Privacy Measures:</a:t>
            </a:r>
            <a:endParaRPr lang="en-US" sz="2220" b="1">
              <a:latin typeface="Times New Roman" panose="02020603050405020304" charset="0"/>
              <a:cs typeface="Times New Roman" panose="02020603050405020304" charset="0"/>
            </a:endParaRPr>
          </a:p>
          <a:p>
            <a:r>
              <a:rPr lang="en-US" sz="2220">
                <a:latin typeface="Times New Roman" panose="02020603050405020304" charset="0"/>
                <a:cs typeface="Times New Roman" panose="02020603050405020304" charset="0"/>
              </a:rPr>
              <a:t>Implements secure communication channels.</a:t>
            </a:r>
            <a:endParaRPr lang="en-US" sz="2220">
              <a:latin typeface="Times New Roman" panose="02020603050405020304" charset="0"/>
              <a:cs typeface="Times New Roman" panose="02020603050405020304" charset="0"/>
            </a:endParaRPr>
          </a:p>
          <a:p>
            <a:r>
              <a:rPr lang="en-US" sz="2220">
                <a:latin typeface="Times New Roman" panose="02020603050405020304" charset="0"/>
                <a:cs typeface="Times New Roman" panose="02020603050405020304" charset="0"/>
              </a:rPr>
              <a:t>Ensures user data is handled with care and follows privacy standards.</a:t>
            </a:r>
            <a:endParaRPr lang="en-US" sz="222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ym typeface="+mn-ea"/>
              </a:rPr>
              <a:t>System Design &amp; Implementation</a:t>
            </a:r>
            <a:endParaRPr lang="en-US"/>
          </a:p>
        </p:txBody>
      </p:sp>
      <p:sp>
        <p:nvSpPr>
          <p:cNvPr id="3" name="Content Placeholder 2"/>
          <p:cNvSpPr>
            <a:spLocks noGrp="1"/>
          </p:cNvSpPr>
          <p:nvPr>
            <p:ph idx="1"/>
          </p:nvPr>
        </p:nvSpPr>
        <p:spPr/>
        <p:txBody>
          <a:bodyPr>
            <a:normAutofit/>
          </a:bodyPr>
          <a:p>
            <a:pPr marL="0" indent="0">
              <a:buNone/>
            </a:pPr>
            <a:r>
              <a:rPr lang="en-US" sz="2000" b="1">
                <a:latin typeface="Times New Roman" panose="02020603050405020304" charset="0"/>
                <a:cs typeface="Times New Roman" panose="02020603050405020304" charset="0"/>
              </a:rPr>
              <a:t>8. Real-time Feedback Loop:</a:t>
            </a:r>
            <a:endParaRPr lang="en-US" sz="2000" b="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Provides a user interface for feedback.</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Develops algorithms for integrating feedback into the chatbot's learning process.</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a:t>
            </a:r>
            <a:r>
              <a:rPr lang="en-US" sz="2000" b="1">
                <a:latin typeface="Times New Roman" panose="02020603050405020304" charset="0"/>
                <a:cs typeface="Times New Roman" panose="02020603050405020304" charset="0"/>
              </a:rPr>
              <a:t>9. Documentation:</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Maintains README files, inline comments, and external documentation for clear understanding.</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Updates documentation with each system enhancement or change.</a:t>
            </a:r>
            <a:endParaRPr lang="en-US" sz="2000">
              <a:latin typeface="Times New Roman" panose="02020603050405020304" charset="0"/>
              <a:cs typeface="Times New Roman" panose="02020603050405020304" charset="0"/>
            </a:endParaRPr>
          </a:p>
          <a:p>
            <a:pPr marL="0" indent="0">
              <a:buNone/>
            </a:pPr>
            <a:r>
              <a:rPr lang="en-US" sz="2000" b="1">
                <a:latin typeface="Times New Roman" panose="02020603050405020304" charset="0"/>
                <a:cs typeface="Times New Roman" panose="02020603050405020304" charset="0"/>
              </a:rPr>
              <a:t>10. Testing and Debugging:</a:t>
            </a:r>
            <a:endParaRPr lang="en-US" sz="2000" b="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Conducts unit tests for each module.</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Debugs and addresses issues identified during testing.</a:t>
            </a:r>
            <a:endParaRPr lang="en-US" sz="200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a:t>
            </a:r>
            <a:r>
              <a:rPr lang="en-GB" b="1" dirty="0" smtClean="0"/>
              <a:t>of </a:t>
            </a:r>
            <a:r>
              <a:rPr lang="en-GB" b="1" dirty="0"/>
              <a:t>Project</a:t>
            </a:r>
            <a:endParaRPr lang="en-GB" b="1" dirty="0"/>
          </a:p>
        </p:txBody>
      </p:sp>
      <p:pic>
        <p:nvPicPr>
          <p:cNvPr id="4" name="Content Placeholder 3" descr="gantt chart-1"/>
          <p:cNvPicPr>
            <a:picLocks noChangeAspect="1"/>
          </p:cNvPicPr>
          <p:nvPr>
            <p:ph idx="1"/>
          </p:nvPr>
        </p:nvPicPr>
        <p:blipFill>
          <a:blip r:embed="rId1"/>
          <a:stretch>
            <a:fillRect/>
          </a:stretch>
        </p:blipFill>
        <p:spPr>
          <a:xfrm>
            <a:off x="231140" y="1146810"/>
            <a:ext cx="11430635" cy="46913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Outcomes / Results Obtained</a:t>
            </a:r>
            <a:endParaRPr lang="en-GB" b="1" dirty="0"/>
          </a:p>
        </p:txBody>
      </p:sp>
      <p:sp>
        <p:nvSpPr>
          <p:cNvPr id="3" name="Content Placeholder 2"/>
          <p:cNvSpPr>
            <a:spLocks noGrp="1"/>
          </p:cNvSpPr>
          <p:nvPr>
            <p:ph idx="1"/>
          </p:nvPr>
        </p:nvSpPr>
        <p:spPr/>
        <p:txBody>
          <a:bodyPr>
            <a:normAutofit/>
          </a:bodyPr>
          <a:lstStyle/>
          <a:p>
            <a:pPr marL="0" indent="0">
              <a:buNone/>
            </a:pPr>
            <a:r>
              <a:rPr lang="en-GB" sz="2220" b="1">
                <a:latin typeface="Times New Roman" panose="02020603050405020304" charset="0"/>
                <a:cs typeface="Times New Roman" panose="02020603050405020304" charset="0"/>
              </a:rPr>
              <a:t>1. Enhanced User Experience:</a:t>
            </a:r>
            <a:endParaRPr lang="en-GB" sz="2220" b="1">
              <a:latin typeface="Times New Roman" panose="02020603050405020304" charset="0"/>
              <a:cs typeface="Times New Roman" panose="02020603050405020304" charset="0"/>
            </a:endParaRPr>
          </a:p>
          <a:p>
            <a:r>
              <a:rPr lang="en-GB" sz="2220">
                <a:latin typeface="Times New Roman" panose="02020603050405020304" charset="0"/>
                <a:cs typeface="Times New Roman" panose="02020603050405020304" charset="0"/>
              </a:rPr>
              <a:t>Users report increased satisfaction with the chatbot interactions.</a:t>
            </a:r>
            <a:endParaRPr lang="en-GB" sz="2220">
              <a:latin typeface="Times New Roman" panose="02020603050405020304" charset="0"/>
              <a:cs typeface="Times New Roman" panose="02020603050405020304" charset="0"/>
            </a:endParaRPr>
          </a:p>
          <a:p>
            <a:r>
              <a:rPr lang="en-GB" sz="2220">
                <a:latin typeface="Times New Roman" panose="02020603050405020304" charset="0"/>
                <a:cs typeface="Times New Roman" panose="02020603050405020304" charset="0"/>
              </a:rPr>
              <a:t>Reduction in user dropout rates during interactions.</a:t>
            </a:r>
            <a:endParaRPr lang="en-GB" sz="2220">
              <a:latin typeface="Times New Roman" panose="02020603050405020304" charset="0"/>
              <a:cs typeface="Times New Roman" panose="02020603050405020304" charset="0"/>
            </a:endParaRPr>
          </a:p>
          <a:p>
            <a:pPr marL="0" indent="0">
              <a:buNone/>
            </a:pPr>
            <a:r>
              <a:rPr lang="en-GB" sz="2220" b="1">
                <a:latin typeface="Times New Roman" panose="02020603050405020304" charset="0"/>
                <a:cs typeface="Times New Roman" panose="02020603050405020304" charset="0"/>
              </a:rPr>
              <a:t>2. Improved Speech Recognition Accuracy:</a:t>
            </a:r>
            <a:endParaRPr lang="en-GB" sz="2220" b="1">
              <a:latin typeface="Times New Roman" panose="02020603050405020304" charset="0"/>
              <a:cs typeface="Times New Roman" panose="02020603050405020304" charset="0"/>
            </a:endParaRPr>
          </a:p>
          <a:p>
            <a:r>
              <a:rPr lang="en-GB" sz="2220">
                <a:latin typeface="Times New Roman" panose="02020603050405020304" charset="0"/>
                <a:cs typeface="Times New Roman" panose="02020603050405020304" charset="0"/>
              </a:rPr>
              <a:t>Increased accuracy in transcribing spoken language.</a:t>
            </a:r>
            <a:endParaRPr lang="en-GB" sz="2220">
              <a:latin typeface="Times New Roman" panose="02020603050405020304" charset="0"/>
              <a:cs typeface="Times New Roman" panose="02020603050405020304" charset="0"/>
            </a:endParaRPr>
          </a:p>
          <a:p>
            <a:r>
              <a:rPr lang="en-GB" sz="2220">
                <a:latin typeface="Times New Roman" panose="02020603050405020304" charset="0"/>
                <a:cs typeface="Times New Roman" panose="02020603050405020304" charset="0"/>
              </a:rPr>
              <a:t>Reduced instances of misinterpretation or errors in speech recognition.</a:t>
            </a:r>
            <a:endParaRPr lang="en-GB" sz="2220">
              <a:latin typeface="Times New Roman" panose="02020603050405020304" charset="0"/>
              <a:cs typeface="Times New Roman" panose="02020603050405020304" charset="0"/>
            </a:endParaRPr>
          </a:p>
          <a:p>
            <a:pPr marL="0" indent="0">
              <a:buNone/>
            </a:pPr>
            <a:r>
              <a:rPr lang="en-GB" sz="2220" b="1">
                <a:latin typeface="Times New Roman" panose="02020603050405020304" charset="0"/>
                <a:cs typeface="Times New Roman" panose="02020603050405020304" charset="0"/>
              </a:rPr>
              <a:t>3. Optimized Natural Language Processing (NLP):</a:t>
            </a:r>
            <a:endParaRPr lang="en-GB" sz="2220" b="1">
              <a:latin typeface="Times New Roman" panose="02020603050405020304" charset="0"/>
              <a:cs typeface="Times New Roman" panose="02020603050405020304" charset="0"/>
            </a:endParaRPr>
          </a:p>
          <a:p>
            <a:r>
              <a:rPr lang="en-GB" sz="2220">
                <a:latin typeface="Times New Roman" panose="02020603050405020304" charset="0"/>
                <a:cs typeface="Times New Roman" panose="02020603050405020304" charset="0"/>
              </a:rPr>
              <a:t>Improved accuracy in identifying user intents.</a:t>
            </a:r>
            <a:endParaRPr lang="en-GB" sz="2220">
              <a:latin typeface="Times New Roman" panose="02020603050405020304" charset="0"/>
              <a:cs typeface="Times New Roman" panose="02020603050405020304" charset="0"/>
            </a:endParaRPr>
          </a:p>
          <a:p>
            <a:r>
              <a:rPr lang="en-GB" sz="2220">
                <a:latin typeface="Times New Roman" panose="02020603050405020304" charset="0"/>
                <a:cs typeface="Times New Roman" panose="02020603050405020304" charset="0"/>
              </a:rPr>
              <a:t>More contextually relevant responses generated by the NLP model.</a:t>
            </a:r>
            <a:endParaRPr lang="en-GB" sz="2220">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b="1" dirty="0" smtClean="0">
                <a:sym typeface="+mn-ea"/>
              </a:rPr>
              <a:t>Outcomes / Results Obtained</a:t>
            </a:r>
            <a:endParaRPr lang="en-US"/>
          </a:p>
        </p:txBody>
      </p:sp>
      <p:sp>
        <p:nvSpPr>
          <p:cNvPr id="3" name="Content Placeholder 2"/>
          <p:cNvSpPr>
            <a:spLocks noGrp="1"/>
          </p:cNvSpPr>
          <p:nvPr>
            <p:ph idx="1"/>
          </p:nvPr>
        </p:nvSpPr>
        <p:spPr/>
        <p:txBody>
          <a:bodyPr>
            <a:normAutofit/>
          </a:bodyPr>
          <a:p>
            <a:pPr marL="0" indent="0">
              <a:buNone/>
            </a:pPr>
            <a:r>
              <a:rPr lang="en-US" sz="2000" b="1">
                <a:latin typeface="Times New Roman" panose="02020603050405020304" charset="0"/>
                <a:cs typeface="Times New Roman" panose="02020603050405020304" charset="0"/>
              </a:rPr>
              <a:t>4. Dynamic Learning and Adaptation:</a:t>
            </a:r>
            <a:endParaRPr lang="en-US" sz="2000" b="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The chatbot learns continuously from user interactions.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Adaptation of responses based on historical interactions and user preferences.</a:t>
            </a:r>
            <a:endParaRPr lang="en-US" sz="2000">
              <a:latin typeface="Times New Roman" panose="02020603050405020304" charset="0"/>
              <a:cs typeface="Times New Roman" panose="02020603050405020304" charset="0"/>
            </a:endParaRPr>
          </a:p>
          <a:p>
            <a:pPr marL="0" indent="0">
              <a:buNone/>
            </a:pPr>
            <a:r>
              <a:rPr lang="en-US" sz="2000" b="1">
                <a:latin typeface="Times New Roman" panose="02020603050405020304" charset="0"/>
                <a:cs typeface="Times New Roman" panose="02020603050405020304" charset="0"/>
              </a:rPr>
              <a:t>5. Successful Multimodal Integration:</a:t>
            </a:r>
            <a:endParaRPr lang="en-US" sz="2000" b="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Chatbot effectively processes and responds to multimedia inputs (text, speech, images).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Users engage positively with the chatbot's multimodal capabilities.</a:t>
            </a:r>
            <a:endParaRPr lang="en-US" sz="2000">
              <a:latin typeface="Times New Roman" panose="02020603050405020304" charset="0"/>
              <a:cs typeface="Times New Roman" panose="02020603050405020304" charset="0"/>
            </a:endParaRPr>
          </a:p>
          <a:p>
            <a:pPr marL="0" indent="0">
              <a:buNone/>
            </a:pPr>
            <a:r>
              <a:rPr lang="en-US" sz="2000" b="1">
                <a:latin typeface="Times New Roman" panose="02020603050405020304" charset="0"/>
                <a:cs typeface="Times New Roman" panose="02020603050405020304" charset="0"/>
              </a:rPr>
              <a:t>6. Ethical and Bias-Free Interaction:</a:t>
            </a:r>
            <a:endParaRPr lang="en-US" sz="2000" b="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Reduced instances of biased responses.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Implementation of clear ethical guidelines for the chatbot's behavior.</a:t>
            </a:r>
            <a:endParaRPr lang="en-US" sz="2000">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b="1" dirty="0" smtClean="0">
                <a:sym typeface="+mn-ea"/>
              </a:rPr>
              <a:t>Outcomes / Results Obtained</a:t>
            </a:r>
            <a:endParaRPr lang="en-US"/>
          </a:p>
        </p:txBody>
      </p:sp>
      <p:sp>
        <p:nvSpPr>
          <p:cNvPr id="3" name="Content Placeholder 2"/>
          <p:cNvSpPr>
            <a:spLocks noGrp="1"/>
          </p:cNvSpPr>
          <p:nvPr>
            <p:ph idx="1"/>
          </p:nvPr>
        </p:nvSpPr>
        <p:spPr/>
        <p:txBody>
          <a:bodyPr>
            <a:normAutofit/>
          </a:bodyPr>
          <a:p>
            <a:pPr marL="0" indent="0">
              <a:buNone/>
            </a:pPr>
            <a:r>
              <a:rPr lang="en-US" sz="2220" b="1">
                <a:latin typeface="Times New Roman" panose="02020603050405020304" charset="0"/>
                <a:cs typeface="Times New Roman" panose="02020603050405020304" charset="0"/>
              </a:rPr>
              <a:t>7. Real-time Feedback Loop Integration:</a:t>
            </a:r>
            <a:endParaRPr lang="en-US" sz="2220" b="1">
              <a:latin typeface="Times New Roman" panose="02020603050405020304" charset="0"/>
              <a:cs typeface="Times New Roman" panose="02020603050405020304" charset="0"/>
            </a:endParaRPr>
          </a:p>
          <a:p>
            <a:r>
              <a:rPr lang="en-US" sz="2220">
                <a:latin typeface="Times New Roman" panose="02020603050405020304" charset="0"/>
                <a:cs typeface="Times New Roman" panose="02020603050405020304" charset="0"/>
              </a:rPr>
              <a:t>Increased user engagement with feedback mechanisms.</a:t>
            </a:r>
            <a:endParaRPr lang="en-US" sz="2220">
              <a:latin typeface="Times New Roman" panose="02020603050405020304" charset="0"/>
              <a:cs typeface="Times New Roman" panose="02020603050405020304" charset="0"/>
            </a:endParaRPr>
          </a:p>
          <a:p>
            <a:r>
              <a:rPr lang="en-US" sz="2220">
                <a:latin typeface="Times New Roman" panose="02020603050405020304" charset="0"/>
                <a:cs typeface="Times New Roman" panose="02020603050405020304" charset="0"/>
              </a:rPr>
              <a:t>Rapid integration of user feedback into system updates.</a:t>
            </a:r>
            <a:endParaRPr lang="en-US" sz="2220">
              <a:latin typeface="Times New Roman" panose="02020603050405020304" charset="0"/>
              <a:cs typeface="Times New Roman" panose="02020603050405020304" charset="0"/>
            </a:endParaRPr>
          </a:p>
          <a:p>
            <a:pPr marL="0" indent="0">
              <a:buNone/>
            </a:pPr>
            <a:r>
              <a:rPr lang="en-US" sz="2220" b="1">
                <a:latin typeface="Times New Roman" panose="02020603050405020304" charset="0"/>
                <a:cs typeface="Times New Roman" panose="02020603050405020304" charset="0"/>
              </a:rPr>
              <a:t>8. Integration with External Knowledge Bases:</a:t>
            </a:r>
            <a:endParaRPr lang="en-US" sz="2220" b="1">
              <a:latin typeface="Times New Roman" panose="02020603050405020304" charset="0"/>
              <a:cs typeface="Times New Roman" panose="02020603050405020304" charset="0"/>
            </a:endParaRPr>
          </a:p>
          <a:p>
            <a:r>
              <a:rPr lang="en-US" sz="2220">
                <a:latin typeface="Times New Roman" panose="02020603050405020304" charset="0"/>
                <a:cs typeface="Times New Roman" panose="02020603050405020304" charset="0"/>
              </a:rPr>
              <a:t>Successful integration of external knowledge sources.</a:t>
            </a:r>
            <a:endParaRPr lang="en-US" sz="2220">
              <a:latin typeface="Times New Roman" panose="02020603050405020304" charset="0"/>
              <a:cs typeface="Times New Roman" panose="02020603050405020304" charset="0"/>
            </a:endParaRPr>
          </a:p>
          <a:p>
            <a:r>
              <a:rPr lang="en-US" sz="2220">
                <a:latin typeface="Times New Roman" panose="02020603050405020304" charset="0"/>
                <a:cs typeface="Times New Roman" panose="02020603050405020304" charset="0"/>
              </a:rPr>
              <a:t>Improved accuracy in information retrieval from external databases.</a:t>
            </a:r>
            <a:endParaRPr lang="en-US" sz="2220">
              <a:latin typeface="Times New Roman" panose="02020603050405020304" charset="0"/>
              <a:cs typeface="Times New Roman" panose="02020603050405020304" charset="0"/>
            </a:endParaRPr>
          </a:p>
          <a:p>
            <a:pPr marL="0" indent="0">
              <a:buNone/>
            </a:pPr>
            <a:r>
              <a:rPr lang="en-US" sz="2220" b="1">
                <a:latin typeface="Times New Roman" panose="02020603050405020304" charset="0"/>
                <a:cs typeface="Times New Roman" panose="02020603050405020304" charset="0"/>
              </a:rPr>
              <a:t>9. Secure and Private Interactions:</a:t>
            </a:r>
            <a:endParaRPr lang="en-US" sz="2220" b="1">
              <a:latin typeface="Times New Roman" panose="02020603050405020304" charset="0"/>
              <a:cs typeface="Times New Roman" panose="02020603050405020304" charset="0"/>
            </a:endParaRPr>
          </a:p>
          <a:p>
            <a:r>
              <a:rPr lang="en-US" sz="2220">
                <a:latin typeface="Times New Roman" panose="02020603050405020304" charset="0"/>
                <a:cs typeface="Times New Roman" panose="02020603050405020304" charset="0"/>
              </a:rPr>
              <a:t>Successful implementation of security measures.</a:t>
            </a:r>
            <a:endParaRPr lang="en-US" sz="2220">
              <a:latin typeface="Times New Roman" panose="02020603050405020304" charset="0"/>
              <a:cs typeface="Times New Roman" panose="02020603050405020304" charset="0"/>
            </a:endParaRPr>
          </a:p>
          <a:p>
            <a:r>
              <a:rPr lang="en-US" sz="2220">
                <a:latin typeface="Times New Roman" panose="02020603050405020304" charset="0"/>
                <a:cs typeface="Times New Roman" panose="02020603050405020304" charset="0"/>
              </a:rPr>
              <a:t>High levels of user trust in the security and privacy of interactions.</a:t>
            </a:r>
            <a:endParaRPr lang="en-US" sz="2220">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b="1" dirty="0" smtClean="0">
                <a:sym typeface="+mn-ea"/>
              </a:rPr>
              <a:t>Outcomes / Results Obtained</a:t>
            </a:r>
            <a:endParaRPr lang="en-US"/>
          </a:p>
        </p:txBody>
      </p:sp>
      <p:sp>
        <p:nvSpPr>
          <p:cNvPr id="3" name="Content Placeholder 2"/>
          <p:cNvSpPr>
            <a:spLocks noGrp="1"/>
          </p:cNvSpPr>
          <p:nvPr>
            <p:ph idx="1"/>
          </p:nvPr>
        </p:nvSpPr>
        <p:spPr/>
        <p:txBody>
          <a:bodyPr>
            <a:normAutofit/>
          </a:bodyPr>
          <a:p>
            <a:pPr marL="0" indent="0">
              <a:buNone/>
            </a:pPr>
            <a:r>
              <a:rPr lang="en-US" sz="2000" b="1">
                <a:latin typeface="Times New Roman" panose="02020603050405020304" charset="0"/>
                <a:cs typeface="Times New Roman" panose="02020603050405020304" charset="0"/>
              </a:rPr>
              <a:t>10. Scalability and Performance Optimization:</a:t>
            </a:r>
            <a:endParaRPr lang="en-US" sz="2000" b="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Minimal system downtime under varying loads.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Efficient utilization of computational resources.</a:t>
            </a:r>
            <a:endParaRPr lang="en-US" sz="2000">
              <a:latin typeface="Times New Roman" panose="02020603050405020304" charset="0"/>
              <a:cs typeface="Times New Roman" panose="02020603050405020304" charset="0"/>
            </a:endParaRPr>
          </a:p>
          <a:p>
            <a:pPr marL="0" indent="0">
              <a:buNone/>
            </a:pPr>
            <a:r>
              <a:rPr lang="en-US" sz="2000" b="1">
                <a:latin typeface="Times New Roman" panose="02020603050405020304" charset="0"/>
                <a:cs typeface="Times New Roman" panose="02020603050405020304" charset="0"/>
              </a:rPr>
              <a:t>11. Cultural and Language Adaptability:</a:t>
            </a:r>
            <a:endParaRPr lang="en-US" sz="2000" b="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Expanded language support.</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Positive user feedback on the chatbot's cultural sensitivity.</a:t>
            </a:r>
            <a:endParaRPr lang="en-US" sz="2000">
              <a:latin typeface="Times New Roman" panose="02020603050405020304" charset="0"/>
              <a:cs typeface="Times New Roman" panose="02020603050405020304" charset="0"/>
            </a:endParaRPr>
          </a:p>
          <a:p>
            <a:pPr marL="0" indent="0">
              <a:buNone/>
            </a:pPr>
            <a:r>
              <a:rPr lang="en-US" sz="2000" b="1">
                <a:latin typeface="Times New Roman" panose="02020603050405020304" charset="0"/>
                <a:cs typeface="Times New Roman" panose="02020603050405020304" charset="0"/>
              </a:rPr>
              <a:t>12. Comprehensive Documentation and Transparency:</a:t>
            </a:r>
            <a:endParaRPr lang="en-US" sz="2000" b="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Clear and comprehensive documentation of methodologies, modules, and improvements.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Transparent communication of system updates to stakeholders.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endParaRPr lang="en-GB" b="1" dirty="0"/>
          </a:p>
        </p:txBody>
      </p:sp>
      <p:sp>
        <p:nvSpPr>
          <p:cNvPr id="3" name="Content Placeholder 2"/>
          <p:cNvSpPr>
            <a:spLocks noGrp="1"/>
          </p:cNvSpPr>
          <p:nvPr>
            <p:ph idx="1"/>
          </p:nvPr>
        </p:nvSpPr>
        <p:spPr/>
        <p:txBody>
          <a:bodyPr>
            <a:noAutofit/>
          </a:bodyPr>
          <a:lstStyle/>
          <a:p>
            <a:r>
              <a:rPr lang="en-GB" sz="2000">
                <a:latin typeface="Times New Roman" panose="02020603050405020304" charset="0"/>
                <a:cs typeface="Times New Roman" panose="02020603050405020304" charset="0"/>
              </a:rPr>
              <a:t>In conclusion, the development and implementation of the NLPAssistant chatbot, powered by advanced technologies such as GPT-2, speech recognition, and external APIs, mark a significant step towards creating a versatile and user-friendly virtual assistant. The project successfully achieved its objectives, delivering a chatbot capable of handling diverse user inputs, playing media, conducting searches, and facilitating language translations.</a:t>
            </a:r>
            <a:endParaRPr lang="en-GB" sz="2000">
              <a:latin typeface="Times New Roman" panose="02020603050405020304" charset="0"/>
              <a:cs typeface="Times New Roman" panose="02020603050405020304" charset="0"/>
            </a:endParaRPr>
          </a:p>
          <a:p>
            <a:r>
              <a:rPr lang="en-GB" sz="2000">
                <a:latin typeface="Times New Roman" panose="02020603050405020304" charset="0"/>
                <a:cs typeface="Times New Roman" panose="02020603050405020304" charset="0"/>
              </a:rPr>
              <a:t>The integration of speech recognition and synthesis enhances the chatbot's accessibility, allowing users to engage through both text and voice interactions. The incorporation of GPT-2 for natural language processing contributes to context-aware responses, enriching the overall user experience.</a:t>
            </a:r>
            <a:endParaRPr lang="en-GB" sz="2000">
              <a:latin typeface="Times New Roman" panose="02020603050405020304" charset="0"/>
              <a:cs typeface="Times New Roman" panose="02020603050405020304" charset="0"/>
            </a:endParaRPr>
          </a:p>
          <a:p>
            <a:r>
              <a:rPr lang="en-GB" sz="2000">
                <a:latin typeface="Times New Roman" panose="02020603050405020304" charset="0"/>
                <a:cs typeface="Times New Roman" panose="02020603050405020304" charset="0"/>
              </a:rPr>
              <a:t>The chatbot's capabilities extend to real-time searches, multimedia playback, and language translations, showcasing its versatility and practical utility. The real-time feedback loop and integration with external knowledge bases further contribute to continuous learning and information enrichment.</a:t>
            </a:r>
            <a:endParaRPr lang="en-GB" sz="2000">
              <a:latin typeface="Times New Roman" panose="02020603050405020304" charset="0"/>
              <a:cs typeface="Times New Roman" panose="02020603050405020304" charset="0"/>
            </a:endParaRPr>
          </a:p>
          <a:p>
            <a:r>
              <a:rPr lang="en-GB" sz="2000">
                <a:latin typeface="Times New Roman" panose="02020603050405020304" charset="0"/>
                <a:cs typeface="Times New Roman" panose="02020603050405020304" charset="0"/>
              </a:rPr>
              <a:t>Ethical considerations were addressed through the implementation of bias reduction strategies, emphasizing the importance of fairness and unbiased interactions. The project's success in these aspects aligns with the broader goals of responsible AI development.</a:t>
            </a:r>
            <a:endParaRPr lang="en-GB" sz="2000">
              <a:latin typeface="Times New Roman" panose="02020603050405020304" charset="0"/>
              <a:cs typeface="Times New Roman" panose="02020603050405020304" charset="0"/>
            </a:endParaRPr>
          </a:p>
          <a:p>
            <a:endParaRPr lang="en-GB" sz="20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endParaRPr lang="en-GB" b="1" dirty="0"/>
          </a:p>
        </p:txBody>
      </p:sp>
      <p:sp>
        <p:nvSpPr>
          <p:cNvPr id="3" name="Content Placeholder 2"/>
          <p:cNvSpPr>
            <a:spLocks noGrp="1"/>
          </p:cNvSpPr>
          <p:nvPr>
            <p:ph idx="1"/>
          </p:nvPr>
        </p:nvSpPr>
        <p:spPr>
          <a:xfrm>
            <a:off x="755650" y="1403985"/>
            <a:ext cx="10515600" cy="4351338"/>
          </a:xfrm>
        </p:spPr>
        <p:txBody>
          <a:bodyPr>
            <a:noAutofit/>
          </a:bodyPr>
          <a:lstStyle/>
          <a:p>
            <a:pPr marL="0" indent="0">
              <a:buNone/>
            </a:pPr>
            <a:r>
              <a:rPr lang="en-GB" sz="1900" b="1">
                <a:latin typeface="Times New Roman" panose="02020603050405020304" charset="0"/>
                <a:cs typeface="Times New Roman" panose="02020603050405020304" charset="0"/>
              </a:rPr>
              <a:t>1.  Chatbot Technology:</a:t>
            </a:r>
            <a:endParaRPr lang="en-GB" sz="1900" b="1">
              <a:latin typeface="Times New Roman" panose="02020603050405020304" charset="0"/>
              <a:cs typeface="Times New Roman" panose="02020603050405020304" charset="0"/>
            </a:endParaRPr>
          </a:p>
          <a:p>
            <a:pPr marL="0" indent="0">
              <a:buNone/>
            </a:pPr>
            <a:r>
              <a:rPr lang="en-GB" sz="1900">
                <a:latin typeface="Times New Roman" panose="02020603050405020304" charset="0"/>
                <a:cs typeface="Times New Roman" panose="02020603050405020304" charset="0"/>
              </a:rPr>
              <a:t> "Chatbots: A Survey" (Jain et al., 2018): This survey provides a comprehensive overview of chatbot technologies, categorizing them into rule-based, retrieval-based, and generative models. It discusses applications, challenges, and emerging trends.</a:t>
            </a:r>
            <a:endParaRPr lang="en-GB" sz="1900">
              <a:latin typeface="Times New Roman" panose="02020603050405020304" charset="0"/>
              <a:cs typeface="Times New Roman" panose="02020603050405020304" charset="0"/>
            </a:endParaRPr>
          </a:p>
          <a:p>
            <a:pPr marL="0" indent="0">
              <a:buNone/>
            </a:pPr>
            <a:r>
              <a:rPr lang="en-GB" sz="1900">
                <a:latin typeface="Times New Roman" panose="02020603050405020304" charset="0"/>
                <a:cs typeface="Times New Roman" panose="02020603050405020304" charset="0"/>
              </a:rPr>
              <a:t>“Recent Trends in Deep Learning Based Natural Language Processing” (Young et al., 2018): The paper explores recent trends in NLP, including advancements in deep learning models such as transformers, which have influenced the development of chatbots.</a:t>
            </a:r>
            <a:endParaRPr lang="en-GB" sz="1900">
              <a:latin typeface="Times New Roman" panose="02020603050405020304" charset="0"/>
              <a:cs typeface="Times New Roman" panose="02020603050405020304" charset="0"/>
            </a:endParaRPr>
          </a:p>
          <a:p>
            <a:pPr marL="0" indent="0">
              <a:buNone/>
            </a:pPr>
            <a:r>
              <a:rPr lang="en-GB" sz="1900">
                <a:latin typeface="Times New Roman" panose="02020603050405020304" charset="0"/>
                <a:cs typeface="Times New Roman" panose="02020603050405020304" charset="0"/>
              </a:rPr>
              <a:t> </a:t>
            </a:r>
            <a:r>
              <a:rPr lang="en-GB" sz="1900" b="1">
                <a:latin typeface="Times New Roman" panose="02020603050405020304" charset="0"/>
                <a:cs typeface="Times New Roman" panose="02020603050405020304" charset="0"/>
              </a:rPr>
              <a:t>2.  Natural Language Processing (NLP):</a:t>
            </a:r>
            <a:endParaRPr lang="en-GB" sz="1900">
              <a:latin typeface="Times New Roman" panose="02020603050405020304" charset="0"/>
              <a:cs typeface="Times New Roman" panose="02020603050405020304" charset="0"/>
            </a:endParaRPr>
          </a:p>
          <a:p>
            <a:pPr marL="0" indent="0">
              <a:buNone/>
            </a:pPr>
            <a:r>
              <a:rPr lang="en-GB" sz="1900">
                <a:latin typeface="Times New Roman" panose="02020603050405020304" charset="0"/>
                <a:cs typeface="Times New Roman" panose="02020603050405020304" charset="0"/>
              </a:rPr>
              <a:t>  “Natural Language Processing in Information Retrieval” (Manning et al., 2008): This classic work covers fundamental concepts in NLP relevant to information retrieval, including tokenization, stemming, and language modeling.</a:t>
            </a:r>
            <a:endParaRPr lang="en-GB" sz="1900">
              <a:latin typeface="Times New Roman" panose="02020603050405020304" charset="0"/>
              <a:cs typeface="Times New Roman" panose="02020603050405020304" charset="0"/>
            </a:endParaRPr>
          </a:p>
          <a:p>
            <a:pPr marL="0" indent="0">
              <a:buNone/>
            </a:pPr>
            <a:r>
              <a:rPr lang="en-GB" sz="1900">
                <a:latin typeface="Times New Roman" panose="02020603050405020304" charset="0"/>
                <a:cs typeface="Times New Roman" panose="02020603050405020304" charset="0"/>
              </a:rPr>
              <a:t>“BERT: Pre-training of Deep Bidirectional Transformers for Language Understanding” (Devlin et al., 2019): The paper introduces BERT, a pre-trained language model that has significantly impacted NLP tasks, including those related to chatbots.</a:t>
            </a:r>
            <a:endParaRPr lang="en-GB" sz="1900">
              <a:latin typeface="Times New Roman" panose="02020603050405020304" charset="0"/>
              <a:cs typeface="Times New Roman" panose="02020603050405020304" charset="0"/>
            </a:endParaRPr>
          </a:p>
          <a:p>
            <a:pPr marL="0" indent="0">
              <a:buNone/>
            </a:pPr>
            <a:endParaRPr lang="en-GB" sz="900">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b="1" dirty="0">
                <a:sym typeface="+mn-ea"/>
              </a:rPr>
              <a:t>Conclusion</a:t>
            </a:r>
            <a:endParaRPr lang="en-US"/>
          </a:p>
        </p:txBody>
      </p:sp>
      <p:sp>
        <p:nvSpPr>
          <p:cNvPr id="3" name="Content Placeholder 2"/>
          <p:cNvSpPr>
            <a:spLocks noGrp="1"/>
          </p:cNvSpPr>
          <p:nvPr>
            <p:ph idx="1"/>
          </p:nvPr>
        </p:nvSpPr>
        <p:spPr/>
        <p:txBody>
          <a:bodyPr>
            <a:noAutofit/>
          </a:bodyPr>
          <a:p>
            <a:r>
              <a:rPr lang="en-GB" sz="2000">
                <a:latin typeface="Times New Roman" panose="02020603050405020304" charset="0"/>
                <a:cs typeface="Times New Roman" panose="02020603050405020304" charset="0"/>
                <a:sym typeface="+mn-ea"/>
              </a:rPr>
              <a:t>Lessons learned throughout the project, including challenges faced and overcome, provide valuable insights for future endeavors in chatbot development. The user-centric approach, coupled with attention to ethical considerations, serves as a foundation for future research and enhancements in the field.</a:t>
            </a:r>
            <a:endParaRPr lang="en-GB" sz="2000">
              <a:latin typeface="Times New Roman" panose="02020603050405020304" charset="0"/>
              <a:cs typeface="Times New Roman" panose="02020603050405020304" charset="0"/>
            </a:endParaRPr>
          </a:p>
          <a:p>
            <a:r>
              <a:rPr lang="en-GB" sz="2000">
                <a:latin typeface="Times New Roman" panose="02020603050405020304" charset="0"/>
                <a:cs typeface="Times New Roman" panose="02020603050405020304" charset="0"/>
                <a:sym typeface="+mn-ea"/>
              </a:rPr>
              <a:t>As technology advances and user expectations evolve, the NLPAssistant chatbot stands as a testament to the capabilities of modern virtual assistants. The positive user feedback, efficient handling of diverse queries, and successful integration of multimodal interactions affirm the project's impact and significance.</a:t>
            </a:r>
            <a:endParaRPr lang="en-GB" sz="2000">
              <a:latin typeface="Times New Roman" panose="02020603050405020304" charset="0"/>
              <a:cs typeface="Times New Roman" panose="02020603050405020304" charset="0"/>
            </a:endParaRPr>
          </a:p>
          <a:p>
            <a:r>
              <a:rPr lang="en-GB" sz="2000">
                <a:latin typeface="Times New Roman" panose="02020603050405020304" charset="0"/>
                <a:cs typeface="Times New Roman" panose="02020603050405020304" charset="0"/>
                <a:sym typeface="+mn-ea"/>
              </a:rPr>
              <a:t>In closing, the NLPAssistant chatbot project not only meets but exceeds expectations, showcasing the potential for AI-driven virtual assistants to become integral parts of users' daily interactions. The journey from conception to implementation underscores the collaborative efforts and dedication of the development team, paving the way for continued innovation in the dynamic field of chatbot technology.</a:t>
            </a:r>
            <a:endParaRPr lang="en-GB" sz="2000">
              <a:latin typeface="Times New Roman" panose="02020603050405020304" charset="0"/>
              <a:cs typeface="Times New Roman" panose="02020603050405020304" charset="0"/>
            </a:endParaRPr>
          </a:p>
          <a:p>
            <a:r>
              <a:rPr lang="en-GB" sz="2000">
                <a:latin typeface="Times New Roman" panose="02020603050405020304" charset="0"/>
                <a:cs typeface="Times New Roman" panose="02020603050405020304" charset="0"/>
                <a:sym typeface="+mn-ea"/>
              </a:rPr>
              <a:t>This conclusion encapsulates the achievements, key features, ethical considerations, lessons learned, and future directions of the chatbot project, providing a comprehensive summary of its significance and success.</a:t>
            </a:r>
            <a:endParaRPr lang="en-GB" sz="2000">
              <a:latin typeface="Times New Roman" panose="02020603050405020304" charset="0"/>
              <a:cs typeface="Times New Roman" panose="02020603050405020304" charset="0"/>
            </a:endParaRPr>
          </a:p>
          <a:p>
            <a:endParaRPr lang="en-GB" sz="1100">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endParaRPr lang="en-GB" b="1" dirty="0"/>
          </a:p>
        </p:txBody>
      </p:sp>
      <p:sp>
        <p:nvSpPr>
          <p:cNvPr id="3" name="Content Placeholder 2"/>
          <p:cNvSpPr>
            <a:spLocks noGrp="1"/>
          </p:cNvSpPr>
          <p:nvPr>
            <p:ph idx="1"/>
          </p:nvPr>
        </p:nvSpPr>
        <p:spPr/>
        <p:txBody>
          <a:bodyPr>
            <a:noAutofit/>
          </a:bodyPr>
          <a:lstStyle/>
          <a:p>
            <a:r>
              <a:rPr lang="en-GB" sz="2000">
                <a:latin typeface="Times New Roman" panose="02020603050405020304" charset="0"/>
                <a:cs typeface="Times New Roman" panose="02020603050405020304" charset="0"/>
              </a:rPr>
              <a:t>Gpt2 Model: Radford, A., Wu, J., Child, R., Luan, D., Amodei, D., &amp; Sutskever, I. (2019). Language Models are Few-Shot Learners. arXiv preprint arXiv:2005.14165.</a:t>
            </a:r>
            <a:endParaRPr lang="en-GB" sz="2000">
              <a:latin typeface="Times New Roman" panose="02020603050405020304" charset="0"/>
              <a:cs typeface="Times New Roman" panose="02020603050405020304" charset="0"/>
            </a:endParaRPr>
          </a:p>
          <a:p>
            <a:r>
              <a:rPr lang="en-GB" sz="2000">
                <a:latin typeface="Times New Roman" panose="02020603050405020304" charset="0"/>
                <a:cs typeface="Times New Roman" panose="02020603050405020304" charset="0"/>
              </a:rPr>
              <a:t>Transformers: Wolf, T., Debut, L., Sanh, V., Chaumond, J., Delangue, C., Moi, A., ... &amp; Brew, J. (2019). Hugging Face's Transformers: State-of-the-art Natural Language Processing. arXiv preprint arXiv:1910.03771.</a:t>
            </a:r>
            <a:endParaRPr lang="en-GB" sz="2000">
              <a:latin typeface="Times New Roman" panose="02020603050405020304" charset="0"/>
              <a:cs typeface="Times New Roman" panose="02020603050405020304" charset="0"/>
            </a:endParaRPr>
          </a:p>
          <a:p>
            <a:r>
              <a:rPr lang="en-GB" sz="2000">
                <a:latin typeface="Times New Roman" panose="02020603050405020304" charset="0"/>
                <a:cs typeface="Times New Roman" panose="02020603050405020304" charset="0"/>
              </a:rPr>
              <a:t>Spacy: Honnibal, M., &amp; Montani, I. (2017). spaCy 2: Natural language understanding with Bloom embeddings, convolutional neural networks and incremental parsing.</a:t>
            </a:r>
            <a:endParaRPr lang="en-GB" sz="2000">
              <a:latin typeface="Times New Roman" panose="02020603050405020304" charset="0"/>
              <a:cs typeface="Times New Roman" panose="02020603050405020304" charset="0"/>
            </a:endParaRPr>
          </a:p>
          <a:p>
            <a:r>
              <a:rPr lang="en-GB" sz="2000">
                <a:latin typeface="Times New Roman" panose="02020603050405020304" charset="0"/>
                <a:cs typeface="Times New Roman" panose="02020603050405020304" charset="0"/>
              </a:rPr>
              <a:t>Tkinter: Python Software Foundation. (n.d.). Tkinter - Python interface to Tcl/Tk. Retrieved from https://docs.python.org/3/library/tkinter.html</a:t>
            </a:r>
            <a:endParaRPr lang="en-GB" sz="2000">
              <a:latin typeface="Times New Roman" panose="02020603050405020304" charset="0"/>
              <a:cs typeface="Times New Roman" panose="02020603050405020304" charset="0"/>
            </a:endParaRPr>
          </a:p>
          <a:p>
            <a:r>
              <a:rPr lang="en-GB" sz="2000">
                <a:latin typeface="Times New Roman" panose="02020603050405020304" charset="0"/>
                <a:cs typeface="Times New Roman" panose="02020603050405020304" charset="0"/>
              </a:rPr>
              <a:t> Self  -  Learning   Conversational AI Chatbot Using Natural Language Processing - https://ijarsct.co.in/Paper4603.pdf</a:t>
            </a:r>
            <a:endParaRPr lang="en-GB" sz="2000">
              <a:latin typeface="Times New Roman" panose="02020603050405020304" charset="0"/>
              <a:cs typeface="Times New Roman" panose="02020603050405020304" charset="0"/>
            </a:endParaRPr>
          </a:p>
          <a:p>
            <a:r>
              <a:rPr lang="en-GB" sz="2000">
                <a:latin typeface="Times New Roman" panose="02020603050405020304" charset="0"/>
                <a:cs typeface="Times New Roman" panose="02020603050405020304" charset="0"/>
              </a:rPr>
              <a:t>A self Learning Chat-Bot From User Interactions and Preferences - https://ieeexplore.ieee.org/document/9120912</a:t>
            </a:r>
            <a:endParaRPr lang="en-GB" sz="2000">
              <a:latin typeface="Times New Roman" panose="02020603050405020304" charset="0"/>
              <a:cs typeface="Times New Roman" panose="02020603050405020304" charset="0"/>
            </a:endParaRPr>
          </a:p>
          <a:p>
            <a:r>
              <a:rPr lang="en-GB" sz="2000">
                <a:latin typeface="Times New Roman" panose="02020603050405020304" charset="0"/>
                <a:cs typeface="Times New Roman" panose="02020603050405020304" charset="0"/>
              </a:rPr>
              <a:t>A Survey on Chatbot Implementation in Customer Service Industry through Deep Neural Networks - https://ieeexplore.ieee.org/document/8592630</a:t>
            </a:r>
            <a:endParaRPr lang="en-GB" sz="2000">
              <a:latin typeface="Times New Roman" panose="02020603050405020304" charset="0"/>
              <a:cs typeface="Times New Roman"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Publication Details</a:t>
            </a:r>
            <a:endParaRPr lang="en-GB" b="1" dirty="0"/>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Achievements (if any)</a:t>
            </a:r>
            <a:endParaRPr lang="en-GB" b="1" dirty="0"/>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smtClean="0"/>
              <a:t>Thank </a:t>
            </a:r>
            <a:r>
              <a:rPr lang="en-GB" sz="9600" dirty="0" smtClean="0"/>
              <a:t>You</a:t>
            </a:r>
            <a:endParaRPr lang="en-GB" sz="9600" dirty="0"/>
          </a:p>
        </p:txBody>
      </p:sp>
      <p:pic>
        <p:nvPicPr>
          <p:cNvPr id="4" name="Picture 6" descr="http://cdn.worldofflowers.eu/media/productphotos/1146.jpg"/>
          <p:cNvPicPr>
            <a:picLocks noChangeAspect="1" noChangeArrowheads="1"/>
          </p:cNvPicPr>
          <p:nvPr/>
        </p:nvPicPr>
        <p:blipFill>
          <a:blip r:embed="rId1">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b="1" dirty="0">
                <a:sym typeface="+mn-ea"/>
              </a:rPr>
              <a:t>Literature Review</a:t>
            </a:r>
            <a:endParaRPr lang="en-US"/>
          </a:p>
        </p:txBody>
      </p:sp>
      <p:sp>
        <p:nvSpPr>
          <p:cNvPr id="3" name="Content Placeholder 2"/>
          <p:cNvSpPr>
            <a:spLocks noGrp="1"/>
          </p:cNvSpPr>
          <p:nvPr>
            <p:ph idx="1"/>
          </p:nvPr>
        </p:nvSpPr>
        <p:spPr/>
        <p:txBody>
          <a:bodyPr>
            <a:normAutofit fontScale="70000"/>
          </a:bodyPr>
          <a:p>
            <a:pPr marL="0" indent="0">
              <a:buNone/>
            </a:pPr>
            <a:r>
              <a:rPr lang="en-GB" b="1">
                <a:latin typeface="Times New Roman" panose="02020603050405020304" charset="0"/>
                <a:cs typeface="Times New Roman" panose="02020603050405020304" charset="0"/>
                <a:sym typeface="+mn-ea"/>
              </a:rPr>
              <a:t>3. Speech Recognition:</a:t>
            </a:r>
            <a:endParaRPr lang="en-GB" b="1">
              <a:latin typeface="Times New Roman" panose="02020603050405020304" charset="0"/>
              <a:cs typeface="Times New Roman" panose="02020603050405020304" charset="0"/>
            </a:endParaRPr>
          </a:p>
          <a:p>
            <a:pPr marL="0" indent="0">
              <a:buNone/>
            </a:pPr>
            <a:r>
              <a:rPr lang="en-GB">
                <a:latin typeface="Times New Roman" panose="02020603050405020304" charset="0"/>
                <a:cs typeface="Times New Roman" panose="02020603050405020304" charset="0"/>
                <a:sym typeface="+mn-ea"/>
              </a:rPr>
              <a:t>“Deep Speech: Scaling up end-to-end speech recognition” (Hannun et al., 2014): The paper discusses the development of deep learning models for speech recognition, providing insights into the advancements and challenges in this field.</a:t>
            </a:r>
            <a:endParaRPr lang="en-GB">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“Listen, Attend and Spell” (Chan et al., 2016): This work introduces an attention-based model for speech recognition, contributing to improvements in accuracy and robustness.</a:t>
            </a:r>
            <a:endParaRPr lang="en-US">
              <a:latin typeface="Times New Roman" panose="02020603050405020304" charset="0"/>
              <a:cs typeface="Times New Roman" panose="02020603050405020304" charset="0"/>
            </a:endParaRPr>
          </a:p>
          <a:p>
            <a:pPr marL="0" indent="0">
              <a:buNone/>
            </a:pPr>
            <a:r>
              <a:rPr lang="en-US" b="1">
                <a:latin typeface="Times New Roman" panose="02020603050405020304" charset="0"/>
                <a:cs typeface="Times New Roman" panose="02020603050405020304" charset="0"/>
              </a:rPr>
              <a:t>4. Information Retrieval and Web Search:</a:t>
            </a:r>
            <a:endParaRPr lang="en-US" b="1">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“Introduction to Information Retrieval” (Manning et al., 2008): This foundational text covers key concepts in information retrieval, including inverted indices, relevance ranking, and evaluation metrics.</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“BERT as a Search Engine” (Yang et al., 2019): The paper explores the application of BERT in search engines, emphasizing the role of contextual embeddings in improving search results.</a:t>
            </a:r>
            <a:endParaRPr 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Literature Review</a:t>
            </a:r>
            <a:endParaRPr lang="en-US"/>
          </a:p>
        </p:txBody>
      </p:sp>
      <p:sp>
        <p:nvSpPr>
          <p:cNvPr id="3" name="Content Placeholder 2"/>
          <p:cNvSpPr>
            <a:spLocks noGrp="1"/>
          </p:cNvSpPr>
          <p:nvPr>
            <p:ph idx="1"/>
          </p:nvPr>
        </p:nvSpPr>
        <p:spPr/>
        <p:txBody>
          <a:bodyPr>
            <a:normAutofit lnSpcReduction="10000"/>
          </a:bodyPr>
          <a:p>
            <a:pPr marL="0" indent="0">
              <a:buNone/>
            </a:pPr>
            <a:r>
              <a:rPr lang="en-US" sz="2000" b="1">
                <a:latin typeface="Times New Roman" panose="02020603050405020304" charset="0"/>
                <a:cs typeface="Times New Roman" panose="02020603050405020304" charset="0"/>
              </a:rPr>
              <a:t> 5. Language Translation:</a:t>
            </a:r>
            <a:endParaRPr lang="en-US" sz="2000" b="1">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“Neural Machine Translation by Jointly Learning to Align and Translate” (Bahdanau et al., 2014): This paper introduces the attention mechanism in neural machine translation, influencing the development of translation models used in chatbots.</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“Google's Multilingual Neural Machine Translation System: Enabling Zero-Shot Translation” (Johnson et al., 2017): The work discusses Google's multilingual translation system, providing insights into the challenges and advancements in machine translation.</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a:t>
            </a:r>
            <a:r>
              <a:rPr lang="en-US" sz="2000" b="1">
                <a:latin typeface="Times New Roman" panose="02020603050405020304" charset="0"/>
                <a:cs typeface="Times New Roman" panose="02020603050405020304" charset="0"/>
              </a:rPr>
              <a:t>6.  Ethical and Privacy Considerations:</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“Fairness and Abstraction in Sociotechnical Systems” (Diakopoulos, 2016): This paper addresses ethical considerations in AI systems, including bias and fairness, providing a foundation for discussions on responsible AI in chatbots.</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“Privacy-preserving Deep Learning” (Shokri et al., 2017): The work explores privacy-preserving techniques in deep learning, which are relevant to discussions on handling user data in chatbots.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Literature Review</a:t>
            </a:r>
            <a:endParaRPr lang="en-US"/>
          </a:p>
        </p:txBody>
      </p:sp>
      <p:sp>
        <p:nvSpPr>
          <p:cNvPr id="3" name="Content Placeholder 2"/>
          <p:cNvSpPr>
            <a:spLocks noGrp="1"/>
          </p:cNvSpPr>
          <p:nvPr>
            <p:ph idx="1"/>
          </p:nvPr>
        </p:nvSpPr>
        <p:spPr>
          <a:xfrm>
            <a:off x="838200" y="1403985"/>
            <a:ext cx="10515600" cy="4351338"/>
          </a:xfrm>
        </p:spPr>
        <p:txBody>
          <a:bodyPr>
            <a:noAutofit/>
          </a:bodyPr>
          <a:p>
            <a:pPr marL="0" indent="0">
              <a:buNone/>
            </a:pPr>
            <a:r>
              <a:rPr lang="en-US" sz="2000">
                <a:latin typeface="Times New Roman" panose="02020603050405020304" charset="0"/>
                <a:cs typeface="Times New Roman" panose="02020603050405020304" charset="0"/>
              </a:rPr>
              <a:t> </a:t>
            </a:r>
            <a:r>
              <a:rPr lang="en-US" sz="2000" b="1">
                <a:latin typeface="Times New Roman" panose="02020603050405020304" charset="0"/>
                <a:cs typeface="Times New Roman" panose="02020603050405020304" charset="0"/>
              </a:rPr>
              <a:t>7.  User Interface Design:</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“Human-Computer Interaction: Overview on State of the Art” (Dix et al., 2003): This foundational text in HCI provides insights into principles and practices in designing user interfaces, contributing to discussions on chatbot interface design.</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“Conversational Agents in e-Commerce” (Ahmad et al., 2018): The paper explores user interactions with conversational agents in e-commerce settings, shedding light on user experience considerations.</a:t>
            </a:r>
            <a:endParaRPr lang="en-US" sz="2000">
              <a:latin typeface="Times New Roman" panose="02020603050405020304" charset="0"/>
              <a:cs typeface="Times New Roman" panose="02020603050405020304" charset="0"/>
            </a:endParaRPr>
          </a:p>
          <a:p>
            <a:pPr marL="0" indent="0">
              <a:buNone/>
            </a:pPr>
            <a:r>
              <a:rPr lang="en-US" sz="2000" b="1">
                <a:latin typeface="Times New Roman" panose="02020603050405020304" charset="0"/>
                <a:cs typeface="Times New Roman" panose="02020603050405020304" charset="0"/>
              </a:rPr>
              <a:t> 8.  Future Trends and Technologies:</a:t>
            </a:r>
            <a:endParaRPr lang="en-US" sz="2000" b="1">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“The AI Spring: How Artificial Intelligence Might End Climate Change” (Lepora, 2020): This perspective piece discusses the potential role of AI, including chatbots, in addressing global challenges such as climate change.</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“The Conversational Interface: Talking to Smart Devices” (McTear et al., 2016): The book explores the future of conversational interfaces, providing insights into emerging trends and the evolution of chatbot technology.</a:t>
            </a:r>
            <a:endParaRPr lang="en-US"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Research Gaps Identified</a:t>
            </a:r>
            <a:endParaRPr lang="en-GB" b="1" dirty="0"/>
          </a:p>
        </p:txBody>
      </p:sp>
      <p:sp>
        <p:nvSpPr>
          <p:cNvPr id="3" name="Content Placeholder 2"/>
          <p:cNvSpPr>
            <a:spLocks noGrp="1"/>
          </p:cNvSpPr>
          <p:nvPr>
            <p:ph idx="1"/>
          </p:nvPr>
        </p:nvSpPr>
        <p:spPr>
          <a:xfrm>
            <a:off x="838200" y="1938020"/>
            <a:ext cx="10515600" cy="4351338"/>
          </a:xfrm>
        </p:spPr>
        <p:txBody>
          <a:bodyPr>
            <a:normAutofit fontScale="80000"/>
          </a:bodyPr>
          <a:lstStyle/>
          <a:p>
            <a:pPr marL="0" indent="0">
              <a:buNone/>
            </a:pPr>
            <a:r>
              <a:rPr lang="en-GB" b="1">
                <a:latin typeface="Times New Roman" panose="02020603050405020304" charset="0"/>
                <a:cs typeface="Times New Roman" panose="02020603050405020304" charset="0"/>
              </a:rPr>
              <a:t>1. User Experience and Interaction:</a:t>
            </a:r>
            <a:endParaRPr lang="en-GB" b="1">
              <a:latin typeface="Times New Roman" panose="02020603050405020304" charset="0"/>
              <a:cs typeface="Times New Roman" panose="02020603050405020304" charset="0"/>
            </a:endParaRPr>
          </a:p>
          <a:p>
            <a:r>
              <a:rPr lang="en-GB">
                <a:latin typeface="Times New Roman" panose="02020603050405020304" charset="0"/>
                <a:cs typeface="Times New Roman" panose="02020603050405020304" charset="0"/>
              </a:rPr>
              <a:t>Evaluate the user experience of the chatbot interface and explore ways to enhance user interaction.</a:t>
            </a:r>
            <a:endParaRPr lang="en-GB">
              <a:latin typeface="Times New Roman" panose="02020603050405020304" charset="0"/>
              <a:cs typeface="Times New Roman" panose="02020603050405020304" charset="0"/>
            </a:endParaRPr>
          </a:p>
          <a:p>
            <a:r>
              <a:rPr lang="en-GB">
                <a:latin typeface="Times New Roman" panose="02020603050405020304" charset="0"/>
                <a:cs typeface="Times New Roman" panose="02020603050405020304" charset="0"/>
              </a:rPr>
              <a:t>Investigate user preferences for conversational agents and adapt the interface accordingly.</a:t>
            </a:r>
            <a:endParaRPr lang="en-GB">
              <a:latin typeface="Times New Roman" panose="02020603050405020304" charset="0"/>
              <a:cs typeface="Times New Roman" panose="02020603050405020304" charset="0"/>
            </a:endParaRPr>
          </a:p>
          <a:p>
            <a:endParaRPr lang="en-GB">
              <a:latin typeface="Times New Roman" panose="02020603050405020304" charset="0"/>
              <a:cs typeface="Times New Roman" panose="02020603050405020304" charset="0"/>
            </a:endParaRPr>
          </a:p>
          <a:p>
            <a:pPr marL="0" indent="0">
              <a:buNone/>
            </a:pPr>
            <a:r>
              <a:rPr lang="en-GB" b="1">
                <a:latin typeface="Times New Roman" panose="02020603050405020304" charset="0"/>
                <a:cs typeface="Times New Roman" panose="02020603050405020304" charset="0"/>
              </a:rPr>
              <a:t>2. Speech Recognition Accuracy:</a:t>
            </a:r>
            <a:endParaRPr lang="en-GB" b="1">
              <a:latin typeface="Times New Roman" panose="02020603050405020304" charset="0"/>
              <a:cs typeface="Times New Roman" panose="02020603050405020304" charset="0"/>
            </a:endParaRPr>
          </a:p>
          <a:p>
            <a:r>
              <a:rPr lang="en-GB">
                <a:latin typeface="Times New Roman" panose="02020603050405020304" charset="0"/>
                <a:cs typeface="Times New Roman" panose="02020603050405020304" charset="0"/>
              </a:rPr>
              <a:t>Assess the accuracy of the speech recognition system, especially in noisy environments.</a:t>
            </a:r>
            <a:endParaRPr lang="en-GB">
              <a:latin typeface="Times New Roman" panose="02020603050405020304" charset="0"/>
              <a:cs typeface="Times New Roman" panose="02020603050405020304" charset="0"/>
            </a:endParaRPr>
          </a:p>
          <a:p>
            <a:r>
              <a:rPr lang="en-GB">
                <a:latin typeface="Times New Roman" panose="02020603050405020304" charset="0"/>
                <a:cs typeface="Times New Roman" panose="02020603050405020304" charset="0"/>
              </a:rPr>
              <a:t>Explore advanced speech recognition models or techniques to improve accuracy.</a:t>
            </a:r>
            <a:endParaRPr lang="en-GB">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b="1" dirty="0" smtClean="0">
                <a:sym typeface="+mn-ea"/>
              </a:rPr>
              <a:t>Research Gaps Identified</a:t>
            </a:r>
            <a:endParaRPr lang="en-US"/>
          </a:p>
        </p:txBody>
      </p:sp>
      <p:sp>
        <p:nvSpPr>
          <p:cNvPr id="3" name="Content Placeholder 2"/>
          <p:cNvSpPr>
            <a:spLocks noGrp="1"/>
          </p:cNvSpPr>
          <p:nvPr>
            <p:ph idx="1"/>
          </p:nvPr>
        </p:nvSpPr>
        <p:spPr/>
        <p:txBody>
          <a:bodyPr>
            <a:normAutofit lnSpcReduction="20000"/>
          </a:bodyPr>
          <a:p>
            <a:pPr marL="0" indent="0">
              <a:buNone/>
            </a:pPr>
            <a:r>
              <a:rPr lang="en-US" b="1"/>
              <a:t>3. Personalization and Context Understanding:</a:t>
            </a:r>
            <a:endParaRPr lang="en-US" b="1"/>
          </a:p>
          <a:p>
            <a:r>
              <a:rPr lang="en-US"/>
              <a:t>Investigate methods to personalize the chatbot's responses based on user preferences or historical interactions.</a:t>
            </a:r>
            <a:endParaRPr lang="en-US"/>
          </a:p>
          <a:p>
            <a:r>
              <a:rPr lang="en-US"/>
              <a:t>Enhance the chatbot's understanding of context within a conversation.</a:t>
            </a:r>
            <a:endParaRPr lang="en-US"/>
          </a:p>
          <a:p>
            <a:pPr marL="0" indent="0">
              <a:buNone/>
            </a:pPr>
            <a:endParaRPr lang="en-US"/>
          </a:p>
          <a:p>
            <a:pPr marL="0" indent="0">
              <a:buNone/>
            </a:pPr>
            <a:r>
              <a:rPr lang="en-US" b="1"/>
              <a:t>4. Dynamic Learning and Adaptability:</a:t>
            </a:r>
            <a:endParaRPr lang="en-US" b="1"/>
          </a:p>
          <a:p>
            <a:r>
              <a:rPr lang="en-US"/>
              <a:t>Explore mechanisms for dynamic learning and adaptation of the chatbot over time.</a:t>
            </a:r>
            <a:endParaRPr lang="en-US"/>
          </a:p>
          <a:p>
            <a:r>
              <a:rPr lang="en-US"/>
              <a:t>Implement strategies for the chatbot to learn from user feedback and improve its responses.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Research Gaps Identified</a:t>
            </a:r>
            <a:endParaRPr lang="en-US" b="1"/>
          </a:p>
        </p:txBody>
      </p:sp>
      <p:sp>
        <p:nvSpPr>
          <p:cNvPr id="3" name="Content Placeholder 2"/>
          <p:cNvSpPr>
            <a:spLocks noGrp="1"/>
          </p:cNvSpPr>
          <p:nvPr>
            <p:ph idx="1"/>
          </p:nvPr>
        </p:nvSpPr>
        <p:spPr/>
        <p:txBody>
          <a:bodyPr>
            <a:normAutofit lnSpcReduction="20000"/>
          </a:bodyPr>
          <a:p>
            <a:pPr marL="0" indent="0">
              <a:buNone/>
            </a:pPr>
            <a:r>
              <a:rPr lang="en-US" b="1">
                <a:latin typeface="Times New Roman" panose="02020603050405020304" charset="0"/>
                <a:cs typeface="Times New Roman" panose="02020603050405020304" charset="0"/>
              </a:rPr>
              <a:t>4. Dynamic Learning and Adaptability:</a:t>
            </a:r>
            <a:endParaRPr lang="en-US" b="1">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Explore mechanisms for dynamic learning and adaptation of the chatbot over time.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Implement strategies for the chatbot to learn from user feedback and improve its responses.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pPr marL="0" indent="0">
              <a:buNone/>
            </a:pPr>
            <a:r>
              <a:rPr lang="en-US" b="1">
                <a:latin typeface="Times New Roman" panose="02020603050405020304" charset="0"/>
                <a:cs typeface="Times New Roman" panose="02020603050405020304" charset="0"/>
              </a:rPr>
              <a:t>5. Integration of Multimodal Inputs:</a:t>
            </a:r>
            <a:endParaRPr lang="en-US" b="1">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Consider incorporating multimodal inputs, such as images or video, to enhance the chatbot's understanding and responses.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Explore how the chatbot can handle both textual and non-textual user inputs seamlessly.</a:t>
            </a:r>
            <a:endParaRPr 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Presidency University 45 Yrs</Template>
  <TotalTime>0</TotalTime>
  <Words>22205</Words>
  <Application>WPS Presentation</Application>
  <PresentationFormat>Widescreen</PresentationFormat>
  <Paragraphs>354</Paragraphs>
  <Slides>34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Arial</vt:lpstr>
      <vt:lpstr>SimSun</vt:lpstr>
      <vt:lpstr>Wingdings</vt:lpstr>
      <vt:lpstr>Verdana</vt:lpstr>
      <vt:lpstr>Calibri</vt:lpstr>
      <vt:lpstr>Microsoft YaHei</vt:lpstr>
      <vt:lpstr>Arial Unicode MS</vt:lpstr>
      <vt:lpstr>Calibri Light</vt:lpstr>
      <vt:lpstr>Times New Roman</vt:lpstr>
      <vt:lpstr>Presidency University 45 Yrs</vt:lpstr>
      <vt:lpstr>PROJECT TITLE</vt:lpstr>
      <vt:lpstr>Introduction</vt:lpstr>
      <vt:lpstr>Literature Review</vt:lpstr>
      <vt:lpstr>PowerPoint 演示文稿</vt:lpstr>
      <vt:lpstr>PowerPoint 演示文稿</vt:lpstr>
      <vt:lpstr>PowerPoint 演示文稿</vt:lpstr>
      <vt:lpstr>Research Gaps Identified</vt:lpstr>
      <vt:lpstr>PowerPoint 演示文稿</vt:lpstr>
      <vt:lpstr>PowerPoint 演示文稿</vt:lpstr>
      <vt:lpstr>PowerPoint 演示文稿</vt:lpstr>
      <vt:lpstr>PowerPoint 演示文稿</vt:lpstr>
      <vt:lpstr>Proposed Methodology</vt:lpstr>
      <vt:lpstr>PowerPoint 演示文稿</vt:lpstr>
      <vt:lpstr>PowerPoint 演示文稿</vt:lpstr>
      <vt:lpstr>PowerPoint 演示文稿</vt:lpstr>
      <vt:lpstr>Objectives</vt:lpstr>
      <vt:lpstr>PowerPoint 演示文稿</vt:lpstr>
      <vt:lpstr>PowerPoint 演示文稿</vt:lpstr>
      <vt:lpstr>PowerPoint 演示文稿</vt:lpstr>
      <vt:lpstr>System Design &amp; Implementation</vt:lpstr>
      <vt:lpstr>PowerPoint 演示文稿</vt:lpstr>
      <vt:lpstr>PowerPoint 演示文稿</vt:lpstr>
      <vt:lpstr>PowerPoint 演示文稿</vt:lpstr>
      <vt:lpstr>Timeline of Project</vt:lpstr>
      <vt:lpstr>Outcomes / Results Obtained</vt:lpstr>
      <vt:lpstr>PowerPoint 演示文稿</vt:lpstr>
      <vt:lpstr>PowerPoint 演示文稿</vt:lpstr>
      <vt:lpstr>PowerPoint 演示文稿</vt:lpstr>
      <vt:lpstr>Conclusion</vt:lpstr>
      <vt:lpstr>PowerPoint 演示文稿</vt:lpstr>
      <vt:lpstr>References</vt:lpstr>
      <vt:lpstr>Publication Details</vt:lpstr>
      <vt:lpstr>Achievements (if any)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aluru</cp:lastModifiedBy>
  <cp:revision>25</cp:revision>
  <dcterms:created xsi:type="dcterms:W3CDTF">2023-03-16T03:26:00Z</dcterms:created>
  <dcterms:modified xsi:type="dcterms:W3CDTF">2024-01-08T04:38:31Z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F35BF52143EC49C6A917587F4C93D472_13</vt:lpwstr>
  </property>
  <property fmtid="{D5CDD505-2E9C-101B-9397-08002B2CF9AE}" pid="3" name="KSOProductBuildVer">
    <vt:lpwstr>1033-12.2.0.13359</vt:lpwstr>
  </property>
</Properties>
</file>