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0" r:id="rId2"/>
    <p:sldId id="337" r:id="rId3"/>
    <p:sldId id="521" r:id="rId4"/>
    <p:sldId id="380" r:id="rId5"/>
    <p:sldId id="394" r:id="rId6"/>
    <p:sldId id="381" r:id="rId7"/>
    <p:sldId id="448" r:id="rId8"/>
    <p:sldId id="396" r:id="rId9"/>
    <p:sldId id="397" r:id="rId10"/>
    <p:sldId id="450" r:id="rId11"/>
    <p:sldId id="406" r:id="rId12"/>
    <p:sldId id="463" r:id="rId13"/>
    <p:sldId id="462" r:id="rId14"/>
    <p:sldId id="464" r:id="rId15"/>
    <p:sldId id="419" r:id="rId16"/>
    <p:sldId id="468" r:id="rId17"/>
    <p:sldId id="466" r:id="rId18"/>
    <p:sldId id="520" r:id="rId19"/>
    <p:sldId id="423" r:id="rId20"/>
    <p:sldId id="424" r:id="rId21"/>
    <p:sldId id="426" r:id="rId22"/>
    <p:sldId id="427" r:id="rId23"/>
    <p:sldId id="431" r:id="rId24"/>
    <p:sldId id="434" r:id="rId25"/>
    <p:sldId id="437" r:id="rId26"/>
    <p:sldId id="441" r:id="rId27"/>
    <p:sldId id="471" r:id="rId28"/>
    <p:sldId id="442" r:id="rId29"/>
    <p:sldId id="518" r:id="rId30"/>
    <p:sldId id="405" r:id="rId31"/>
    <p:sldId id="362" r:id="rId32"/>
    <p:sldId id="522" r:id="rId33"/>
    <p:sldId id="523" r:id="rId34"/>
    <p:sldId id="524" r:id="rId35"/>
    <p:sldId id="525" r:id="rId36"/>
    <p:sldId id="526" r:id="rId37"/>
    <p:sldId id="527" r:id="rId38"/>
    <p:sldId id="528" r:id="rId39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4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80">
          <p15:clr>
            <a:srgbClr val="A4A3A4"/>
          </p15:clr>
        </p15:guide>
        <p15:guide id="6" pos="115">
          <p15:clr>
            <a:srgbClr val="A4A3A4"/>
          </p15:clr>
        </p15:guide>
        <p15:guide id="7" pos="2445">
          <p15:clr>
            <a:srgbClr val="A4A3A4"/>
          </p15:clr>
        </p15:guide>
        <p15:guide id="8" pos="5565">
          <p15:clr>
            <a:srgbClr val="A4A3A4"/>
          </p15:clr>
        </p15:guide>
        <p15:guide id="9" pos="2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CCCCC"/>
    <a:srgbClr val="ADCAB8"/>
    <a:srgbClr val="404040"/>
    <a:srgbClr val="BFB8AF"/>
    <a:srgbClr val="D2BA81"/>
    <a:srgbClr val="BED9C7"/>
    <a:srgbClr val="E9C4C7"/>
    <a:srgbClr val="333333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8" autoAdjust="0"/>
    <p:restoredTop sz="95387" autoAdjust="0"/>
  </p:normalViewPr>
  <p:slideViewPr>
    <p:cSldViewPr snapToGrid="0" showGuides="1">
      <p:cViewPr varScale="1">
        <p:scale>
          <a:sx n="67" d="100"/>
          <a:sy n="67" d="100"/>
        </p:scale>
        <p:origin x="66" y="450"/>
      </p:cViewPr>
      <p:guideLst>
        <p:guide orient="horz" pos="3374"/>
        <p:guide orient="horz" pos="802"/>
        <p:guide orient="horz" pos="119"/>
        <p:guide orient="horz" pos="1122"/>
        <p:guide pos="480"/>
        <p:guide pos="115"/>
        <p:guide pos="2445"/>
        <p:guide pos="5565"/>
        <p:guide pos="2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186"/>
    </p:cViewPr>
  </p:sorterViewPr>
  <p:notesViewPr>
    <p:cSldViewPr snapToGrid="0" snapToObjects="1">
      <p:cViewPr>
        <p:scale>
          <a:sx n="100" d="100"/>
          <a:sy n="100" d="100"/>
        </p:scale>
        <p:origin x="-2856" y="12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 w="25399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8F-421C-A32B-A19A10A500F5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8F-421C-A32B-A19A10A500F5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8F-421C-A32B-A19A10A500F5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8F-421C-A32B-A19A10A500F5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8F-421C-A32B-A19A10A500F5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8F-421C-A32B-A19A10A500F5}"/>
              </c:ext>
            </c:extLst>
          </c:dPt>
          <c:dLbls>
            <c:spPr>
              <a:noFill/>
              <a:ln w="25399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  <c:pt idx="5">
                  <c:v>Cooling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21C-A32B-A19A10A5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9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98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Micro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D-4415-A5EC-86B479B29468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D-4415-A5EC-86B479B29468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D-4415-A5EC-86B479B2946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D-4415-A5EC-86B479B29468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D-4415-A5EC-86B479B29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1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4D-4415-A5EC-86B479B29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3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1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2017-12-15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2017-12-14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83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5.6ms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142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6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00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49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513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756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94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99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1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8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2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24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75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0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4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2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noProof="0" dirty="0"/>
              <a:t>Click icon to add table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3887789" y="1492250"/>
            <a:ext cx="494664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2655889" y="1492250"/>
            <a:ext cx="123189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objekt 16" descr="Lunds_universitet_C2r_PM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5881" y="1601267"/>
            <a:ext cx="871914" cy="1049338"/>
          </a:xfrm>
          <a:prstGeom prst="rect">
            <a:avLst/>
          </a:prstGeom>
        </p:spPr>
      </p:pic>
      <p:sp>
        <p:nvSpPr>
          <p:cNvPr id="19" name="Rektangel 18"/>
          <p:cNvSpPr/>
          <p:nvPr userDrawn="1"/>
        </p:nvSpPr>
        <p:spPr bwMode="auto">
          <a:xfrm>
            <a:off x="2655888" y="1492250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 hasCustomPrompt="1"/>
          </p:nvPr>
        </p:nvSpPr>
        <p:spPr>
          <a:xfrm>
            <a:off x="2878667" y="1499395"/>
            <a:ext cx="5955771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21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04067" y="2175765"/>
            <a:ext cx="5930371" cy="342842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/>
              <a:t>Underrubrik eller titel</a:t>
            </a:r>
          </a:p>
        </p:txBody>
      </p:sp>
      <p:pic>
        <p:nvPicPr>
          <p:cNvPr id="16" name="Bildobjekt 15" descr="LundUniversity logga150.png"/>
          <p:cNvPicPr>
            <a:picLocks noChangeAspect="1"/>
          </p:cNvPicPr>
          <p:nvPr userDrawn="1"/>
        </p:nvPicPr>
        <p:blipFill>
          <a:blip r:embed="rId3"/>
          <a:srcRect r="23929" b="49907"/>
          <a:stretch>
            <a:fillRect/>
          </a:stretch>
        </p:blipFill>
        <p:spPr>
          <a:xfrm>
            <a:off x="6030006" y="4318000"/>
            <a:ext cx="2971119" cy="2522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0674" y="1795417"/>
            <a:ext cx="8221342" cy="384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549" y="239103"/>
            <a:ext cx="7377485" cy="1082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  <p:sldLayoutId id="2147483709" r:id="rId19"/>
  </p:sldLayoutIdLst>
  <p:hf hdr="0" ftr="0"/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CA2D2-C65B-40AF-85E8-D951E3B1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848" y="1510712"/>
            <a:ext cx="5734178" cy="1189477"/>
          </a:xfrm>
        </p:spPr>
        <p:txBody>
          <a:bodyPr/>
          <a:lstStyle/>
          <a:p>
            <a:r>
              <a:rPr lang="en-US" sz="2400" dirty="0">
                <a:solidFill>
                  <a:srgbClr val="9C6114"/>
                </a:solidFill>
                <a:latin typeface="+mn-lt"/>
              </a:rPr>
              <a:t>Comparison of energy efficiency between macro and micro cells using energy saving schemes</a:t>
            </a:r>
            <a:br>
              <a:rPr lang="en-US" sz="2400" dirty="0">
                <a:solidFill>
                  <a:srgbClr val="9C6114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01BF6-49A7-4775-96FE-C2BFF3A0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000" b="0" dirty="0">
                <a:solidFill>
                  <a:srgbClr val="9C6114"/>
                </a:solidFill>
              </a:rPr>
              <a:t>Koustubh Sharma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0669" y="840177"/>
            <a:ext cx="7814937" cy="679750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801CDA06-9358-457F-8E1F-4FB0E7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86" y="3885497"/>
            <a:ext cx="3638550" cy="904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817C8B-73AD-4CB5-BEAF-8EDFEF89C968}"/>
              </a:ext>
            </a:extLst>
          </p:cNvPr>
          <p:cNvGrpSpPr/>
          <p:nvPr/>
        </p:nvGrpSpPr>
        <p:grpSpPr>
          <a:xfrm>
            <a:off x="362222" y="3687219"/>
            <a:ext cx="5576048" cy="2823032"/>
            <a:chOff x="1217744" y="2982970"/>
            <a:chExt cx="10204218" cy="35792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E87062-6B47-4513-B13B-CDF956AAF2F2}"/>
                </a:ext>
              </a:extLst>
            </p:cNvPr>
            <p:cNvCxnSpPr/>
            <p:nvPr/>
          </p:nvCxnSpPr>
          <p:spPr>
            <a:xfrm flipV="1">
              <a:off x="3700437" y="2982970"/>
              <a:ext cx="0" cy="3082009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379769-9040-46A8-A5E0-D10E2D5CDFC3}"/>
                </a:ext>
              </a:extLst>
            </p:cNvPr>
            <p:cNvCxnSpPr/>
            <p:nvPr/>
          </p:nvCxnSpPr>
          <p:spPr>
            <a:xfrm flipV="1">
              <a:off x="3712235" y="6046069"/>
              <a:ext cx="5688422" cy="3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1117CA-658C-42DF-A77B-44E98242817E}"/>
                </a:ext>
              </a:extLst>
            </p:cNvPr>
            <p:cNvCxnSpPr/>
            <p:nvPr/>
          </p:nvCxnSpPr>
          <p:spPr>
            <a:xfrm>
              <a:off x="8589147" y="3441578"/>
              <a:ext cx="0" cy="157912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10E518-38F4-4625-AC0B-A4F576DE5AEC}"/>
                </a:ext>
              </a:extLst>
            </p:cNvPr>
            <p:cNvCxnSpPr/>
            <p:nvPr/>
          </p:nvCxnSpPr>
          <p:spPr>
            <a:xfrm>
              <a:off x="8587207" y="5099004"/>
              <a:ext cx="0" cy="947062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871D5-B2D9-45E1-9381-2139B05997F3}"/>
                </a:ext>
              </a:extLst>
            </p:cNvPr>
            <p:cNvSpPr txBox="1"/>
            <p:nvPr/>
          </p:nvSpPr>
          <p:spPr>
            <a:xfrm>
              <a:off x="8561682" y="5426448"/>
              <a:ext cx="2860280" cy="62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  <a:ea typeface="+mn-ea"/>
                </a:rPr>
                <a:t>Fixed constant part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/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00135">
                    <a:defRPr/>
                  </a:pPr>
                  <a:r>
                    <a:rPr lang="en-US" sz="1770" b="0" dirty="0">
                      <a:solidFill>
                        <a:schemeClr val="dk1"/>
                      </a:solidFill>
                    </a:rPr>
                    <a:t>Power Consumed </a:t>
                  </a:r>
                  <a14:m>
                    <m:oMath xmlns:m="http://schemas.openxmlformats.org/officeDocument/2006/math">
                      <m:r>
                        <a:rPr lang="sv-SE" sz="177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770" b="0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blipFill>
                  <a:blip r:embed="rId5"/>
                  <a:stretch>
                    <a:fillRect l="-2966"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99623-46E2-4755-9287-F0D3252D8D54}"/>
                </a:ext>
              </a:extLst>
            </p:cNvPr>
            <p:cNvCxnSpPr/>
            <p:nvPr/>
          </p:nvCxnSpPr>
          <p:spPr>
            <a:xfrm>
              <a:off x="5698631" y="4377225"/>
              <a:ext cx="917984" cy="0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81E900-4BE6-4EEB-9E42-444277386708}"/>
                </a:ext>
              </a:extLst>
            </p:cNvPr>
            <p:cNvCxnSpPr/>
            <p:nvPr/>
          </p:nvCxnSpPr>
          <p:spPr>
            <a:xfrm flipV="1">
              <a:off x="6616615" y="4060934"/>
              <a:ext cx="0" cy="316292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/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969" b="0" kern="0" dirty="0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  <a:blipFill>
                  <a:blip r:embed="rId6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/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969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969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/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772" b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sleep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rgbClr val="58585A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CD79F3-A490-4538-A3AA-1ADDB956B879}"/>
                </a:ext>
              </a:extLst>
            </p:cNvPr>
            <p:cNvCxnSpPr/>
            <p:nvPr/>
          </p:nvCxnSpPr>
          <p:spPr>
            <a:xfrm flipV="1">
              <a:off x="3559191" y="5560849"/>
              <a:ext cx="140493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5F2512-6175-4BF5-9B94-C9A0FEA6F910}"/>
                </a:ext>
              </a:extLst>
            </p:cNvPr>
            <p:cNvSpPr txBox="1"/>
            <p:nvPr/>
          </p:nvSpPr>
          <p:spPr>
            <a:xfrm>
              <a:off x="4704512" y="6069227"/>
              <a:ext cx="2812496" cy="46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utilization [%]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E840C-4C12-491F-8B3C-D99FC8512965}"/>
                </a:ext>
              </a:extLst>
            </p:cNvPr>
            <p:cNvCxnSpPr/>
            <p:nvPr/>
          </p:nvCxnSpPr>
          <p:spPr bwMode="auto">
            <a:xfrm>
              <a:off x="3700437" y="5099004"/>
              <a:ext cx="4656237" cy="0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58585A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402A1F-447E-4DFB-944D-3ACED38AD9FB}"/>
                </a:ext>
              </a:extLst>
            </p:cNvPr>
            <p:cNvCxnSpPr/>
            <p:nvPr/>
          </p:nvCxnSpPr>
          <p:spPr bwMode="auto">
            <a:xfrm flipV="1">
              <a:off x="3700437" y="3425535"/>
              <a:ext cx="4646650" cy="1657427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/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772" b="0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69CCBD-DD0E-40D2-9952-87059E79873B}"/>
                </a:ext>
              </a:extLst>
            </p:cNvPr>
            <p:cNvCxnSpPr/>
            <p:nvPr/>
          </p:nvCxnSpPr>
          <p:spPr>
            <a:xfrm flipV="1">
              <a:off x="3567214" y="5103648"/>
              <a:ext cx="140493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38F3C-21DD-4C74-9852-9B13B952D28A}"/>
                </a:ext>
              </a:extLst>
            </p:cNvPr>
            <p:cNvSpPr txBox="1"/>
            <p:nvPr/>
          </p:nvSpPr>
          <p:spPr>
            <a:xfrm>
              <a:off x="3567212" y="6067437"/>
              <a:ext cx="569689" cy="492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B61B0F-3467-47D5-B4BD-4406E84D63C0}"/>
                </a:ext>
              </a:extLst>
            </p:cNvPr>
            <p:cNvSpPr txBox="1"/>
            <p:nvPr/>
          </p:nvSpPr>
          <p:spPr>
            <a:xfrm>
              <a:off x="7844826" y="6069231"/>
              <a:ext cx="1033183" cy="49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00135">
                <a:defRPr/>
              </a:pPr>
              <a:r>
                <a:rPr lang="en-US" sz="1772" b="0" kern="0" dirty="0">
                  <a:cs typeface="Arial" charset="0"/>
                </a:rPr>
                <a:t>100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648603-38D9-4EC8-8593-55D61DC2AB8F}"/>
                </a:ext>
              </a:extLst>
            </p:cNvPr>
            <p:cNvSpPr/>
            <p:nvPr/>
          </p:nvSpPr>
          <p:spPr bwMode="auto">
            <a:xfrm>
              <a:off x="3603437" y="5483229"/>
              <a:ext cx="192506" cy="159172"/>
            </a:xfrm>
            <a:prstGeom prst="ellipse">
              <a:avLst/>
            </a:prstGeom>
            <a:solidFill>
              <a:srgbClr val="58585A">
                <a:lumMod val="50000"/>
              </a:srgbClr>
            </a:solidFill>
            <a:ln w="12700" cap="flat" cmpd="sng" algn="ctr">
              <a:solidFill>
                <a:srgbClr val="58585A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0875" tIns="45006" rIns="70875" bIns="45006" numCol="1" rtlCol="0" anchor="t" anchorCtr="0" compatLnSpc="1">
              <a:prstTxWarp prst="textNoShape">
                <a:avLst/>
              </a:prstTxWarp>
            </a:bodyPr>
            <a:lstStyle/>
            <a:p>
              <a:pPr defTabSz="900135">
                <a:spcBef>
                  <a:spcPct val="50000"/>
                </a:spcBef>
                <a:defRPr/>
              </a:pPr>
              <a:endParaRPr lang="en-US" sz="1772" b="0" kern="0">
                <a:solidFill>
                  <a:srgbClr val="58585A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43891D-5A3C-444D-BEA2-49F3571D5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475" y="4036283"/>
            <a:ext cx="2519374" cy="1693410"/>
          </a:xfrm>
          <a:prstGeom prst="line">
            <a:avLst/>
          </a:prstGeom>
          <a:solidFill>
            <a:srgbClr val="89BA17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CC52AF-E90D-44AC-830B-5AA5154521F2}"/>
              </a:ext>
            </a:extLst>
          </p:cNvPr>
          <p:cNvSpPr txBox="1"/>
          <p:nvPr/>
        </p:nvSpPr>
        <p:spPr>
          <a:xfrm>
            <a:off x="4425139" y="4537443"/>
            <a:ext cx="13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Load dependent part</a:t>
            </a:r>
          </a:p>
          <a:p>
            <a:endParaRPr lang="en-US" sz="1200" b="0" dirty="0" err="1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CB7801EB-A351-46D8-8F30-482C604EA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63411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b="0" dirty="0">
                <a:latin typeface="+mn-lt"/>
              </a:rPr>
              <a:t>Energy Saving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EAF5-ED57-48A0-93D5-1C29D5513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 TX 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MBSFN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Lean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134D6-CF4A-4F8F-91C0-5A97DB0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TX </a:t>
            </a:r>
            <a:r>
              <a:rPr lang="sv-SE" dirty="0" err="1">
                <a:latin typeface="+mn-lt"/>
              </a:rPr>
              <a:t>Sleep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277C5-3920-4B26-A568-B6512587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BDA98-1D32-49D0-94F6-9989234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" y="2026023"/>
            <a:ext cx="6749657" cy="32361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851CC-27CB-4052-AC7C-89BA3296F102}"/>
              </a:ext>
            </a:extLst>
          </p:cNvPr>
          <p:cNvCxnSpPr/>
          <p:nvPr/>
        </p:nvCxnSpPr>
        <p:spPr bwMode="auto">
          <a:xfrm>
            <a:off x="512492" y="5453372"/>
            <a:ext cx="67496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09555-1303-45DA-B185-401000CBD27F}"/>
              </a:ext>
            </a:extLst>
          </p:cNvPr>
          <p:cNvSpPr txBox="1"/>
          <p:nvPr/>
        </p:nvSpPr>
        <p:spPr>
          <a:xfrm>
            <a:off x="3163979" y="5506085"/>
            <a:ext cx="266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Radio </a:t>
            </a:r>
            <a:r>
              <a:rPr lang="sv-SE" sz="2000" b="0" dirty="0" err="1"/>
              <a:t>Frame</a:t>
            </a:r>
            <a:r>
              <a:rPr lang="sv-SE" sz="2000" b="0" dirty="0"/>
              <a:t>, 10ms</a:t>
            </a:r>
            <a:endParaRPr lang="en-US" sz="2000" b="0" dirty="0" err="1"/>
          </a:p>
        </p:txBody>
      </p:sp>
    </p:spTree>
    <p:extLst>
      <p:ext uri="{BB962C8B-B14F-4D97-AF65-F5344CB8AC3E}">
        <p14:creationId xmlns:p14="http://schemas.microsoft.com/office/powerpoint/2010/main" val="40940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5F6A677E-EFAD-47ED-947B-5B393D6E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9" y="1961497"/>
            <a:ext cx="6915150" cy="3276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E9E154-4D15-4343-AA36-41FE64B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MBSFN </a:t>
            </a:r>
            <a:r>
              <a:rPr lang="sv-SE" dirty="0" err="1">
                <a:latin typeface="+mn-lt"/>
              </a:rPr>
              <a:t>Sub-Frame</a:t>
            </a:r>
            <a:endParaRPr lang="en-US" dirty="0">
              <a:latin typeface="+mn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E42F200-3075-495B-A874-F90145F9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8267C-EA75-4F0C-BC09-9BC80339015B}"/>
              </a:ext>
            </a:extLst>
          </p:cNvPr>
          <p:cNvCxnSpPr>
            <a:cxnSpLocks/>
          </p:cNvCxnSpPr>
          <p:nvPr/>
        </p:nvCxnSpPr>
        <p:spPr bwMode="auto">
          <a:xfrm>
            <a:off x="1308847" y="5477435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1FE018-F26F-4849-B92E-E6E61DF363FF}"/>
              </a:ext>
            </a:extLst>
          </p:cNvPr>
          <p:cNvCxnSpPr>
            <a:cxnSpLocks/>
          </p:cNvCxnSpPr>
          <p:nvPr/>
        </p:nvCxnSpPr>
        <p:spPr bwMode="auto">
          <a:xfrm>
            <a:off x="4745868" y="5452428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6390F2-8740-4128-8F34-CB2CE3D19E4F}"/>
              </a:ext>
            </a:extLst>
          </p:cNvPr>
          <p:cNvSpPr txBox="1"/>
          <p:nvPr/>
        </p:nvSpPr>
        <p:spPr>
          <a:xfrm>
            <a:off x="3163979" y="5506085"/>
            <a:ext cx="27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MBSFN Sub-Frames</a:t>
            </a:r>
            <a:endParaRPr lang="en-US" sz="2000" b="0" dirty="0" err="1"/>
          </a:p>
        </p:txBody>
      </p:sp>
      <p:grpSp>
        <p:nvGrpSpPr>
          <p:cNvPr id="62519" name="Group 1527"/>
          <p:cNvGrpSpPr>
            <a:grpSpLocks/>
          </p:cNvGrpSpPr>
          <p:nvPr/>
        </p:nvGrpSpPr>
        <p:grpSpPr bwMode="auto">
          <a:xfrm>
            <a:off x="-1588" y="7938"/>
            <a:ext cx="60326" cy="2873375"/>
            <a:chOff x="0" y="0"/>
            <a:chExt cx="603" cy="28740"/>
          </a:xfrm>
        </p:grpSpPr>
      </p:grpSp>
      <p:grpSp>
        <p:nvGrpSpPr>
          <p:cNvPr id="62513" name="Group 1533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507" name="Group 153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501" name="Group 1551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495" name="Group 155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89" name="Group 1563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  <p:grpSp>
        <p:nvGrpSpPr>
          <p:cNvPr id="62483" name="Group 156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477" name="Group 1575"/>
          <p:cNvGrpSpPr>
            <a:grpSpLocks/>
          </p:cNvGrpSpPr>
          <p:nvPr/>
        </p:nvGrpSpPr>
        <p:grpSpPr bwMode="auto">
          <a:xfrm>
            <a:off x="1588" y="7938"/>
            <a:ext cx="60325" cy="2873375"/>
            <a:chOff x="0" y="0"/>
            <a:chExt cx="603" cy="28740"/>
          </a:xfrm>
        </p:grpSpPr>
      </p:grpSp>
      <p:grpSp>
        <p:nvGrpSpPr>
          <p:cNvPr id="62471" name="Group 148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65" name="Group 1581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</p:spTree>
    <p:extLst>
      <p:ext uri="{BB962C8B-B14F-4D97-AF65-F5344CB8AC3E}">
        <p14:creationId xmlns:p14="http://schemas.microsoft.com/office/powerpoint/2010/main" val="332076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7A9C6-29C2-4B13-8AA7-30CDD641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Lean</a:t>
            </a:r>
            <a:r>
              <a:rPr lang="sv-SE" dirty="0">
                <a:latin typeface="+mn-lt"/>
              </a:rPr>
              <a:t> Carrier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463E-1FE7-4536-AAAB-00D187C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5" y="1983954"/>
            <a:ext cx="6934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0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Simulation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8419-B6EB-4D8C-880E-188149399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1647615"/>
            <a:ext cx="4276725" cy="4391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2E338-DB67-4B42-99B2-971829E1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6228"/>
              </p:ext>
            </p:extLst>
          </p:nvPr>
        </p:nvGraphicFramePr>
        <p:xfrm>
          <a:off x="4664274" y="1647615"/>
          <a:ext cx="3692712" cy="439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931">
                  <a:extLst>
                    <a:ext uri="{9D8B030D-6E8A-4147-A177-3AD203B41FA5}">
                      <a16:colId xmlns:a16="http://schemas.microsoft.com/office/drawing/2014/main" val="3369424623"/>
                    </a:ext>
                  </a:extLst>
                </a:gridCol>
                <a:gridCol w="1846781">
                  <a:extLst>
                    <a:ext uri="{9D8B030D-6E8A-4147-A177-3AD203B41FA5}">
                      <a16:colId xmlns:a16="http://schemas.microsoft.com/office/drawing/2014/main" val="1563942043"/>
                    </a:ext>
                  </a:extLst>
                </a:gridCol>
              </a:tblGrid>
              <a:tr h="36272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1500" dirty="0">
                          <a:effectLst/>
                        </a:rPr>
                        <a:t>Parameters</a:t>
                      </a:r>
                      <a:endParaRPr lang="en-US" sz="1500" dirty="0">
                        <a:effectLst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Value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044422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Carrier frequency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2.0 GHz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799635928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Bandwidth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20 MHz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400440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Modulation scheme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64 QAM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88315600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Packet traffic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Equal buffer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40683414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40 W per sector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182999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W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9837512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7347354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872456393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Feeder loss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dB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465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92BAA-ACB8-43A7-AC04-FA9874EA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23" y="1795463"/>
            <a:ext cx="4919066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A4F7E-A465-49E5-AA29-4308ED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Macro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29081-FA5C-437C-B48A-150F9D91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40" y="1795463"/>
            <a:ext cx="5117633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67469B-2E8C-4719-B7ED-AF376E2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94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AA63F-BA4C-4132-9F09-A7F4B8DD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kern="1200" dirty="0"/>
              <a:t>Macro versus micro without energy saving schemes.</a:t>
            </a:r>
          </a:p>
          <a:p>
            <a:pPr algn="just"/>
            <a:r>
              <a:rPr lang="en-US" sz="2400" dirty="0"/>
              <a:t>Macro with and without energy saving schemes.</a:t>
            </a:r>
          </a:p>
          <a:p>
            <a:pPr algn="just"/>
            <a:r>
              <a:rPr lang="en-US" sz="2400" dirty="0"/>
              <a:t>Micro with and without energy saving schemes.</a:t>
            </a:r>
          </a:p>
          <a:p>
            <a:pPr algn="just"/>
            <a:r>
              <a:rPr lang="en-US" sz="2400" dirty="0"/>
              <a:t>Macro versus micro with energy saving schemes.</a:t>
            </a:r>
          </a:p>
          <a:p>
            <a:pPr algn="just"/>
            <a:r>
              <a:rPr lang="en-US" sz="2400" dirty="0"/>
              <a:t>Daily power consumption.</a:t>
            </a:r>
          </a:p>
          <a:p>
            <a:pPr algn="just"/>
            <a:endParaRPr lang="en-US" sz="2400" dirty="0"/>
          </a:p>
          <a:p>
            <a:pPr algn="just"/>
            <a:endParaRPr lang="en-US" sz="24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b="1" i="1" kern="1200" dirty="0">
              <a:solidFill>
                <a:srgbClr val="9C6114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42D5F-E637-4FE4-9DDD-4D82DD41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without energy saving schemes 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</a:t>
            </a:r>
            <a:r>
              <a:rPr lang="en-US" i="1" dirty="0"/>
              <a:t> 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" y="2197522"/>
            <a:ext cx="5334000" cy="40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49DA6-1D3A-4FCE-B606-7ABA1DF2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847"/>
              </p:ext>
            </p:extLst>
          </p:nvPr>
        </p:nvGraphicFramePr>
        <p:xfrm>
          <a:off x="6624918" y="2929395"/>
          <a:ext cx="2167408" cy="189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 </a:t>
                      </a:r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 bwMode="auto">
          <a:xfrm>
            <a:off x="76270" y="84048"/>
            <a:ext cx="8841600" cy="6685200"/>
          </a:xfrm>
          <a:prstGeom prst="rect">
            <a:avLst/>
          </a:prstGeom>
          <a:noFill/>
          <a:ln w="184150" cap="sq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/>
          </p:nvPr>
        </p:nvSpPr>
        <p:spPr>
          <a:xfrm>
            <a:off x="1902656" y="295687"/>
            <a:ext cx="4773388" cy="714380"/>
          </a:xfrm>
        </p:spPr>
        <p:txBody>
          <a:bodyPr lIns="0" tIns="97200" rIns="0" bIns="82800"/>
          <a:lstStyle>
            <a:lvl1pPr defTabSz="904875">
              <a:defRPr sz="3600" baseline="0"/>
            </a:lvl1pPr>
          </a:lstStyle>
          <a:p>
            <a:pPr lvl="0" defTabSz="904875">
              <a:defRPr/>
            </a:pPr>
            <a:r>
              <a:rPr lang="sv-SE" b="0" kern="0" dirty="0">
                <a:solidFill>
                  <a:srgbClr val="9C6114"/>
                </a:solidFill>
                <a:latin typeface="+mj-lt"/>
              </a:rPr>
              <a:t>Lund University, Sweden</a:t>
            </a:r>
          </a:p>
        </p:txBody>
      </p:sp>
      <p:sp>
        <p:nvSpPr>
          <p:cNvPr id="21" name="Underrubrik 2"/>
          <p:cNvSpPr txBox="1">
            <a:spLocks/>
          </p:cNvSpPr>
          <p:nvPr/>
        </p:nvSpPr>
        <p:spPr bwMode="auto">
          <a:xfrm>
            <a:off x="1870477" y="965513"/>
            <a:ext cx="4751598" cy="3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0" rIns="0" bIns="45258" numCol="1" anchor="t" anchorCtr="0" compatLnSpc="1">
            <a:prstTxWarp prst="textNoShape">
              <a:avLst/>
            </a:prstTxWarp>
          </a:bodyPr>
          <a:lstStyle>
            <a:lvl1pPr marL="0" indent="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200" b="1" cap="all" baseline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9144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3716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8288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sz="1000" kern="0" dirty="0"/>
              <a:t>Education, research and innovation since 1666</a:t>
            </a:r>
          </a:p>
        </p:txBody>
      </p:sp>
      <p:cxnSp>
        <p:nvCxnSpPr>
          <p:cNvPr id="22" name="Rak 21"/>
          <p:cNvCxnSpPr/>
          <p:nvPr/>
        </p:nvCxnSpPr>
        <p:spPr bwMode="auto">
          <a:xfrm>
            <a:off x="1870477" y="939957"/>
            <a:ext cx="48311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ruta 24"/>
          <p:cNvSpPr txBox="1"/>
          <p:nvPr/>
        </p:nvSpPr>
        <p:spPr>
          <a:xfrm>
            <a:off x="861773" y="1785635"/>
            <a:ext cx="684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kern="0" dirty="0">
                <a:solidFill>
                  <a:srgbClr val="9C6114"/>
                </a:solidFill>
                <a:latin typeface="+mj-lt"/>
                <a:cs typeface="+mj-cs"/>
              </a:rPr>
              <a:t>Comparison of energy efficiency between macro and micro cells using energy saving schemes</a:t>
            </a:r>
          </a:p>
        </p:txBody>
      </p:sp>
      <p:sp>
        <p:nvSpPr>
          <p:cNvPr id="9" name="textruta 24"/>
          <p:cNvSpPr txBox="1"/>
          <p:nvPr/>
        </p:nvSpPr>
        <p:spPr>
          <a:xfrm>
            <a:off x="1038108" y="4231554"/>
            <a:ext cx="519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Koustubh Sharma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Supervisors:</a:t>
            </a:r>
          </a:p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Zhi Zhang 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Examiner: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Maria </a:t>
            </a:r>
            <a:r>
              <a:rPr lang="en-US" sz="2400" b="0" kern="0" dirty="0" err="1">
                <a:solidFill>
                  <a:srgbClr val="9C6114"/>
                </a:solidFill>
                <a:latin typeface="+mj-lt"/>
                <a:cs typeface="+mj-cs"/>
              </a:rPr>
              <a:t>Kihl</a:t>
            </a:r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  <a:p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48A45-4527-4562-A187-7A82F2551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6" y="295687"/>
            <a:ext cx="125476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Energy per bit versus System throughput for central deployment of macro cells and micro cells.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1" y="2348312"/>
            <a:ext cx="5334000" cy="374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39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bits per unit energy versus system throughput for central deployment of macro cells and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50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8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0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DL user throughput for 50th and 95th percentile versus system throughput.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49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76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7186-D01A-42D3-AA85-60DF7C584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" y="2704002"/>
            <a:ext cx="4286250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3E9A3-9EC0-45A7-8C79-9AC5769A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92794"/>
              </p:ext>
            </p:extLst>
          </p:nvPr>
        </p:nvGraphicFramePr>
        <p:xfrm>
          <a:off x="5316071" y="2704002"/>
          <a:ext cx="343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micro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4897-A1C4-4078-9D65-CE7A1438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2796988"/>
            <a:ext cx="4574124" cy="3132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84CB3-61DA-4728-BBC2-A1958AC5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13813"/>
              </p:ext>
            </p:extLst>
          </p:nvPr>
        </p:nvGraphicFramePr>
        <p:xfrm>
          <a:off x="5112212" y="2999837"/>
          <a:ext cx="343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Micro </a:t>
                      </a:r>
                      <a:r>
                        <a:rPr lang="sv-SE" dirty="0" err="1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MBSFN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 versus micro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51A3-29F5-43B1-B9BF-43D5B929F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9" y="2704002"/>
            <a:ext cx="4243608" cy="343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A27F1-C44B-4E28-8545-B7BF275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012"/>
              </p:ext>
            </p:extLst>
          </p:nvPr>
        </p:nvGraphicFramePr>
        <p:xfrm>
          <a:off x="6087036" y="3028007"/>
          <a:ext cx="2167408" cy="16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Daily power consumption</a:t>
            </a:r>
          </a:p>
          <a:p>
            <a:pPr lvl="1"/>
            <a:r>
              <a:rPr lang="en-US" i="1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7C33A-D4D0-44E8-A6F0-FAA13BABEB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82" y="2197522"/>
            <a:ext cx="5573378" cy="433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B90D1-BF77-41F6-9FEB-45A72B368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9260" y="2197522"/>
            <a:ext cx="3281865" cy="2030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32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79BEC-2FF8-4F65-93AF-255726D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  </a:t>
            </a:r>
            <a:r>
              <a:rPr lang="sv-SE" dirty="0" err="1">
                <a:latin typeface="+mn-lt"/>
              </a:rPr>
              <a:t>Comparative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Chart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0FE54B-896C-4B6D-BDB4-D9FC681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2174"/>
              </p:ext>
            </p:extLst>
          </p:nvPr>
        </p:nvGraphicFramePr>
        <p:xfrm>
          <a:off x="387549" y="1651037"/>
          <a:ext cx="82220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91">
                  <a:extLst>
                    <a:ext uri="{9D8B030D-6E8A-4147-A177-3AD203B41FA5}">
                      <a16:colId xmlns:a16="http://schemas.microsoft.com/office/drawing/2014/main" val="1587133692"/>
                    </a:ext>
                  </a:extLst>
                </a:gridCol>
                <a:gridCol w="1582269">
                  <a:extLst>
                    <a:ext uri="{9D8B030D-6E8A-4147-A177-3AD203B41FA5}">
                      <a16:colId xmlns:a16="http://schemas.microsoft.com/office/drawing/2014/main" val="3263682409"/>
                    </a:ext>
                  </a:extLst>
                </a:gridCol>
                <a:gridCol w="1889268">
                  <a:extLst>
                    <a:ext uri="{9D8B030D-6E8A-4147-A177-3AD203B41FA5}">
                      <a16:colId xmlns:a16="http://schemas.microsoft.com/office/drawing/2014/main" val="882284992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1514958985"/>
                    </a:ext>
                  </a:extLst>
                </a:gridCol>
                <a:gridCol w="1853135">
                  <a:extLst>
                    <a:ext uri="{9D8B030D-6E8A-4147-A177-3AD203B41FA5}">
                      <a16:colId xmlns:a16="http://schemas.microsoft.com/office/drawing/2014/main" val="2678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Deploy</a:t>
                      </a:r>
                      <a:r>
                        <a:rPr lang="sv-SE" sz="2000" dirty="0"/>
                        <a:t>-ment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Daily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Yearly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edge</a:t>
                      </a:r>
                      <a:r>
                        <a:rPr lang="sv-SE" sz="2000" dirty="0"/>
                        <a:t> cell DL </a:t>
                      </a:r>
                      <a:r>
                        <a:rPr lang="sv-SE" sz="2000" dirty="0" err="1"/>
                        <a:t>user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throughput</a:t>
                      </a:r>
                      <a:r>
                        <a:rPr lang="sv-SE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Macro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103,455.6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96,184.8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92,943.6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85,637.7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/>
                        <a:t>Micro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67,819.9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54,837.6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45,937.4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31%</a:t>
            </a:r>
            <a:r>
              <a:rPr lang="en-US" sz="2400" dirty="0"/>
              <a:t> of the energy could be saved by using micro cells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energy saving schemes saved up to 17% of energy in macros and 33% of energy in micros.</a:t>
            </a:r>
            <a:endParaRPr lang="sv-S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55%</a:t>
            </a:r>
            <a:r>
              <a:rPr lang="en-US" sz="2400" dirty="0"/>
              <a:t> of the energy could be saved over a year by using micro cells with Lean Carrier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Macros have better coverage than micro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9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75E-627B-4BEB-97A2-EB396C1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1E3-0BE4-45D7-9221-7FBA04E0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69830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Quite efficient to deploy heterogeneous networks with macro cells with micro cells with energy saving schemes; especially for densified 5G deployments.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Applying energy saving schemes in thousands of sites will save  tens of millions of kilowatt hours (kWh) annually.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4DD1-DA0E-4B53-B71B-DA6D8B1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7E73-BF69-4278-B9E7-F237BEE8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5941910" cy="37201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Introduction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Theory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Power </a:t>
            </a:r>
            <a:r>
              <a:rPr lang="sv-SE" dirty="0" err="1"/>
              <a:t>Model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Energy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Schemes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Simulation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Results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Conclusions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3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Energy efficiency could be studied in other scenarios as well such as sub-urban and rural. 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could</a:t>
            </a:r>
            <a:r>
              <a:rPr lang="sv-SE" sz="2400" dirty="0"/>
              <a:t> be different sort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en-US" sz="2400" dirty="0"/>
              <a:t>deployment of the cells to analyze the energy and throughput efficiencies.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could make use of dynamic simulators to analyze the dynamic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B849C-F9C0-4784-8295-074030B3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2427003"/>
            <a:ext cx="6424863" cy="37812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07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635-6948-428A-A04D-646A6A3C8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2551989"/>
            <a:ext cx="5462337" cy="3848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407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64F0-0814-4CDC-99F5-AB5FD0DF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24" y="2532805"/>
            <a:ext cx="6352674" cy="3437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468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36C2-B951-4A1F-A44E-B74746228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2474521"/>
            <a:ext cx="5654842" cy="3711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888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 versus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C7828-CDC5-4206-823F-BF5AD9931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2427003"/>
            <a:ext cx="6340642" cy="3769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924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 versus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7FDDF-A4BC-41F0-8B11-225F9F675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427003"/>
            <a:ext cx="6328611" cy="3607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57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D1B-C4C9-4403-B328-DF461304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Calculation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Mbps</a:t>
            </a:r>
            <a:r>
              <a:rPr lang="sv-SE" dirty="0"/>
              <a:t> per km2 for Seoul </a:t>
            </a:r>
            <a:r>
              <a:rPr lang="sv-SE" dirty="0" err="1"/>
              <a:t>with</a:t>
            </a:r>
            <a:r>
              <a:rPr lang="sv-SE" dirty="0"/>
              <a:t> 2GB data per </a:t>
            </a:r>
            <a:r>
              <a:rPr lang="sv-SE" dirty="0" err="1"/>
              <a:t>user</a:t>
            </a:r>
            <a:r>
              <a:rPr lang="sv-SE" dirty="0"/>
              <a:t> per </a:t>
            </a:r>
            <a:r>
              <a:rPr lang="sv-SE" dirty="0" err="1"/>
              <a:t>month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E063-052D-489A-A0D6-1E48E49CF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85300" cy="3720107"/>
          </a:xfrm>
        </p:spPr>
        <p:txBody>
          <a:bodyPr/>
          <a:lstStyle/>
          <a:p>
            <a:r>
              <a:rPr lang="en-US" dirty="0"/>
              <a:t>&gt;&gt; 9000000/605</a:t>
            </a:r>
          </a:p>
          <a:p>
            <a:r>
              <a:rPr lang="en-US" dirty="0" err="1"/>
              <a:t>ans</a:t>
            </a:r>
            <a:r>
              <a:rPr lang="en-US" dirty="0"/>
              <a:t> =   1.4876e+04</a:t>
            </a:r>
          </a:p>
          <a:p>
            <a:r>
              <a:rPr lang="en-US" dirty="0"/>
              <a:t>&gt;&gt;  1.4876e+04*2000000000/(30*24*60*60) = 1.1478e+07 =11Mbps per km2</a:t>
            </a:r>
          </a:p>
          <a:p>
            <a:r>
              <a:rPr lang="en-US" dirty="0"/>
              <a:t>&gt;&gt; 1.4876e+04*5000000000/(30*24*60*60) = 2.8696e+07</a:t>
            </a:r>
          </a:p>
          <a:p>
            <a:r>
              <a:rPr lang="en-US" dirty="0"/>
              <a:t>=28 </a:t>
            </a:r>
            <a:r>
              <a:rPr lang="en-US" dirty="0" err="1"/>
              <a:t>Mbps</a:t>
            </a:r>
            <a:r>
              <a:rPr lang="en-US" dirty="0"/>
              <a:t> per km2</a:t>
            </a:r>
          </a:p>
        </p:txBody>
      </p:sp>
    </p:spTree>
    <p:extLst>
      <p:ext uri="{BB962C8B-B14F-4D97-AF65-F5344CB8AC3E}">
        <p14:creationId xmlns:p14="http://schemas.microsoft.com/office/powerpoint/2010/main" val="12552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Save Energy !!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43263" y="1540578"/>
            <a:ext cx="8069649" cy="451732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ICT industry is responsible for 10% of world’s total energy consumption and is doubling in every 10 years. Cellular networks are among the main energy consumers in the ICT industry.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Germany, last year mobile network operators spent more than 200 million Euros on electricity bills.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With IoT and connected cars, cellular networks are likely to densify furthermore.</a:t>
            </a:r>
          </a:p>
        </p:txBody>
      </p:sp>
    </p:spTree>
    <p:extLst>
      <p:ext uri="{BB962C8B-B14F-4D97-AF65-F5344CB8AC3E}">
        <p14:creationId xmlns:p14="http://schemas.microsoft.com/office/powerpoint/2010/main" val="343504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Formulation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92997" y="1692685"/>
            <a:ext cx="7761917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Need to study; comparison between macro centric and micro centric deployment.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results presented in this thesis will contribute to the understanding of how these cells behave in a realistic traffic scenario and how much gain we can achieve by implementing the energy-saving schemes.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Theory</a:t>
            </a: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740243" y="1666308"/>
            <a:ext cx="8069649" cy="3720107"/>
          </a:xfrm>
          <a:prstGeom prst="rect">
            <a:avLst/>
          </a:prstGeom>
        </p:spPr>
        <p:txBody>
          <a:bodyPr/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F6548-0F93-4662-A428-5AC70DF1AF5A}"/>
              </a:ext>
            </a:extLst>
          </p:cNvPr>
          <p:cNvGrpSpPr>
            <a:grpSpLocks/>
          </p:cNvGrpSpPr>
          <p:nvPr/>
        </p:nvGrpSpPr>
        <p:grpSpPr bwMode="auto">
          <a:xfrm>
            <a:off x="4775067" y="2075695"/>
            <a:ext cx="2773538" cy="4183557"/>
            <a:chOff x="5288" y="8862"/>
            <a:chExt cx="1496" cy="3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926B26-28C2-4F80-90E7-2708E82A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8862"/>
              <a:ext cx="1496" cy="3963"/>
              <a:chOff x="5288" y="8862"/>
              <a:chExt cx="1496" cy="396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AD222A0-D3C4-41E1-BCEB-9472E117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8862"/>
                <a:ext cx="1496" cy="3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7CCBDD-7698-4B6B-A6CE-CA87258DE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1" y="11678"/>
                <a:ext cx="557" cy="797"/>
                <a:chOff x="446" y="8091"/>
                <a:chExt cx="557" cy="457"/>
              </a:xfrm>
            </p:grpSpPr>
            <p:cxnSp>
              <p:nvCxnSpPr>
                <p:cNvPr id="38" name="AutoShape 351">
                  <a:extLst>
                    <a:ext uri="{FF2B5EF4-FFF2-40B4-BE49-F238E27FC236}">
                      <a16:creationId xmlns:a16="http://schemas.microsoft.com/office/drawing/2014/main" id="{37F3DB71-29F7-49BD-B31D-31550751F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9" y="8243"/>
                  <a:ext cx="1" cy="305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Arc 352">
                  <a:extLst>
                    <a:ext uri="{FF2B5EF4-FFF2-40B4-BE49-F238E27FC236}">
                      <a16:creationId xmlns:a16="http://schemas.microsoft.com/office/drawing/2014/main" id="{40FB4588-FB4F-4BEB-9BFB-CDE0B210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8127"/>
                  <a:ext cx="112" cy="22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930"/>
                    <a:gd name="T2" fmla="*/ 7298 w 21600"/>
                    <a:gd name="T3" fmla="*/ 41930 h 41930"/>
                    <a:gd name="T4" fmla="*/ 0 w 21600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3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</a:path>
                    <a:path w="21600" h="4193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Arc 353">
                  <a:extLst>
                    <a:ext uri="{FF2B5EF4-FFF2-40B4-BE49-F238E27FC236}">
                      <a16:creationId xmlns:a16="http://schemas.microsoft.com/office/drawing/2014/main" id="{082EC680-D610-4EBC-83A9-ED7CD36D0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" y="8091"/>
                  <a:ext cx="185" cy="303"/>
                </a:xfrm>
                <a:custGeom>
                  <a:avLst/>
                  <a:gdLst>
                    <a:gd name="G0" fmla="+- 0 0 0"/>
                    <a:gd name="G1" fmla="+- 18890 0 0"/>
                    <a:gd name="G2" fmla="+- 21600 0 0"/>
                    <a:gd name="T0" fmla="*/ 10475 w 21600"/>
                    <a:gd name="T1" fmla="*/ 0 h 38337"/>
                    <a:gd name="T2" fmla="*/ 9400 w 21600"/>
                    <a:gd name="T3" fmla="*/ 38337 h 38337"/>
                    <a:gd name="T4" fmla="*/ 0 w 21600"/>
                    <a:gd name="T5" fmla="*/ 18890 h 38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337" fill="none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</a:path>
                    <a:path w="21600" h="38337" stroke="0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  <a:lnTo>
                        <a:pt x="0" y="1889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Arc 354">
                  <a:extLst>
                    <a:ext uri="{FF2B5EF4-FFF2-40B4-BE49-F238E27FC236}">
                      <a16:creationId xmlns:a16="http://schemas.microsoft.com/office/drawing/2014/main" id="{40EBE9F0-C09B-46B2-A39B-AEABC1903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" y="8136"/>
                  <a:ext cx="84" cy="224"/>
                </a:xfrm>
                <a:custGeom>
                  <a:avLst/>
                  <a:gdLst>
                    <a:gd name="G0" fmla="+- 632 0 0"/>
                    <a:gd name="G1" fmla="+- 21600 0 0"/>
                    <a:gd name="G2" fmla="+- 21600 0 0"/>
                    <a:gd name="T0" fmla="*/ 0 w 22232"/>
                    <a:gd name="T1" fmla="*/ 9 h 41930"/>
                    <a:gd name="T2" fmla="*/ 7930 w 22232"/>
                    <a:gd name="T3" fmla="*/ 41930 h 41930"/>
                    <a:gd name="T4" fmla="*/ 632 w 22232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32" h="41930" fill="none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</a:path>
                    <a:path w="22232" h="41930" stroke="0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  <a:lnTo>
                        <a:pt x="632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Arc 355">
                  <a:extLst>
                    <a:ext uri="{FF2B5EF4-FFF2-40B4-BE49-F238E27FC236}">
                      <a16:creationId xmlns:a16="http://schemas.microsoft.com/office/drawing/2014/main" id="{99C0F82A-78AB-4CD5-B897-6CF716F7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6" y="8117"/>
                  <a:ext cx="111" cy="286"/>
                </a:xfrm>
                <a:custGeom>
                  <a:avLst/>
                  <a:gdLst>
                    <a:gd name="G0" fmla="+- 0 0 0"/>
                    <a:gd name="G1" fmla="+- 20521 0 0"/>
                    <a:gd name="G2" fmla="+- 21600 0 0"/>
                    <a:gd name="T0" fmla="*/ 6742 w 21600"/>
                    <a:gd name="T1" fmla="*/ 0 h 41227"/>
                    <a:gd name="T2" fmla="*/ 6149 w 21600"/>
                    <a:gd name="T3" fmla="*/ 41227 h 41227"/>
                    <a:gd name="T4" fmla="*/ 0 w 21600"/>
                    <a:gd name="T5" fmla="*/ 20521 h 41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27" fill="none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</a:path>
                    <a:path w="21600" h="41227" stroke="0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  <a:lnTo>
                        <a:pt x="0" y="2052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8F0E8-7A3D-466A-9815-6DF94E98D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4" y="11833"/>
                <a:ext cx="143" cy="314"/>
                <a:chOff x="414" y="6535"/>
                <a:chExt cx="143" cy="31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B555DAA-8067-4A0E-AD66-F9ABF663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6" name="AutoShape 358">
                  <a:extLst>
                    <a:ext uri="{FF2B5EF4-FFF2-40B4-BE49-F238E27FC236}">
                      <a16:creationId xmlns:a16="http://schemas.microsoft.com/office/drawing/2014/main" id="{702E479E-84D3-47DC-B72D-AD620D499A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59">
                  <a:extLst>
                    <a:ext uri="{FF2B5EF4-FFF2-40B4-BE49-F238E27FC236}">
                      <a16:creationId xmlns:a16="http://schemas.microsoft.com/office/drawing/2014/main" id="{971ADC18-7C13-496B-8BBD-32E04150A1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2783591-84AF-4087-85D2-AF64E6428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5" y="12433"/>
                <a:ext cx="143" cy="314"/>
                <a:chOff x="414" y="6535"/>
                <a:chExt cx="143" cy="3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104EF-0946-461A-973D-07BD600F7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3" name="AutoShape 362">
                  <a:extLst>
                    <a:ext uri="{FF2B5EF4-FFF2-40B4-BE49-F238E27FC236}">
                      <a16:creationId xmlns:a16="http://schemas.microsoft.com/office/drawing/2014/main" id="{4215FC7C-AC4E-40D1-AF9B-2FE7C1AE20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63">
                  <a:extLst>
                    <a:ext uri="{FF2B5EF4-FFF2-40B4-BE49-F238E27FC236}">
                      <a16:creationId xmlns:a16="http://schemas.microsoft.com/office/drawing/2014/main" id="{35BC33D9-3C0F-4607-9A84-3151286382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" name="AutoShape 364">
                <a:extLst>
                  <a:ext uri="{FF2B5EF4-FFF2-40B4-BE49-F238E27FC236}">
                    <a16:creationId xmlns:a16="http://schemas.microsoft.com/office/drawing/2014/main" id="{B5125E92-6C1A-4FC3-8ED9-9C7188866E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4" y="12138"/>
                <a:ext cx="751" cy="549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65">
                <a:extLst>
                  <a:ext uri="{FF2B5EF4-FFF2-40B4-BE49-F238E27FC236}">
                    <a16:creationId xmlns:a16="http://schemas.microsoft.com/office/drawing/2014/main" id="{1FA35B29-ED11-4057-B377-139820BDA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" y="8964"/>
                <a:ext cx="1296" cy="3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MICROCELL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366">
              <a:extLst>
                <a:ext uri="{FF2B5EF4-FFF2-40B4-BE49-F238E27FC236}">
                  <a16:creationId xmlns:a16="http://schemas.microsoft.com/office/drawing/2014/main" id="{8CFF236D-BE08-4E8E-A13D-8A6D8FB3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9286"/>
              <a:ext cx="1173" cy="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Microcells cover areas less than a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kilometer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 diameter and can often be seen mounted on signs, traffic lights, etc.</a:t>
              </a:r>
            </a:p>
          </p:txBody>
        </p:sp>
      </p:grpSp>
      <p:sp>
        <p:nvSpPr>
          <p:cNvPr id="13" name="Text Box 367">
            <a:extLst>
              <a:ext uri="{FF2B5EF4-FFF2-40B4-BE49-F238E27FC236}">
                <a16:creationId xmlns:a16="http://schemas.microsoft.com/office/drawing/2014/main" id="{E7605326-80F2-408D-B856-AEDF7A9D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87" y="1583967"/>
            <a:ext cx="3394604" cy="453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sv-SE" sz="2400" dirty="0" err="1">
                <a:effectLst/>
                <a:latin typeface="+mn-lt"/>
                <a:ea typeface="Times New Roman" panose="02020603050405020304" pitchFamily="18" charset="0"/>
              </a:rPr>
              <a:t>Macro</a:t>
            </a:r>
            <a:r>
              <a:rPr lang="sv-SE" sz="2400" dirty="0">
                <a:effectLst/>
                <a:latin typeface="+mn-lt"/>
                <a:ea typeface="Times New Roman" panose="02020603050405020304" pitchFamily="18" charset="0"/>
              </a:rPr>
              <a:t> and Micro cell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ACEEA-6B40-47F9-9FF5-76D20D82912D}"/>
              </a:ext>
            </a:extLst>
          </p:cNvPr>
          <p:cNvGrpSpPr>
            <a:grpSpLocks/>
          </p:cNvGrpSpPr>
          <p:nvPr/>
        </p:nvGrpSpPr>
        <p:grpSpPr bwMode="auto">
          <a:xfrm>
            <a:off x="1676813" y="2075695"/>
            <a:ext cx="2592978" cy="4183556"/>
            <a:chOff x="6178" y="9020"/>
            <a:chExt cx="1496" cy="3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75456-CC9E-4191-B67B-84F32B26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9020"/>
              <a:ext cx="1496" cy="39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370">
              <a:extLst>
                <a:ext uri="{FF2B5EF4-FFF2-40B4-BE49-F238E27FC236}">
                  <a16:creationId xmlns:a16="http://schemas.microsoft.com/office/drawing/2014/main" id="{F3D41C83-8F6D-4088-B6EF-546F2B648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" y="9094"/>
              <a:ext cx="1310" cy="4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MACROCELL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71">
              <a:extLst>
                <a:ext uri="{FF2B5EF4-FFF2-40B4-BE49-F238E27FC236}">
                  <a16:creationId xmlns:a16="http://schemas.microsoft.com/office/drawing/2014/main" id="{36099051-9886-40B6-8B10-0B011139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" y="11454"/>
              <a:ext cx="1266" cy="1335"/>
            </a:xfrm>
            <a:prstGeom prst="rect">
              <a:avLst/>
            </a:prstGeom>
            <a:solidFill>
              <a:srgbClr val="000099">
                <a:alpha val="0"/>
              </a:srgb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Macrocells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are traditional cell towers that cover from a few hundreds of meters to a few kilometers.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778F21-51DA-4714-830F-8C39CC4F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5E22A6-459C-425F-BCCC-0C039F1B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3C79C-5DC8-4060-B1F6-9841B9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B95AC2-7AFB-4BA5-AC6F-808EA857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" y="10709"/>
              <a:ext cx="121" cy="62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031E1-AD9B-47A7-8560-9D101FE8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D86286-501F-4064-AA9C-6385347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6E0-DB18-4B85-AC2C-FF6E49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Components of base station</a:t>
            </a:r>
            <a:endParaRPr lang="en-US" dirty="0">
              <a:latin typeface="+mn-lt"/>
            </a:endParaRP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8A40990-4147-4457-A4AC-41D2EF3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802314"/>
            <a:ext cx="133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8B2C0E8F-BAF1-4A9A-B604-EFB356F067B3}"/>
              </a:ext>
            </a:extLst>
          </p:cNvPr>
          <p:cNvGrpSpPr/>
          <p:nvPr/>
        </p:nvGrpSpPr>
        <p:grpSpPr>
          <a:xfrm>
            <a:off x="1349376" y="2027238"/>
            <a:ext cx="6315075" cy="3775075"/>
            <a:chOff x="1349376" y="2027239"/>
            <a:chExt cx="6315075" cy="3767138"/>
          </a:xfrm>
        </p:grpSpPr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A27EBBAB-5884-47C8-929D-3AADC30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5126039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63EE164E-4B37-437C-B31D-DED35266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6" y="5459414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59AB6070-EBDB-4A15-AF09-80004B4C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3">
              <a:extLst>
                <a:ext uri="{FF2B5EF4-FFF2-40B4-BE49-F238E27FC236}">
                  <a16:creationId xmlns:a16="http://schemas.microsoft.com/office/drawing/2014/main" id="{9D2C0675-48DD-44E6-B571-6DEF3BD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2232EED6-9855-4578-B740-60F8553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4F70ABE6-257F-42BE-8A93-CCB7FE6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7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E57AB8A6-79BD-4057-A2E0-404A477C16F6}"/>
                </a:ext>
              </a:extLst>
            </p:cNvPr>
            <p:cNvGrpSpPr/>
            <p:nvPr/>
          </p:nvGrpSpPr>
          <p:grpSpPr>
            <a:xfrm>
              <a:off x="1349376" y="2027239"/>
              <a:ext cx="6315075" cy="3065463"/>
              <a:chOff x="1349376" y="2027241"/>
              <a:chExt cx="6315075" cy="3065465"/>
            </a:xfrm>
          </p:grpSpPr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C6842FC5-180E-4C32-B160-B420A528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13360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36">
                <a:extLst>
                  <a:ext uri="{FF2B5EF4-FFF2-40B4-BE49-F238E27FC236}">
                    <a16:creationId xmlns:a16="http://schemas.microsoft.com/office/drawing/2014/main" id="{47B24D1E-4ADD-4970-92D9-788243CE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4653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AFDB9711-8307-4EFC-993D-44B98331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798767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6ED6B1AE-B367-4C19-B7B5-DE2B5FC3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13055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A61F6D32-D53F-429A-AA0A-CDE4BC4F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46392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5F2ACC93-63DD-464D-AFC7-D7909178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797305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E3EFEE35-E519-479D-9BD7-08F2EC0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12909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4E2EE16B-B11D-4163-903A-FBADB098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462468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3">
                <a:extLst>
                  <a:ext uri="{FF2B5EF4-FFF2-40B4-BE49-F238E27FC236}">
                    <a16:creationId xmlns:a16="http://schemas.microsoft.com/office/drawing/2014/main" id="{68227816-C57C-4821-A447-95603916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79584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0D043C55-9B73-4465-9314-49A4E87E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AFD89AB0-4F93-4A9C-A9A3-62392F4B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">
                <a:extLst>
                  <a:ext uri="{FF2B5EF4-FFF2-40B4-BE49-F238E27FC236}">
                    <a16:creationId xmlns:a16="http://schemas.microsoft.com/office/drawing/2014/main" id="{0623C0C0-79CB-44DA-A003-7DDC92C0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0">
                <a:extLst>
                  <a:ext uri="{FF2B5EF4-FFF2-40B4-BE49-F238E27FC236}">
                    <a16:creationId xmlns:a16="http://schemas.microsoft.com/office/drawing/2014/main" id="{E0EF5C14-C79E-4BFC-B803-987BDF57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2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2EECB1D6-A5AC-4F8D-BE94-4C3228E1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2"/>
                <a:ext cx="4100513" cy="24717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817D0D03-4DE8-4FFD-AFFD-C056DE25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1"/>
                <a:ext cx="4100513" cy="24717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52D7A35D-88FB-461F-BD58-9CDF3843C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B480E6B9-8A4A-48BA-8A2D-DA71E5996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CC3DB7B6-8A69-457C-B244-40DD2123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8105FD22-A0B5-42B9-864F-4C7CF49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>
                <a:extLst>
                  <a:ext uri="{FF2B5EF4-FFF2-40B4-BE49-F238E27FC236}">
                    <a16:creationId xmlns:a16="http://schemas.microsoft.com/office/drawing/2014/main" id="{1964202B-81BD-4F4B-9476-B3696B0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>
                <a:extLst>
                  <a:ext uri="{FF2B5EF4-FFF2-40B4-BE49-F238E27FC236}">
                    <a16:creationId xmlns:a16="http://schemas.microsoft.com/office/drawing/2014/main" id="{DF9E243F-6B99-4003-ACD5-5E3531ED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7BE6C920-BF8D-4EC4-8B11-978215D75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0648D3AB-9638-43FA-A077-F875E7C72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69">
                <a:extLst>
                  <a:ext uri="{FF2B5EF4-FFF2-40B4-BE49-F238E27FC236}">
                    <a16:creationId xmlns:a16="http://schemas.microsoft.com/office/drawing/2014/main" id="{EED8C842-DC00-4FFB-AA83-4F8DE569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70">
                <a:extLst>
                  <a:ext uri="{FF2B5EF4-FFF2-40B4-BE49-F238E27FC236}">
                    <a16:creationId xmlns:a16="http://schemas.microsoft.com/office/drawing/2014/main" id="{1A76F80E-764E-4267-A7CC-F03E503A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9" name="Picture 71">
                <a:extLst>
                  <a:ext uri="{FF2B5EF4-FFF2-40B4-BE49-F238E27FC236}">
                    <a16:creationId xmlns:a16="http://schemas.microsoft.com/office/drawing/2014/main" id="{19A4B10F-4C93-494F-BF21-CE5782BC9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0" name="Picture 72">
                <a:extLst>
                  <a:ext uri="{FF2B5EF4-FFF2-40B4-BE49-F238E27FC236}">
                    <a16:creationId xmlns:a16="http://schemas.microsoft.com/office/drawing/2014/main" id="{8D42DEB0-3FCF-4FDD-A091-DA2C33CD5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504B9C41-BA60-400A-9A49-00F344F45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3"/>
                <a:ext cx="2741613" cy="194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9089FD69-AAFF-425F-90F0-D7FC2A632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2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AC30FEB4-6FFE-496E-A0A1-5257D20A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3CA45447-162F-4893-B4C7-483A933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25" name="Picture 77">
                <a:extLst>
                  <a:ext uri="{FF2B5EF4-FFF2-40B4-BE49-F238E27FC236}">
                    <a16:creationId xmlns:a16="http://schemas.microsoft.com/office/drawing/2014/main" id="{A7550001-4143-4755-88E9-E16678D57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" name="Picture 78">
                <a:extLst>
                  <a:ext uri="{FF2B5EF4-FFF2-40B4-BE49-F238E27FC236}">
                    <a16:creationId xmlns:a16="http://schemas.microsoft.com/office/drawing/2014/main" id="{DB9FCE92-20E0-4F4B-99C7-82929E62E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2EA2D0A3-A0DE-4D16-9620-FC4122716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C5C18EF0-6D40-44E0-95FB-9ED9F8EEE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EF792163-701B-45A5-B054-85EE1E555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0" name="Picture 82">
                <a:extLst>
                  <a:ext uri="{FF2B5EF4-FFF2-40B4-BE49-F238E27FC236}">
                    <a16:creationId xmlns:a16="http://schemas.microsoft.com/office/drawing/2014/main" id="{D08A309E-AD09-427E-9157-7A71AC2A2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" name="Picture 83">
                <a:extLst>
                  <a:ext uri="{FF2B5EF4-FFF2-40B4-BE49-F238E27FC236}">
                    <a16:creationId xmlns:a16="http://schemas.microsoft.com/office/drawing/2014/main" id="{E88FF270-D016-4182-9C9F-981D75391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84">
                <a:extLst>
                  <a:ext uri="{FF2B5EF4-FFF2-40B4-BE49-F238E27FC236}">
                    <a16:creationId xmlns:a16="http://schemas.microsoft.com/office/drawing/2014/main" id="{AE083487-228B-4CEC-8B1C-C84415F93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BF67A8AA-D92C-40EF-AB6E-6A3B24F5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6">
                <a:extLst>
                  <a:ext uri="{FF2B5EF4-FFF2-40B4-BE49-F238E27FC236}">
                    <a16:creationId xmlns:a16="http://schemas.microsoft.com/office/drawing/2014/main" id="{DC9F4A9A-90A0-4F3A-A6E8-2E74ABFE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7">
                <a:extLst>
                  <a:ext uri="{FF2B5EF4-FFF2-40B4-BE49-F238E27FC236}">
                    <a16:creationId xmlns:a16="http://schemas.microsoft.com/office/drawing/2014/main" id="{BAAE2A55-B75B-466C-8F05-B081164F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1765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8">
                <a:extLst>
                  <a:ext uri="{FF2B5EF4-FFF2-40B4-BE49-F238E27FC236}">
                    <a16:creationId xmlns:a16="http://schemas.microsoft.com/office/drawing/2014/main" id="{F3D06237-FEED-4DCC-9282-FB3326DB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42106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9">
                <a:extLst>
                  <a:ext uri="{FF2B5EF4-FFF2-40B4-BE49-F238E27FC236}">
                    <a16:creationId xmlns:a16="http://schemas.microsoft.com/office/drawing/2014/main" id="{31B947D0-2D62-433F-8FC3-86A66747C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665541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90">
                <a:extLst>
                  <a:ext uri="{FF2B5EF4-FFF2-40B4-BE49-F238E27FC236}">
                    <a16:creationId xmlns:a16="http://schemas.microsoft.com/office/drawing/2014/main" id="{C998E115-36A4-41E3-A11B-C7C9F22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66554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91">
                <a:extLst>
                  <a:ext uri="{FF2B5EF4-FFF2-40B4-BE49-F238E27FC236}">
                    <a16:creationId xmlns:a16="http://schemas.microsoft.com/office/drawing/2014/main" id="{85B92BFA-42DC-4A97-81F3-EC6B890FC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92">
                <a:extLst>
                  <a:ext uri="{FF2B5EF4-FFF2-40B4-BE49-F238E27FC236}">
                    <a16:creationId xmlns:a16="http://schemas.microsoft.com/office/drawing/2014/main" id="{618B7A46-78E4-47B5-86D9-5E245485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50B0B79C-B3CC-4529-A53D-C76EC79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24961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117C88C7-ECB4-454F-8DBB-7F52F1DB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1" y="324961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5">
                <a:extLst>
                  <a:ext uri="{FF2B5EF4-FFF2-40B4-BE49-F238E27FC236}">
                    <a16:creationId xmlns:a16="http://schemas.microsoft.com/office/drawing/2014/main" id="{ECAC3504-A7D4-4A8F-8D46-586268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2E5E2EE7-B560-4335-9FAD-BED0574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88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7">
                <a:extLst>
                  <a:ext uri="{FF2B5EF4-FFF2-40B4-BE49-F238E27FC236}">
                    <a16:creationId xmlns:a16="http://schemas.microsoft.com/office/drawing/2014/main" id="{DDF29648-B203-4103-A050-5CC2CE91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313" y="34940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8">
                <a:extLst>
                  <a:ext uri="{FF2B5EF4-FFF2-40B4-BE49-F238E27FC236}">
                    <a16:creationId xmlns:a16="http://schemas.microsoft.com/office/drawing/2014/main" id="{785764AE-E45E-41AF-AA36-BC13E2BE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99">
                <a:extLst>
                  <a:ext uri="{FF2B5EF4-FFF2-40B4-BE49-F238E27FC236}">
                    <a16:creationId xmlns:a16="http://schemas.microsoft.com/office/drawing/2014/main" id="{E47B75D0-5ADC-4E4D-988E-83C097F4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0">
                <a:extLst>
                  <a:ext uri="{FF2B5EF4-FFF2-40B4-BE49-F238E27FC236}">
                    <a16:creationId xmlns:a16="http://schemas.microsoft.com/office/drawing/2014/main" id="{B4561127-C7FE-4A47-BC2C-C4C25B36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035428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>
                <a:extLst>
                  <a:ext uri="{FF2B5EF4-FFF2-40B4-BE49-F238E27FC236}">
                    <a16:creationId xmlns:a16="http://schemas.microsoft.com/office/drawing/2014/main" id="{67483889-B5C8-48C6-A6F3-C186CB514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4035428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2">
                <a:extLst>
                  <a:ext uri="{FF2B5EF4-FFF2-40B4-BE49-F238E27FC236}">
                    <a16:creationId xmlns:a16="http://schemas.microsoft.com/office/drawing/2014/main" id="{00CA6DF9-9F70-4ED8-8B65-E04F9596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27990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3">
                <a:extLst>
                  <a:ext uri="{FF2B5EF4-FFF2-40B4-BE49-F238E27FC236}">
                    <a16:creationId xmlns:a16="http://schemas.microsoft.com/office/drawing/2014/main" id="{960D47AD-B224-4547-8920-F15A36E5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063" y="4279901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04">
                <a:extLst>
                  <a:ext uri="{FF2B5EF4-FFF2-40B4-BE49-F238E27FC236}">
                    <a16:creationId xmlns:a16="http://schemas.microsoft.com/office/drawing/2014/main" id="{DBEFC700-1C1D-48B8-AA8E-535A4C331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3376614"/>
                <a:ext cx="2000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05">
                <a:extLst>
                  <a:ext uri="{FF2B5EF4-FFF2-40B4-BE49-F238E27FC236}">
                    <a16:creationId xmlns:a16="http://schemas.microsoft.com/office/drawing/2014/main" id="{DB0DEC8C-E616-4B30-874B-D3F9D198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4160840"/>
                <a:ext cx="192088" cy="63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6786107C-2308-4EB5-9B5C-095D11A7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693A07E-DE87-4023-B5BF-C3B941872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08">
                <a:extLst>
                  <a:ext uri="{FF2B5EF4-FFF2-40B4-BE49-F238E27FC236}">
                    <a16:creationId xmlns:a16="http://schemas.microsoft.com/office/drawing/2014/main" id="{B5A0A90F-55E7-452C-ABAF-181A4F75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176" y="3495677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09">
                <a:extLst>
                  <a:ext uri="{FF2B5EF4-FFF2-40B4-BE49-F238E27FC236}">
                    <a16:creationId xmlns:a16="http://schemas.microsoft.com/office/drawing/2014/main" id="{EF783C03-AF7F-4772-9CA0-CBDFC17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8" y="3251202"/>
                <a:ext cx="339725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10">
                <a:extLst>
                  <a:ext uri="{FF2B5EF4-FFF2-40B4-BE49-F238E27FC236}">
                    <a16:creationId xmlns:a16="http://schemas.microsoft.com/office/drawing/2014/main" id="{FAED7D61-D00F-4F61-97DE-77C178584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988" y="3251202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Freeform 111">
                <a:extLst>
                  <a:ext uri="{FF2B5EF4-FFF2-40B4-BE49-F238E27FC236}">
                    <a16:creationId xmlns:a16="http://schemas.microsoft.com/office/drawing/2014/main" id="{47ABC204-F70C-47B8-BD86-BFEFD19F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112">
                <a:extLst>
                  <a:ext uri="{FF2B5EF4-FFF2-40B4-BE49-F238E27FC236}">
                    <a16:creationId xmlns:a16="http://schemas.microsoft.com/office/drawing/2014/main" id="{9365CE80-9DCC-41E6-AB91-3A222BEF6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113">
                <a:extLst>
                  <a:ext uri="{FF2B5EF4-FFF2-40B4-BE49-F238E27FC236}">
                    <a16:creationId xmlns:a16="http://schemas.microsoft.com/office/drawing/2014/main" id="{8EE27386-B3E1-4ABD-8EF1-2C887635F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029077"/>
                <a:ext cx="195263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Rectangle 114">
                <a:extLst>
                  <a:ext uri="{FF2B5EF4-FFF2-40B4-BE49-F238E27FC236}">
                    <a16:creationId xmlns:a16="http://schemas.microsoft.com/office/drawing/2014/main" id="{205E6D90-1877-42F5-8442-4074074D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1" y="4029077"/>
                <a:ext cx="22860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4" name="Rectangle 115">
                <a:extLst>
                  <a:ext uri="{FF2B5EF4-FFF2-40B4-BE49-F238E27FC236}">
                    <a16:creationId xmlns:a16="http://schemas.microsoft.com/office/drawing/2014/main" id="{2EB8BAA3-1B5E-4950-B2A0-9D97CDEF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27355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116">
                <a:extLst>
                  <a:ext uri="{FF2B5EF4-FFF2-40B4-BE49-F238E27FC236}">
                    <a16:creationId xmlns:a16="http://schemas.microsoft.com/office/drawing/2014/main" id="{282424B7-1658-4776-8A8A-998755C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201" y="427355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Line 117">
                <a:extLst>
                  <a:ext uri="{FF2B5EF4-FFF2-40B4-BE49-F238E27FC236}">
                    <a16:creationId xmlns:a16="http://schemas.microsoft.com/office/drawing/2014/main" id="{09356A31-0BE5-4587-9033-68DBDCA4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0738" y="3376615"/>
                <a:ext cx="2762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18">
                <a:extLst>
                  <a:ext uri="{FF2B5EF4-FFF2-40B4-BE49-F238E27FC236}">
                    <a16:creationId xmlns:a16="http://schemas.microsoft.com/office/drawing/2014/main" id="{24B791F6-D001-4259-B391-6E8E3DDA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313" y="4144965"/>
                <a:ext cx="28733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19">
                <a:extLst>
                  <a:ext uri="{FF2B5EF4-FFF2-40B4-BE49-F238E27FC236}">
                    <a16:creationId xmlns:a16="http://schemas.microsoft.com/office/drawing/2014/main" id="{CFE86C9B-C95C-4BD8-AB72-7D5FCC48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0513" y="3338515"/>
                <a:ext cx="1112838" cy="23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20">
                <a:extLst>
                  <a:ext uri="{FF2B5EF4-FFF2-40B4-BE49-F238E27FC236}">
                    <a16:creationId xmlns:a16="http://schemas.microsoft.com/office/drawing/2014/main" id="{74F27B20-4C95-4534-9585-5FC7685AA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6076" y="4138615"/>
                <a:ext cx="1112838" cy="79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21">
                <a:extLst>
                  <a:ext uri="{FF2B5EF4-FFF2-40B4-BE49-F238E27FC236}">
                    <a16:creationId xmlns:a16="http://schemas.microsoft.com/office/drawing/2014/main" id="{BD596EF8-AC24-4789-B0CE-54D130E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2551" y="3087689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22">
                <a:extLst>
                  <a:ext uri="{FF2B5EF4-FFF2-40B4-BE49-F238E27FC236}">
                    <a16:creationId xmlns:a16="http://schemas.microsoft.com/office/drawing/2014/main" id="{95545E8D-2F09-4394-A48B-AE34A8DA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8113" y="3098802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23">
                <a:extLst>
                  <a:ext uri="{FF2B5EF4-FFF2-40B4-BE49-F238E27FC236}">
                    <a16:creationId xmlns:a16="http://schemas.microsoft.com/office/drawing/2014/main" id="{B393765A-6EDC-4DD4-AEDE-289F275D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1763" y="3933826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24">
                <a:extLst>
                  <a:ext uri="{FF2B5EF4-FFF2-40B4-BE49-F238E27FC236}">
                    <a16:creationId xmlns:a16="http://schemas.microsoft.com/office/drawing/2014/main" id="{EA030D01-10C8-4D13-915B-E4C2C0F9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6" y="3954465"/>
                <a:ext cx="107950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25">
                <a:extLst>
                  <a:ext uri="{FF2B5EF4-FFF2-40B4-BE49-F238E27FC236}">
                    <a16:creationId xmlns:a16="http://schemas.microsoft.com/office/drawing/2014/main" id="{90832949-B81A-4B27-A4C5-65BB9FF7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37326" y="3324227"/>
                <a:ext cx="427038" cy="142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26">
                <a:extLst>
                  <a:ext uri="{FF2B5EF4-FFF2-40B4-BE49-F238E27FC236}">
                    <a16:creationId xmlns:a16="http://schemas.microsoft.com/office/drawing/2014/main" id="{5CBD939D-939E-409A-B81F-159439F39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176" y="4137027"/>
                <a:ext cx="427038" cy="15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27">
                <a:extLst>
                  <a:ext uri="{FF2B5EF4-FFF2-40B4-BE49-F238E27FC236}">
                    <a16:creationId xmlns:a16="http://schemas.microsoft.com/office/drawing/2014/main" id="{2DC626AA-FA8A-4BFB-8DDA-C20E44E2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4363" y="3067052"/>
                <a:ext cx="0" cy="2349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28">
                <a:extLst>
                  <a:ext uri="{FF2B5EF4-FFF2-40B4-BE49-F238E27FC236}">
                    <a16:creationId xmlns:a16="http://schemas.microsoft.com/office/drawing/2014/main" id="{DB267DCB-EBFF-4030-81FC-140C4290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801" y="3898901"/>
                <a:ext cx="0" cy="2365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129">
                <a:extLst>
                  <a:ext uri="{FF2B5EF4-FFF2-40B4-BE49-F238E27FC236}">
                    <a16:creationId xmlns:a16="http://schemas.microsoft.com/office/drawing/2014/main" id="{6F2998AF-6375-4A26-8EB0-D10D996B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130">
                <a:extLst>
                  <a:ext uri="{FF2B5EF4-FFF2-40B4-BE49-F238E27FC236}">
                    <a16:creationId xmlns:a16="http://schemas.microsoft.com/office/drawing/2014/main" id="{51E69C90-521A-4611-9635-633BC8D3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131">
                <a:extLst>
                  <a:ext uri="{FF2B5EF4-FFF2-40B4-BE49-F238E27FC236}">
                    <a16:creationId xmlns:a16="http://schemas.microsoft.com/office/drawing/2014/main" id="{11590108-77A9-4743-95B8-42D877B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132">
                <a:extLst>
                  <a:ext uri="{FF2B5EF4-FFF2-40B4-BE49-F238E27FC236}">
                    <a16:creationId xmlns:a16="http://schemas.microsoft.com/office/drawing/2014/main" id="{E962F299-C940-4C0B-8786-A49E981F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133">
                <a:extLst>
                  <a:ext uri="{FF2B5EF4-FFF2-40B4-BE49-F238E27FC236}">
                    <a16:creationId xmlns:a16="http://schemas.microsoft.com/office/drawing/2014/main" id="{8A1A953A-3D77-452A-AC35-E0C8DDEDF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3657600"/>
                <a:ext cx="5842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feeder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134">
                <a:extLst>
                  <a:ext uri="{FF2B5EF4-FFF2-40B4-BE49-F238E27FC236}">
                    <a16:creationId xmlns:a16="http://schemas.microsoft.com/office/drawing/2014/main" id="{4CAD9B87-4F88-4897-BB38-05C18CCF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1" y="365760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135">
                <a:extLst>
                  <a:ext uri="{FF2B5EF4-FFF2-40B4-BE49-F238E27FC236}">
                    <a16:creationId xmlns:a16="http://schemas.microsoft.com/office/drawing/2014/main" id="{C0AB4E63-8FBB-4FC9-8F00-AB935608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4238" y="3046414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136">
                <a:extLst>
                  <a:ext uri="{FF2B5EF4-FFF2-40B4-BE49-F238E27FC236}">
                    <a16:creationId xmlns:a16="http://schemas.microsoft.com/office/drawing/2014/main" id="{5221712D-6E42-4FA0-AD55-F864CB6C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6" y="3186115"/>
                <a:ext cx="250825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137">
                <a:extLst>
                  <a:ext uri="{FF2B5EF4-FFF2-40B4-BE49-F238E27FC236}">
                    <a16:creationId xmlns:a16="http://schemas.microsoft.com/office/drawing/2014/main" id="{131B5170-3002-4553-BC38-ABB759EF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788" y="3186115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138">
                <a:extLst>
                  <a:ext uri="{FF2B5EF4-FFF2-40B4-BE49-F238E27FC236}">
                    <a16:creationId xmlns:a16="http://schemas.microsoft.com/office/drawing/2014/main" id="{2B853014-7268-4770-A8A3-722DE3F4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1" y="2946400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39">
                <a:extLst>
                  <a:ext uri="{FF2B5EF4-FFF2-40B4-BE49-F238E27FC236}">
                    <a16:creationId xmlns:a16="http://schemas.microsoft.com/office/drawing/2014/main" id="{100608DF-B93C-4344-9702-3C619AE45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3086100"/>
                <a:ext cx="17938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40">
                <a:extLst>
                  <a:ext uri="{FF2B5EF4-FFF2-40B4-BE49-F238E27FC236}">
                    <a16:creationId xmlns:a16="http://schemas.microsoft.com/office/drawing/2014/main" id="{4E49BBA4-E936-46E3-811F-87627CC9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3086100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Freeform 141">
                <a:extLst>
                  <a:ext uri="{FF2B5EF4-FFF2-40B4-BE49-F238E27FC236}">
                    <a16:creationId xmlns:a16="http://schemas.microsoft.com/office/drawing/2014/main" id="{8048A401-DB18-44CC-9BF1-3DA1D3EF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3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142">
                <a:extLst>
                  <a:ext uri="{FF2B5EF4-FFF2-40B4-BE49-F238E27FC236}">
                    <a16:creationId xmlns:a16="http://schemas.microsoft.com/office/drawing/2014/main" id="{8A1DF853-B529-4A41-8489-F4F514A8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distribution in different cells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8438563-236A-4864-AFD0-E983DADE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597666"/>
              </p:ext>
            </p:extLst>
          </p:nvPr>
        </p:nvGraphicFramePr>
        <p:xfrm>
          <a:off x="400051" y="1640997"/>
          <a:ext cx="3931920" cy="41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A0E06F-CAF3-4DB7-87CD-C3D18E25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31359"/>
              </p:ext>
            </p:extLst>
          </p:nvPr>
        </p:nvGraphicFramePr>
        <p:xfrm>
          <a:off x="4909836" y="1636237"/>
          <a:ext cx="3708383" cy="414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385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7224" y="650467"/>
            <a:ext cx="7746357" cy="859229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" y="3786852"/>
            <a:ext cx="4194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:	Power consumed in the BS </a:t>
            </a:r>
          </a:p>
          <a:p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:	Power consumed at no load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 :	RF output power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en-US" dirty="0"/>
              <a:t>:	RF output power at 	maximum load</a:t>
            </a:r>
          </a:p>
          <a:p>
            <a:r>
              <a:rPr lang="en-US" i="1" dirty="0"/>
              <a:t>u</a:t>
            </a:r>
            <a:r>
              <a:rPr lang="en-US" dirty="0"/>
              <a:t>:	utilization</a:t>
            </a:r>
          </a:p>
          <a:p>
            <a:r>
              <a:rPr lang="en-US" dirty="0" err="1"/>
              <a:t>Δ</a:t>
            </a:r>
            <a:r>
              <a:rPr lang="en-US" i="1" dirty="0" err="1"/>
              <a:t>p</a:t>
            </a:r>
            <a:r>
              <a:rPr lang="en-US" dirty="0"/>
              <a:t>: 	Slope of load dependent 	power consumption</a:t>
            </a:r>
          </a:p>
          <a:p>
            <a:r>
              <a:rPr lang="sv-SE" b="0" dirty="0">
                <a:solidFill>
                  <a:schemeClr val="tx2"/>
                </a:solidFill>
              </a:rPr>
              <a:t> </a:t>
            </a:r>
            <a:endParaRPr 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7D53F3-64C3-48E0-961D-1FEBA514C1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1551617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F885DBC9-2E83-4D02-BB95-B4F189D8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3" y="3701527"/>
            <a:ext cx="363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644"/>
      </p:ext>
    </p:extLst>
  </p:cSld>
  <p:clrMapOvr>
    <a:masterClrMapping/>
  </p:clrMapOvr>
</p:sld>
</file>

<file path=ppt/theme/theme1.xml><?xml version="1.0" encoding="utf-8"?>
<a:theme xmlns:a="http://schemas.openxmlformats.org/drawingml/2006/main" name="LU mall EN sltg 2012_hm_EN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12770</TotalTime>
  <Words>1134</Words>
  <Application>Microsoft Office PowerPoint</Application>
  <PresentationFormat>Custom</PresentationFormat>
  <Paragraphs>362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Lucida Grande</vt:lpstr>
      <vt:lpstr>Times New Roman</vt:lpstr>
      <vt:lpstr>Verdana</vt:lpstr>
      <vt:lpstr>LU mall EN sltg 2012_hm_EN</vt:lpstr>
      <vt:lpstr>Comparison of energy efficiency between macro and micro cells using energy saving schemes </vt:lpstr>
      <vt:lpstr>Lund University, Sweden</vt:lpstr>
      <vt:lpstr>Agenda</vt:lpstr>
      <vt:lpstr>Save Energy !!</vt:lpstr>
      <vt:lpstr>Problem Formulation</vt:lpstr>
      <vt:lpstr>Theory</vt:lpstr>
      <vt:lpstr>Components of base station</vt:lpstr>
      <vt:lpstr>Power distribution in different cells</vt:lpstr>
      <vt:lpstr>EARTH Power Model</vt:lpstr>
      <vt:lpstr>EARTH Power Model</vt:lpstr>
      <vt:lpstr>Energy Saving schemes</vt:lpstr>
      <vt:lpstr>Micro TX Sleep</vt:lpstr>
      <vt:lpstr>MBSFN Sub-Frame</vt:lpstr>
      <vt:lpstr>Lean Carrier </vt:lpstr>
      <vt:lpstr>Simulation Setup</vt:lpstr>
      <vt:lpstr>Macro Deployment</vt:lpstr>
      <vt:lpstr>Micro Deployment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  Comparative Chart</vt:lpstr>
      <vt:lpstr>Conclusions</vt:lpstr>
      <vt:lpstr>Conclusions</vt:lpstr>
      <vt:lpstr>Future Work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Calculation of Mbps per km2 for Seoul with 2GB data per user per month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</dc:creator>
  <cp:lastModifiedBy>Koustubh Sharma</cp:lastModifiedBy>
  <cp:revision>396</cp:revision>
  <cp:lastPrinted>2013-03-20T10:25:04Z</cp:lastPrinted>
  <dcterms:created xsi:type="dcterms:W3CDTF">2012-06-14T14:22:53Z</dcterms:created>
  <dcterms:modified xsi:type="dcterms:W3CDTF">2017-12-14T23:46:21Z</dcterms:modified>
</cp:coreProperties>
</file>