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30" r:id="rId2"/>
    <p:sldId id="337" r:id="rId3"/>
    <p:sldId id="521" r:id="rId4"/>
    <p:sldId id="380" r:id="rId5"/>
    <p:sldId id="394" r:id="rId6"/>
    <p:sldId id="381" r:id="rId7"/>
    <p:sldId id="448" r:id="rId8"/>
    <p:sldId id="396" r:id="rId9"/>
    <p:sldId id="397" r:id="rId10"/>
    <p:sldId id="450" r:id="rId11"/>
    <p:sldId id="406" r:id="rId12"/>
    <p:sldId id="463" r:id="rId13"/>
    <p:sldId id="462" r:id="rId14"/>
    <p:sldId id="464" r:id="rId15"/>
    <p:sldId id="419" r:id="rId16"/>
    <p:sldId id="468" r:id="rId17"/>
    <p:sldId id="466" r:id="rId18"/>
    <p:sldId id="520" r:id="rId19"/>
    <p:sldId id="423" r:id="rId20"/>
    <p:sldId id="424" r:id="rId21"/>
    <p:sldId id="426" r:id="rId22"/>
    <p:sldId id="427" r:id="rId23"/>
    <p:sldId id="431" r:id="rId24"/>
    <p:sldId id="434" r:id="rId25"/>
    <p:sldId id="437" r:id="rId26"/>
    <p:sldId id="441" r:id="rId27"/>
    <p:sldId id="471" r:id="rId28"/>
    <p:sldId id="442" r:id="rId29"/>
    <p:sldId id="518" r:id="rId30"/>
    <p:sldId id="405" r:id="rId31"/>
    <p:sldId id="362" r:id="rId32"/>
    <p:sldId id="522" r:id="rId33"/>
    <p:sldId id="523" r:id="rId34"/>
    <p:sldId id="524" r:id="rId35"/>
    <p:sldId id="525" r:id="rId36"/>
    <p:sldId id="526" r:id="rId37"/>
    <p:sldId id="527" r:id="rId38"/>
    <p:sldId id="528" r:id="rId39"/>
  </p:sldIdLst>
  <p:sldSz cx="9001125" cy="6840538"/>
  <p:notesSz cx="6794500" cy="9931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4">
          <p15:clr>
            <a:srgbClr val="A4A3A4"/>
          </p15:clr>
        </p15:guide>
        <p15:guide id="2" orient="horz" pos="802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1122">
          <p15:clr>
            <a:srgbClr val="A4A3A4"/>
          </p15:clr>
        </p15:guide>
        <p15:guide id="5" pos="480">
          <p15:clr>
            <a:srgbClr val="A4A3A4"/>
          </p15:clr>
        </p15:guide>
        <p15:guide id="6" pos="115">
          <p15:clr>
            <a:srgbClr val="A4A3A4"/>
          </p15:clr>
        </p15:guide>
        <p15:guide id="7" pos="2445">
          <p15:clr>
            <a:srgbClr val="A4A3A4"/>
          </p15:clr>
        </p15:guide>
        <p15:guide id="8" pos="5565">
          <p15:clr>
            <a:srgbClr val="A4A3A4"/>
          </p15:clr>
        </p15:guide>
        <p15:guide id="9" pos="25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CCCCCC"/>
    <a:srgbClr val="ADCAB8"/>
    <a:srgbClr val="404040"/>
    <a:srgbClr val="BFB8AF"/>
    <a:srgbClr val="D2BA81"/>
    <a:srgbClr val="BED9C7"/>
    <a:srgbClr val="E9C4C7"/>
    <a:srgbClr val="333333"/>
    <a:srgbClr val="FF6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78" autoAdjust="0"/>
    <p:restoredTop sz="95387" autoAdjust="0"/>
  </p:normalViewPr>
  <p:slideViewPr>
    <p:cSldViewPr snapToGrid="0" showGuides="1">
      <p:cViewPr varScale="1">
        <p:scale>
          <a:sx n="87" d="100"/>
          <a:sy n="87" d="100"/>
        </p:scale>
        <p:origin x="1620" y="84"/>
      </p:cViewPr>
      <p:guideLst>
        <p:guide orient="horz" pos="3374"/>
        <p:guide orient="horz" pos="802"/>
        <p:guide orient="horz" pos="119"/>
        <p:guide orient="horz" pos="1122"/>
        <p:guide pos="480"/>
        <p:guide pos="115"/>
        <p:guide pos="2445"/>
        <p:guide pos="5565"/>
        <p:guide pos="25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-186"/>
    </p:cViewPr>
  </p:sorterViewPr>
  <p:notesViewPr>
    <p:cSldViewPr snapToGrid="0" snapToObjects="1">
      <p:cViewPr>
        <p:scale>
          <a:sx n="100" d="100"/>
          <a:sy n="100" d="100"/>
        </p:scale>
        <p:origin x="-2856" y="124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 w="25399">
          <a:noFill/>
        </a:ln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</c:v>
                </c:pt>
              </c:strCache>
            </c:strRef>
          </c:tx>
          <c:spPr>
            <a:ln>
              <a:solidFill>
                <a:srgbClr val="9A5B0B"/>
              </a:solidFill>
            </a:ln>
          </c:spPr>
          <c:dPt>
            <c:idx val="0"/>
            <c:bubble3D val="0"/>
            <c:spPr>
              <a:solidFill>
                <a:schemeClr val="accent1">
                  <a:shade val="5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68F-421C-A32B-A19A10A500F5}"/>
              </c:ext>
            </c:extLst>
          </c:dPt>
          <c:dPt>
            <c:idx val="1"/>
            <c:bubble3D val="0"/>
            <c:spPr>
              <a:solidFill>
                <a:schemeClr val="accent1">
                  <a:shade val="7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68F-421C-A32B-A19A10A500F5}"/>
              </c:ext>
            </c:extLst>
          </c:dPt>
          <c:dPt>
            <c:idx val="2"/>
            <c:bubble3D val="0"/>
            <c:spPr>
              <a:solidFill>
                <a:schemeClr val="accent1">
                  <a:shade val="9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68F-421C-A32B-A19A10A500F5}"/>
              </c:ext>
            </c:extLst>
          </c:dPt>
          <c:dPt>
            <c:idx val="3"/>
            <c:bubble3D val="0"/>
            <c:spPr>
              <a:solidFill>
                <a:schemeClr val="accent1">
                  <a:tint val="9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68F-421C-A32B-A19A10A500F5}"/>
              </c:ext>
            </c:extLst>
          </c:dPt>
          <c:dPt>
            <c:idx val="4"/>
            <c:bubble3D val="0"/>
            <c:spPr>
              <a:solidFill>
                <a:schemeClr val="accent1">
                  <a:tint val="7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68F-421C-A32B-A19A10A500F5}"/>
              </c:ext>
            </c:extLst>
          </c:dPt>
          <c:dPt>
            <c:idx val="5"/>
            <c:bubble3D val="0"/>
            <c:spPr>
              <a:solidFill>
                <a:schemeClr val="accent1">
                  <a:tint val="5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68F-421C-A32B-A19A10A500F5}"/>
              </c:ext>
            </c:extLst>
          </c:dPt>
          <c:dLbls>
            <c:spPr>
              <a:noFill/>
              <a:ln w="25399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PA</c:v>
                </c:pt>
                <c:pt idx="1">
                  <c:v>Main Supply</c:v>
                </c:pt>
                <c:pt idx="2">
                  <c:v>DC-DC</c:v>
                </c:pt>
                <c:pt idx="3">
                  <c:v>RF</c:v>
                </c:pt>
                <c:pt idx="4">
                  <c:v>BB</c:v>
                </c:pt>
                <c:pt idx="5">
                  <c:v>Cooling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57</c:v>
                </c:pt>
                <c:pt idx="1">
                  <c:v>8</c:v>
                </c:pt>
                <c:pt idx="2">
                  <c:v>6</c:v>
                </c:pt>
                <c:pt idx="3">
                  <c:v>6</c:v>
                </c:pt>
                <c:pt idx="4">
                  <c:v>13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68F-421C-A32B-A19A10A500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99">
          <a:noFill/>
        </a:ln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rgbClr val="9A5B0B"/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798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Micro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</c:v>
                </c:pt>
              </c:strCache>
            </c:strRef>
          </c:tx>
          <c:spPr>
            <a:ln>
              <a:solidFill>
                <a:srgbClr val="9A5B0B"/>
              </a:solidFill>
            </a:ln>
          </c:spPr>
          <c:dPt>
            <c:idx val="0"/>
            <c:bubble3D val="0"/>
            <c:spPr>
              <a:solidFill>
                <a:schemeClr val="accent1">
                  <a:shade val="5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24D-4415-A5EC-86B479B29468}"/>
              </c:ext>
            </c:extLst>
          </c:dPt>
          <c:dPt>
            <c:idx val="1"/>
            <c:bubble3D val="0"/>
            <c:spPr>
              <a:solidFill>
                <a:schemeClr val="accent1">
                  <a:shade val="7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24D-4415-A5EC-86B479B29468}"/>
              </c:ext>
            </c:extLst>
          </c:dPt>
          <c:dPt>
            <c:idx val="2"/>
            <c:bubble3D val="0"/>
            <c:spPr>
              <a:solidFill>
                <a:schemeClr val="accent1">
                  <a:shade val="9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24D-4415-A5EC-86B479B29468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24D-4415-A5EC-86B479B29468}"/>
              </c:ext>
            </c:extLst>
          </c:dPt>
          <c:dPt>
            <c:idx val="4"/>
            <c:bubble3D val="0"/>
            <c:spPr>
              <a:solidFill>
                <a:schemeClr val="accent1">
                  <a:tint val="7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24D-4415-A5EC-86B479B294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1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PA</c:v>
                </c:pt>
                <c:pt idx="1">
                  <c:v>Main Supply</c:v>
                </c:pt>
                <c:pt idx="2">
                  <c:v>DC-DC</c:v>
                </c:pt>
                <c:pt idx="3">
                  <c:v>RF</c:v>
                </c:pt>
                <c:pt idx="4">
                  <c:v>BB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</c:v>
                </c:pt>
                <c:pt idx="1">
                  <c:v>8</c:v>
                </c:pt>
                <c:pt idx="2">
                  <c:v>7</c:v>
                </c:pt>
                <c:pt idx="3">
                  <c:v>9</c:v>
                </c:pt>
                <c:pt idx="4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24D-4415-A5EC-86B479B29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73">
          <a:noFill/>
        </a:ln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15" cap="flat" cmpd="sng" algn="ctr">
      <a:solidFill>
        <a:srgbClr val="9A5B0B"/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FA3B-A911-4294-9666-9D8A5388C07E}" type="datetimeFigureOut">
              <a:rPr lang="sv-SE" smtClean="0"/>
              <a:pPr/>
              <a:t>2017-12-13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F35AB-58F5-4C8C-9928-1BF893383042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0530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5E47-94AA-AA43-B08E-C5A5421011EB}" type="datetimeFigureOut">
              <a:rPr lang="sv-SE" smtClean="0"/>
              <a:pPr/>
              <a:t>2017-12-13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8990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3FD4B-1391-7946-A8ED-18550D8B130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210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dirty="0">
              <a:latin typeface="Arial" charset="0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836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5.6ms </a:t>
            </a:r>
            <a:r>
              <a:rPr lang="sv-SE" dirty="0" err="1"/>
              <a:t>sleep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12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31423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61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90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28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9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53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34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7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8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03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5001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27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30494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28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2513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30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1756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31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01943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36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994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0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51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18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75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64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020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247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66750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58046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542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9927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en-GB" noProof="0"/>
              <a:t>Single-line 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6" name="Bildobjekt 15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bulleted list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1349" y="1658357"/>
            <a:ext cx="4371974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346700" y="1658357"/>
            <a:ext cx="29178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abell 4"/>
          <p:cNvSpPr>
            <a:spLocks noGrp="1"/>
          </p:cNvSpPr>
          <p:nvPr>
            <p:ph type="tbl" sz="quarter" idx="10"/>
          </p:nvPr>
        </p:nvSpPr>
        <p:spPr>
          <a:xfrm>
            <a:off x="781050" y="1781175"/>
            <a:ext cx="7464452" cy="358933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noProof="0" dirty="0"/>
              <a:t>Click icon to add table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43262" y="283771"/>
            <a:ext cx="7589459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74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49848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8490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6" name="Rak 5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Bildobjekt 6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bei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6835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 bwMode="auto">
          <a:xfrm>
            <a:off x="179099" y="183473"/>
            <a:ext cx="8647388" cy="64953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Bildobjekt 5" descr="LundUniversity_C2line RGB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0443" y="1281125"/>
            <a:ext cx="3110555" cy="41553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3887789" y="1492250"/>
            <a:ext cx="4946649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ktangel 13"/>
          <p:cNvSpPr/>
          <p:nvPr userDrawn="1"/>
        </p:nvSpPr>
        <p:spPr bwMode="auto">
          <a:xfrm>
            <a:off x="2655889" y="1492250"/>
            <a:ext cx="1231899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" name="Bildobjekt 16" descr="Lunds_universitet_C2r_PMS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5881" y="1601267"/>
            <a:ext cx="871914" cy="1049338"/>
          </a:xfrm>
          <a:prstGeom prst="rect">
            <a:avLst/>
          </a:prstGeom>
        </p:spPr>
      </p:pic>
      <p:sp>
        <p:nvSpPr>
          <p:cNvPr id="19" name="Rektangel 18"/>
          <p:cNvSpPr/>
          <p:nvPr userDrawn="1"/>
        </p:nvSpPr>
        <p:spPr bwMode="auto">
          <a:xfrm>
            <a:off x="2655888" y="1492250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ubrik 1"/>
          <p:cNvSpPr>
            <a:spLocks noGrp="1"/>
          </p:cNvSpPr>
          <p:nvPr>
            <p:ph type="ctrTitle" hasCustomPrompt="1"/>
          </p:nvPr>
        </p:nvSpPr>
        <p:spPr>
          <a:xfrm>
            <a:off x="2878667" y="1499395"/>
            <a:ext cx="5955771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21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04067" y="2175765"/>
            <a:ext cx="5930371" cy="342842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/>
              <a:t>Underrubrik eller titel</a:t>
            </a:r>
          </a:p>
        </p:txBody>
      </p:sp>
      <p:pic>
        <p:nvPicPr>
          <p:cNvPr id="16" name="Bildobjekt 15" descr="LundUniversity logga150.png"/>
          <p:cNvPicPr>
            <a:picLocks noChangeAspect="1"/>
          </p:cNvPicPr>
          <p:nvPr userDrawn="1"/>
        </p:nvPicPr>
        <p:blipFill>
          <a:blip r:embed="rId3"/>
          <a:srcRect r="23929" b="49907"/>
          <a:stretch>
            <a:fillRect/>
          </a:stretch>
        </p:blipFill>
        <p:spPr>
          <a:xfrm>
            <a:off x="6030006" y="4318000"/>
            <a:ext cx="2971119" cy="2522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0674" y="1795417"/>
            <a:ext cx="8221342" cy="384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7549" y="239103"/>
            <a:ext cx="7377485" cy="10826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91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0" name="Bildobjekt 9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 baseline="0"/>
            </a:lvl1pPr>
          </a:lstStyle>
          <a:p>
            <a:r>
              <a:rPr lang="en-GB" noProof="0"/>
              <a:t>Single-line 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2" name="Bildobjekt 11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 baseline="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3" name="Bildobjekt 12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57538" y="1848670"/>
            <a:ext cx="7587440" cy="3563159"/>
          </a:xfrm>
        </p:spPr>
        <p:txBody>
          <a:bodyPr/>
          <a:lstStyle>
            <a:lvl1pPr>
              <a:spcAft>
                <a:spcPts val="0"/>
              </a:spcAft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/>
            </a:lvl3pPr>
            <a:lvl4pPr>
              <a:spcAft>
                <a:spcPts val="0"/>
              </a:spcAft>
              <a:buClr>
                <a:schemeClr val="tx2"/>
              </a:buClr>
              <a:defRPr/>
            </a:lvl4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  <p:cxnSp>
        <p:nvCxnSpPr>
          <p:cNvPr id="11" name="Rak 10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3131642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051300" y="1666307"/>
            <a:ext cx="42132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for large illustr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5" name="Bildobjekt 4" descr="LundUniversity_C2line RGB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7747" y="5584789"/>
            <a:ext cx="708740" cy="9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9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samp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ktangel 27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en-GB" noProof="0"/>
              <a:t>One-line title</a:t>
            </a:r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marR="0" indent="0" algn="l" defTabSz="904875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31" name="Rak 30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sam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 30"/>
          <p:cNvGrpSpPr/>
          <p:nvPr/>
        </p:nvGrpSpPr>
        <p:grpSpPr>
          <a:xfrm>
            <a:off x="-119270" y="-59968"/>
            <a:ext cx="9228344" cy="6984776"/>
            <a:chOff x="-119270" y="-59968"/>
            <a:chExt cx="9228344" cy="6984776"/>
          </a:xfrm>
        </p:grpSpPr>
        <p:cxnSp>
          <p:nvCxnSpPr>
            <p:cNvPr id="25" name="Rak 24"/>
            <p:cNvCxnSpPr/>
            <p:nvPr userDrawn="1"/>
          </p:nvCxnSpPr>
          <p:spPr bwMode="auto">
            <a:xfrm>
              <a:off x="-119270" y="1772485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Rak 12"/>
            <p:cNvCxnSpPr/>
            <p:nvPr/>
          </p:nvCxnSpPr>
          <p:spPr bwMode="auto">
            <a:xfrm>
              <a:off x="-119270" y="176199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Rak 13"/>
            <p:cNvCxnSpPr/>
            <p:nvPr/>
          </p:nvCxnSpPr>
          <p:spPr bwMode="auto">
            <a:xfrm>
              <a:off x="-119270" y="1266406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Rak 14"/>
            <p:cNvCxnSpPr/>
            <p:nvPr/>
          </p:nvCxnSpPr>
          <p:spPr bwMode="auto">
            <a:xfrm>
              <a:off x="-119270" y="6676531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Rak 15"/>
            <p:cNvCxnSpPr/>
            <p:nvPr/>
          </p:nvCxnSpPr>
          <p:spPr bwMode="auto">
            <a:xfrm>
              <a:off x="1705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Rak 16"/>
            <p:cNvCxnSpPr/>
            <p:nvPr/>
          </p:nvCxnSpPr>
          <p:spPr bwMode="auto">
            <a:xfrm>
              <a:off x="882104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Rak 19"/>
            <p:cNvCxnSpPr/>
            <p:nvPr/>
          </p:nvCxnSpPr>
          <p:spPr bwMode="auto">
            <a:xfrm>
              <a:off x="41388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Rak 22"/>
            <p:cNvCxnSpPr/>
            <p:nvPr/>
          </p:nvCxnSpPr>
          <p:spPr bwMode="auto">
            <a:xfrm>
              <a:off x="770383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ktangel 11"/>
            <p:cNvSpPr/>
            <p:nvPr userDrawn="1"/>
          </p:nvSpPr>
          <p:spPr bwMode="auto">
            <a:xfrm>
              <a:off x="0" y="0"/>
              <a:ext cx="9001125" cy="6840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3263" y="283771"/>
            <a:ext cx="7605109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7538" y="1843907"/>
            <a:ext cx="7590053" cy="356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  <p:cxnSp>
        <p:nvCxnSpPr>
          <p:cNvPr id="10" name="Rak 9"/>
          <p:cNvCxnSpPr/>
          <p:nvPr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Bildobjekt 20" descr="LundUniversity_C2line RGB 150.png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7867747" y="5584789"/>
            <a:ext cx="708740" cy="946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2" r:id="rId2"/>
    <p:sldLayoutId id="2147483694" r:id="rId3"/>
    <p:sldLayoutId id="2147483695" r:id="rId4"/>
    <p:sldLayoutId id="2147483684" r:id="rId5"/>
    <p:sldLayoutId id="2147483691" r:id="rId6"/>
    <p:sldLayoutId id="2147483707" r:id="rId7"/>
    <p:sldLayoutId id="2147483683" r:id="rId8"/>
    <p:sldLayoutId id="2147483705" r:id="rId9"/>
    <p:sldLayoutId id="2147483682" r:id="rId10"/>
    <p:sldLayoutId id="2147483703" r:id="rId11"/>
    <p:sldLayoutId id="2147483667" r:id="rId12"/>
    <p:sldLayoutId id="2147483666" r:id="rId13"/>
    <p:sldLayoutId id="2147483668" r:id="rId14"/>
    <p:sldLayoutId id="2147483680" r:id="rId15"/>
    <p:sldLayoutId id="2147483679" r:id="rId16"/>
    <p:sldLayoutId id="2147483689" r:id="rId17"/>
    <p:sldLayoutId id="2147483708" r:id="rId18"/>
    <p:sldLayoutId id="2147483709" r:id="rId19"/>
  </p:sldLayoutIdLst>
  <p:hf hdr="0" ftr="0"/>
  <p:txStyles>
    <p:titleStyle>
      <a:lvl1pPr algn="l" defTabSz="904875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30188" indent="-230188" algn="l" defTabSz="904875" rtl="0" eaLnBrk="1" fontAlgn="base" hangingPunct="1">
        <a:spcBef>
          <a:spcPts val="10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2200" b="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00088" indent="-247650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200" b="0">
          <a:solidFill>
            <a:schemeClr val="tx2"/>
          </a:solidFill>
          <a:latin typeface="+mn-lt"/>
          <a:ea typeface="ＭＳ Ｐゴシック" charset="-128"/>
        </a:defRPr>
      </a:lvl2pPr>
      <a:lvl3pPr marL="1089025" indent="-179388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Font typeface="Lucida Grande"/>
        <a:buChar char="»"/>
        <a:defRPr sz="2000" b="0">
          <a:solidFill>
            <a:schemeClr val="tx2"/>
          </a:solidFill>
          <a:latin typeface="+mn-lt"/>
          <a:ea typeface="ＭＳ Ｐゴシック" charset="-128"/>
        </a:defRPr>
      </a:lvl3pPr>
      <a:lvl4pPr marL="1550988" indent="-193675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000" b="0">
          <a:solidFill>
            <a:schemeClr val="tx2"/>
          </a:solidFill>
          <a:latin typeface="+mn-lt"/>
          <a:ea typeface="ＭＳ Ｐゴシック" charset="-128"/>
        </a:defRPr>
      </a:lvl4pPr>
      <a:lvl5pPr marL="20367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4939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511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083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655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18" Type="http://schemas.openxmlformats.org/officeDocument/2006/relationships/image" Target="../media/image22.emf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5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17" Type="http://schemas.openxmlformats.org/officeDocument/2006/relationships/image" Target="../media/image2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.emf"/><Relationship Id="rId20" Type="http://schemas.openxmlformats.org/officeDocument/2006/relationships/image" Target="../media/image24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19" Type="http://schemas.openxmlformats.org/officeDocument/2006/relationships/image" Target="../media/image23.emf"/><Relationship Id="rId4" Type="http://schemas.openxmlformats.org/officeDocument/2006/relationships/image" Target="../media/image8.emf"/><Relationship Id="rId9" Type="http://schemas.openxmlformats.org/officeDocument/2006/relationships/image" Target="../media/image13.emf"/><Relationship Id="rId1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7CA2D2-C65B-40AF-85E8-D951E3B14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848" y="1510712"/>
            <a:ext cx="5734178" cy="1189477"/>
          </a:xfrm>
        </p:spPr>
        <p:txBody>
          <a:bodyPr/>
          <a:lstStyle/>
          <a:p>
            <a:r>
              <a:rPr lang="en-US" sz="2400" dirty="0">
                <a:solidFill>
                  <a:srgbClr val="9C6114"/>
                </a:solidFill>
                <a:latin typeface="+mn-lt"/>
              </a:rPr>
              <a:t>Comparison of energy efficiency between macro and micro cells using energy saving schemes</a:t>
            </a:r>
            <a:br>
              <a:rPr lang="en-US" sz="2400" dirty="0">
                <a:solidFill>
                  <a:srgbClr val="9C6114"/>
                </a:solidFill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E01BF6-49A7-4775-96FE-C2BFF3A0F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sz="2000" b="0" dirty="0">
                <a:solidFill>
                  <a:srgbClr val="9C6114"/>
                </a:solidFill>
              </a:rPr>
              <a:t>Koustubh Sharma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3662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40669" y="840177"/>
            <a:ext cx="7814937" cy="679750"/>
          </a:xfrm>
        </p:spPr>
        <p:txBody>
          <a:bodyPr/>
          <a:lstStyle/>
          <a:p>
            <a:r>
              <a:rPr lang="sv-SE" dirty="0">
                <a:solidFill>
                  <a:srgbClr val="9C6114"/>
                </a:solidFill>
                <a:latin typeface="+mn-lt"/>
              </a:rPr>
              <a:t>EARTH Power </a:t>
            </a:r>
            <a:r>
              <a:rPr lang="sv-SE" dirty="0" err="1">
                <a:solidFill>
                  <a:srgbClr val="9C6114"/>
                </a:solidFill>
                <a:latin typeface="+mn-lt"/>
              </a:rPr>
              <a:t>Model</a:t>
            </a:r>
            <a:endParaRPr lang="en-US" dirty="0">
              <a:solidFill>
                <a:srgbClr val="9C6114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066F519-ACDB-42D5-83D0-170BB0BEC882}"/>
                  </a:ext>
                </a:extLst>
              </p:cNvPr>
              <p:cNvSpPr/>
              <p:nvPr/>
            </p:nvSpPr>
            <p:spPr>
              <a:xfrm>
                <a:off x="5558868" y="4967823"/>
                <a:ext cx="31393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/>
                        </a:rPr>
                        <m:t>𝑃</m:t>
                      </m:r>
                      <m:r>
                        <a:rPr lang="sv-SE" sz="2400" i="1">
                          <a:latin typeface="Cambria Math"/>
                        </a:rPr>
                        <m:t>(</m:t>
                      </m:r>
                      <m:r>
                        <a:rPr lang="sv-SE" sz="2400" i="1">
                          <a:latin typeface="Cambria Math"/>
                        </a:rPr>
                        <m:t>𝑢</m:t>
                      </m:r>
                      <m:r>
                        <a:rPr lang="sv-SE" sz="2400" i="1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sv-SE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066F519-ACDB-42D5-83D0-170BB0BEC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868" y="4967823"/>
                <a:ext cx="3139386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801CDA06-9358-457F-8E1F-4FB0E7C98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286" y="3885497"/>
            <a:ext cx="3638550" cy="904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C817C8B-73AD-4CB5-BEAF-8EDFEF89C968}"/>
              </a:ext>
            </a:extLst>
          </p:cNvPr>
          <p:cNvGrpSpPr/>
          <p:nvPr/>
        </p:nvGrpSpPr>
        <p:grpSpPr>
          <a:xfrm>
            <a:off x="362222" y="3687219"/>
            <a:ext cx="5576048" cy="2823032"/>
            <a:chOff x="1217744" y="2982970"/>
            <a:chExt cx="10204218" cy="357920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FE87062-6B47-4513-B13B-CDF956AAF2F2}"/>
                </a:ext>
              </a:extLst>
            </p:cNvPr>
            <p:cNvCxnSpPr/>
            <p:nvPr/>
          </p:nvCxnSpPr>
          <p:spPr>
            <a:xfrm flipV="1">
              <a:off x="3700437" y="2982970"/>
              <a:ext cx="0" cy="3082009"/>
            </a:xfrm>
            <a:prstGeom prst="straightConnector1">
              <a:avLst/>
            </a:prstGeom>
            <a:noFill/>
            <a:ln w="19050" cap="flat" cmpd="sng" algn="ctr">
              <a:solidFill>
                <a:srgbClr val="262626"/>
              </a:solidFill>
              <a:prstDash val="solid"/>
              <a:tailEnd type="triangle" w="med" len="lg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7379769-9040-46A8-A5E0-D10E2D5CDFC3}"/>
                </a:ext>
              </a:extLst>
            </p:cNvPr>
            <p:cNvCxnSpPr/>
            <p:nvPr/>
          </p:nvCxnSpPr>
          <p:spPr>
            <a:xfrm flipV="1">
              <a:off x="3712235" y="6046069"/>
              <a:ext cx="5688422" cy="3"/>
            </a:xfrm>
            <a:prstGeom prst="straightConnector1">
              <a:avLst/>
            </a:prstGeom>
            <a:noFill/>
            <a:ln w="19050" cap="flat" cmpd="sng" algn="ctr">
              <a:solidFill>
                <a:srgbClr val="262626"/>
              </a:solidFill>
              <a:prstDash val="solid"/>
              <a:tailEnd type="triangle" w="med" len="lg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61117CA-658C-42DF-A77B-44E98242817E}"/>
                </a:ext>
              </a:extLst>
            </p:cNvPr>
            <p:cNvCxnSpPr/>
            <p:nvPr/>
          </p:nvCxnSpPr>
          <p:spPr>
            <a:xfrm>
              <a:off x="8589147" y="3441578"/>
              <a:ext cx="0" cy="1579121"/>
            </a:xfrm>
            <a:prstGeom prst="straightConnector1">
              <a:avLst/>
            </a:prstGeom>
            <a:noFill/>
            <a:ln w="9525" cap="flat" cmpd="sng" algn="ctr">
              <a:solidFill>
                <a:srgbClr val="58585A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C10E518-38F4-4625-AC0B-A4F576DE5AEC}"/>
                </a:ext>
              </a:extLst>
            </p:cNvPr>
            <p:cNvCxnSpPr/>
            <p:nvPr/>
          </p:nvCxnSpPr>
          <p:spPr>
            <a:xfrm>
              <a:off x="8587207" y="5099004"/>
              <a:ext cx="0" cy="947062"/>
            </a:xfrm>
            <a:prstGeom prst="straightConnector1">
              <a:avLst/>
            </a:prstGeom>
            <a:noFill/>
            <a:ln w="9525" cap="flat" cmpd="sng" algn="ctr">
              <a:solidFill>
                <a:srgbClr val="58585A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1871D5-B2D9-45E1-9381-2139B05997F3}"/>
                </a:ext>
              </a:extLst>
            </p:cNvPr>
            <p:cNvSpPr txBox="1"/>
            <p:nvPr/>
          </p:nvSpPr>
          <p:spPr>
            <a:xfrm>
              <a:off x="8561682" y="5426448"/>
              <a:ext cx="2860280" cy="62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00135">
                <a:defRPr/>
              </a:pPr>
              <a:r>
                <a:rPr lang="en-US" sz="1200" dirty="0">
                  <a:solidFill>
                    <a:schemeClr val="dk1"/>
                  </a:solidFill>
                  <a:latin typeface="+mn-lt"/>
                  <a:ea typeface="+mn-ea"/>
                </a:rPr>
                <a:t>Fixed constant part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50AC977-539C-4405-A12E-DF1DA1A1DEDC}"/>
                    </a:ext>
                  </a:extLst>
                </p:cNvPr>
                <p:cNvSpPr txBox="1"/>
                <p:nvPr/>
              </p:nvSpPr>
              <p:spPr>
                <a:xfrm>
                  <a:off x="1217744" y="3026137"/>
                  <a:ext cx="2626671" cy="1228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00135">
                    <a:defRPr/>
                  </a:pPr>
                  <a:r>
                    <a:rPr lang="en-US" sz="1770" b="0" dirty="0">
                      <a:solidFill>
                        <a:schemeClr val="dk1"/>
                      </a:solidFill>
                    </a:rPr>
                    <a:t>Power Consumed </a:t>
                  </a:r>
                  <a14:m>
                    <m:oMath xmlns:m="http://schemas.openxmlformats.org/officeDocument/2006/math">
                      <m:r>
                        <a:rPr lang="sv-SE" sz="177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endParaRPr lang="en-US" sz="1770" b="0" dirty="0">
                    <a:solidFill>
                      <a:schemeClr val="dk1"/>
                    </a:solidFill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50AC977-539C-4405-A12E-DF1DA1A1D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744" y="3026137"/>
                  <a:ext cx="2626671" cy="1228150"/>
                </a:xfrm>
                <a:prstGeom prst="rect">
                  <a:avLst/>
                </a:prstGeom>
                <a:blipFill>
                  <a:blip r:embed="rId5"/>
                  <a:stretch>
                    <a:fillRect l="-2966" t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9199623-46E2-4755-9287-F0D3252D8D54}"/>
                </a:ext>
              </a:extLst>
            </p:cNvPr>
            <p:cNvCxnSpPr/>
            <p:nvPr/>
          </p:nvCxnSpPr>
          <p:spPr>
            <a:xfrm>
              <a:off x="5698631" y="4377225"/>
              <a:ext cx="917984" cy="0"/>
            </a:xfrm>
            <a:prstGeom prst="lin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81E900-4BE6-4EEB-9E42-444277386708}"/>
                </a:ext>
              </a:extLst>
            </p:cNvPr>
            <p:cNvCxnSpPr/>
            <p:nvPr/>
          </p:nvCxnSpPr>
          <p:spPr>
            <a:xfrm flipV="1">
              <a:off x="6616615" y="4060934"/>
              <a:ext cx="0" cy="316292"/>
            </a:xfrm>
            <a:prstGeom prst="lin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F9697B7-3AFD-47CE-9ACE-4988D01BDD26}"/>
                    </a:ext>
                  </a:extLst>
                </p:cNvPr>
                <p:cNvSpPr/>
                <p:nvPr/>
              </p:nvSpPr>
              <p:spPr>
                <a:xfrm>
                  <a:off x="6557562" y="4074732"/>
                  <a:ext cx="590064" cy="53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00135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969" b="0" i="1" ker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969" b="0" i="1" ker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sv-SE" sz="1969" b="0" i="1" ker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969" b="0" kern="0" dirty="0">
                    <a:solidFill>
                      <a:srgbClr val="FFFFFF"/>
                    </a:solidFill>
                    <a:cs typeface="Arial" charset="0"/>
                  </a:endParaRPr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F9697B7-3AFD-47CE-9ACE-4988D01BDD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7562" y="4074732"/>
                  <a:ext cx="590064" cy="531861"/>
                </a:xfrm>
                <a:prstGeom prst="rect">
                  <a:avLst/>
                </a:prstGeom>
                <a:blipFill>
                  <a:blip r:embed="rId6"/>
                  <a:stretch>
                    <a:fillRect r="-28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7C2A395-494B-4ED0-B637-3E604A6698E1}"/>
                    </a:ext>
                  </a:extLst>
                </p:cNvPr>
                <p:cNvSpPr/>
                <p:nvPr/>
              </p:nvSpPr>
              <p:spPr>
                <a:xfrm>
                  <a:off x="9226823" y="5991918"/>
                  <a:ext cx="742764" cy="5338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00135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1969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oMath>
                    </m:oMathPara>
                  </a14:m>
                  <a:endParaRPr lang="en-US" sz="1969" b="0" kern="0" dirty="0">
                    <a:solidFill>
                      <a:schemeClr val="tx1"/>
                    </a:solidFill>
                    <a:cs typeface="Arial" charset="0"/>
                  </a:endParaRPr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7C2A395-494B-4ED0-B637-3E604A6698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823" y="5991918"/>
                  <a:ext cx="742764" cy="5338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3F34426-8F84-4A34-9425-553980A1E2C4}"/>
                    </a:ext>
                  </a:extLst>
                </p:cNvPr>
                <p:cNvSpPr/>
                <p:nvPr/>
              </p:nvSpPr>
              <p:spPr>
                <a:xfrm>
                  <a:off x="2399564" y="5381178"/>
                  <a:ext cx="1499259" cy="5253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00135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772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772" b="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sv-SE" sz="1772" b="0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sleep</m:t>
                            </m:r>
                          </m:sub>
                        </m:sSub>
                      </m:oMath>
                    </m:oMathPara>
                  </a14:m>
                  <a:endParaRPr lang="en-US" sz="4331" b="0" kern="0" dirty="0">
                    <a:solidFill>
                      <a:srgbClr val="58585A"/>
                    </a:solidFill>
                    <a:cs typeface="Arial" charset="0"/>
                  </a:endParaRPr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3F34426-8F84-4A34-9425-553980A1E2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9564" y="5381178"/>
                  <a:ext cx="1499259" cy="525324"/>
                </a:xfrm>
                <a:prstGeom prst="rect">
                  <a:avLst/>
                </a:prstGeom>
                <a:blipFill>
                  <a:blip r:embed="rId8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CD79F3-A490-4538-A3AA-1ADDB956B879}"/>
                </a:ext>
              </a:extLst>
            </p:cNvPr>
            <p:cNvCxnSpPr/>
            <p:nvPr/>
          </p:nvCxnSpPr>
          <p:spPr>
            <a:xfrm flipV="1">
              <a:off x="3559191" y="5560849"/>
              <a:ext cx="140493" cy="3"/>
            </a:xfrm>
            <a:prstGeom prst="straightConnector1">
              <a:avLst/>
            </a:prstGeom>
            <a:noFill/>
            <a:ln w="9525" cap="flat" cmpd="sng" algn="ctr">
              <a:solidFill>
                <a:srgbClr val="58585A">
                  <a:shade val="95000"/>
                  <a:satMod val="10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5F2512-6175-4BF5-9B94-C9A0FEA6F910}"/>
                </a:ext>
              </a:extLst>
            </p:cNvPr>
            <p:cNvSpPr txBox="1"/>
            <p:nvPr/>
          </p:nvSpPr>
          <p:spPr>
            <a:xfrm>
              <a:off x="4704512" y="6069227"/>
              <a:ext cx="2812496" cy="46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00135">
                <a:defRPr/>
              </a:pPr>
              <a:r>
                <a:rPr lang="en-US" sz="1772" b="0" kern="0" dirty="0">
                  <a:cs typeface="Arial" charset="0"/>
                </a:rPr>
                <a:t>utilization [%]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54E840C-4C12-491F-8B3C-D99FC8512965}"/>
                </a:ext>
              </a:extLst>
            </p:cNvPr>
            <p:cNvCxnSpPr/>
            <p:nvPr/>
          </p:nvCxnSpPr>
          <p:spPr bwMode="auto">
            <a:xfrm>
              <a:off x="3700437" y="5099004"/>
              <a:ext cx="4656237" cy="0"/>
            </a:xfrm>
            <a:prstGeom prst="line">
              <a:avLst/>
            </a:prstGeom>
            <a:solidFill>
              <a:srgbClr val="89BA17"/>
            </a:solidFill>
            <a:ln w="28575" cap="flat" cmpd="sng" algn="ctr">
              <a:solidFill>
                <a:srgbClr val="58585A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5402A1F-447E-4DFB-944D-3ACED38AD9FB}"/>
                </a:ext>
              </a:extLst>
            </p:cNvPr>
            <p:cNvCxnSpPr/>
            <p:nvPr/>
          </p:nvCxnSpPr>
          <p:spPr bwMode="auto">
            <a:xfrm flipV="1">
              <a:off x="3700437" y="3425535"/>
              <a:ext cx="4646650" cy="1657427"/>
            </a:xfrm>
            <a:prstGeom prst="line">
              <a:avLst/>
            </a:prstGeom>
            <a:solidFill>
              <a:srgbClr val="89BA17"/>
            </a:solidFill>
            <a:ln w="28575" cap="flat" cmpd="sng" algn="ctr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440D7C3-FF93-47E8-95A2-44E5BCD0AB08}"/>
                    </a:ext>
                  </a:extLst>
                </p:cNvPr>
                <p:cNvSpPr/>
                <p:nvPr/>
              </p:nvSpPr>
              <p:spPr>
                <a:xfrm>
                  <a:off x="2649713" y="4852536"/>
                  <a:ext cx="859166" cy="4929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00135">
                    <a:defRPr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772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772" b="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772" b="0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4331" b="0" kern="0" dirty="0">
                    <a:solidFill>
                      <a:schemeClr val="tx1"/>
                    </a:solidFill>
                    <a:cs typeface="Arial" charset="0"/>
                  </a:endParaRPr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440D7C3-FF93-47E8-95A2-44E5BCD0AB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9713" y="4852536"/>
                  <a:ext cx="859166" cy="4929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469CCBD-DD0E-40D2-9952-87059E79873B}"/>
                </a:ext>
              </a:extLst>
            </p:cNvPr>
            <p:cNvCxnSpPr/>
            <p:nvPr/>
          </p:nvCxnSpPr>
          <p:spPr>
            <a:xfrm flipV="1">
              <a:off x="3567214" y="5103648"/>
              <a:ext cx="140493" cy="1"/>
            </a:xfrm>
            <a:prstGeom prst="straightConnector1">
              <a:avLst/>
            </a:prstGeom>
            <a:noFill/>
            <a:ln w="9525" cap="flat" cmpd="sng" algn="ctr">
              <a:solidFill>
                <a:srgbClr val="58585A">
                  <a:shade val="95000"/>
                  <a:satMod val="10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8B38F3C-21DD-4C74-9852-9B13B952D28A}"/>
                </a:ext>
              </a:extLst>
            </p:cNvPr>
            <p:cNvSpPr txBox="1"/>
            <p:nvPr/>
          </p:nvSpPr>
          <p:spPr>
            <a:xfrm>
              <a:off x="3567212" y="6067437"/>
              <a:ext cx="569689" cy="492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0135">
                <a:defRPr/>
              </a:pPr>
              <a:r>
                <a:rPr lang="en-US" sz="1772" b="0" kern="0" dirty="0">
                  <a:cs typeface="Arial" charset="0"/>
                </a:rPr>
                <a:t>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BB61B0F-3467-47D5-B4BD-4406E84D63C0}"/>
                </a:ext>
              </a:extLst>
            </p:cNvPr>
            <p:cNvSpPr txBox="1"/>
            <p:nvPr/>
          </p:nvSpPr>
          <p:spPr>
            <a:xfrm>
              <a:off x="7844826" y="6069231"/>
              <a:ext cx="1033183" cy="49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00135">
                <a:defRPr/>
              </a:pPr>
              <a:r>
                <a:rPr lang="en-US" sz="1772" b="0" kern="0" dirty="0">
                  <a:cs typeface="Arial" charset="0"/>
                </a:rPr>
                <a:t>100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D648603-38D9-4EC8-8593-55D61DC2AB8F}"/>
                </a:ext>
              </a:extLst>
            </p:cNvPr>
            <p:cNvSpPr/>
            <p:nvPr/>
          </p:nvSpPr>
          <p:spPr bwMode="auto">
            <a:xfrm>
              <a:off x="3603437" y="5483229"/>
              <a:ext cx="192506" cy="159172"/>
            </a:xfrm>
            <a:prstGeom prst="ellipse">
              <a:avLst/>
            </a:prstGeom>
            <a:solidFill>
              <a:srgbClr val="58585A">
                <a:lumMod val="50000"/>
              </a:srgbClr>
            </a:solidFill>
            <a:ln w="12700" cap="flat" cmpd="sng" algn="ctr">
              <a:solidFill>
                <a:srgbClr val="58585A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0875" tIns="45006" rIns="70875" bIns="45006" numCol="1" rtlCol="0" anchor="t" anchorCtr="0" compatLnSpc="1">
              <a:prstTxWarp prst="textNoShape">
                <a:avLst/>
              </a:prstTxWarp>
            </a:bodyPr>
            <a:lstStyle/>
            <a:p>
              <a:pPr defTabSz="900135">
                <a:spcBef>
                  <a:spcPct val="50000"/>
                </a:spcBef>
                <a:defRPr/>
              </a:pPr>
              <a:endParaRPr lang="en-US" sz="1772" b="0" kern="0">
                <a:solidFill>
                  <a:srgbClr val="58585A"/>
                </a:solidFill>
                <a:cs typeface="Arial" charset="0"/>
              </a:endParaRP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843891D-5A3C-444D-BEA2-49F3571D59B3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6475" y="4036283"/>
            <a:ext cx="2519374" cy="1693410"/>
          </a:xfrm>
          <a:prstGeom prst="line">
            <a:avLst/>
          </a:prstGeom>
          <a:solidFill>
            <a:srgbClr val="89BA17"/>
          </a:solidFill>
          <a:ln w="28575" cap="flat" cmpd="sng" algn="ctr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CC52AF-E90D-44AC-830B-5AA5154521F2}"/>
              </a:ext>
            </a:extLst>
          </p:cNvPr>
          <p:cNvSpPr txBox="1"/>
          <p:nvPr/>
        </p:nvSpPr>
        <p:spPr>
          <a:xfrm>
            <a:off x="4425139" y="4537443"/>
            <a:ext cx="134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</a:rPr>
              <a:t>Load dependent part</a:t>
            </a:r>
          </a:p>
          <a:p>
            <a:endParaRPr lang="en-US" sz="1200" b="0" dirty="0" err="1">
              <a:solidFill>
                <a:schemeClr val="tx2"/>
              </a:solidFill>
            </a:endParaRPr>
          </a:p>
        </p:txBody>
      </p:sp>
      <p:graphicFrame>
        <p:nvGraphicFramePr>
          <p:cNvPr id="31" name="Content Placeholder 9">
            <a:extLst>
              <a:ext uri="{FF2B5EF4-FFF2-40B4-BE49-F238E27FC236}">
                <a16:creationId xmlns:a16="http://schemas.microsoft.com/office/drawing/2014/main" id="{CB7801EB-A351-46D8-8F30-482C604EA1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063411"/>
              </p:ext>
            </p:extLst>
          </p:nvPr>
        </p:nvGraphicFramePr>
        <p:xfrm>
          <a:off x="707224" y="1735274"/>
          <a:ext cx="7831134" cy="1551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988">
                  <a:extLst>
                    <a:ext uri="{9D8B030D-6E8A-4147-A177-3AD203B41FA5}">
                      <a16:colId xmlns:a16="http://schemas.microsoft.com/office/drawing/2014/main" val="3715926358"/>
                    </a:ext>
                  </a:extLst>
                </a:gridCol>
                <a:gridCol w="1222030">
                  <a:extLst>
                    <a:ext uri="{9D8B030D-6E8A-4147-A177-3AD203B41FA5}">
                      <a16:colId xmlns:a16="http://schemas.microsoft.com/office/drawing/2014/main" val="2940273052"/>
                    </a:ext>
                  </a:extLst>
                </a:gridCol>
                <a:gridCol w="1536805">
                  <a:extLst>
                    <a:ext uri="{9D8B030D-6E8A-4147-A177-3AD203B41FA5}">
                      <a16:colId xmlns:a16="http://schemas.microsoft.com/office/drawing/2014/main" val="106970125"/>
                    </a:ext>
                  </a:extLst>
                </a:gridCol>
                <a:gridCol w="1153748">
                  <a:extLst>
                    <a:ext uri="{9D8B030D-6E8A-4147-A177-3AD203B41FA5}">
                      <a16:colId xmlns:a16="http://schemas.microsoft.com/office/drawing/2014/main" val="524238655"/>
                    </a:ext>
                  </a:extLst>
                </a:gridCol>
                <a:gridCol w="1054647">
                  <a:extLst>
                    <a:ext uri="{9D8B030D-6E8A-4147-A177-3AD203B41FA5}">
                      <a16:colId xmlns:a16="http://schemas.microsoft.com/office/drawing/2014/main" val="2549006995"/>
                    </a:ext>
                  </a:extLst>
                </a:gridCol>
                <a:gridCol w="1531916">
                  <a:extLst>
                    <a:ext uri="{9D8B030D-6E8A-4147-A177-3AD203B41FA5}">
                      <a16:colId xmlns:a16="http://schemas.microsoft.com/office/drawing/2014/main" val="3092075988"/>
                    </a:ext>
                  </a:extLst>
                </a:gridCol>
              </a:tblGrid>
              <a:tr h="517291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BS type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N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TRX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 dirty="0" err="1">
                          <a:effectLst/>
                          <a:latin typeface="+mn-lt"/>
                        </a:rPr>
                        <a:t>max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0</a:t>
                      </a:r>
                      <a:r>
                        <a:rPr lang="en-US" sz="200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Δ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p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sleep</a:t>
                      </a:r>
                      <a:r>
                        <a:rPr lang="en-US" sz="200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504449219"/>
                  </a:ext>
                </a:extLst>
              </a:tr>
              <a:tr h="517291">
                <a:tc>
                  <a:txBody>
                    <a:bodyPr/>
                    <a:lstStyle/>
                    <a:p>
                      <a:pPr indent="226695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Macro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40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130.0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4.7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75.0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3901322128"/>
                  </a:ext>
                </a:extLst>
              </a:tr>
              <a:tr h="517291">
                <a:tc>
                  <a:txBody>
                    <a:bodyPr/>
                    <a:lstStyle/>
                    <a:p>
                      <a:pPr indent="226695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Micro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marL="0" indent="226695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56.0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2.6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39.0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231726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5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b="0" dirty="0">
                <a:latin typeface="+mn-lt"/>
              </a:rPr>
              <a:t>Energy Saving schemes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75EAF5-ED57-48A0-93D5-1C29D5513E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Micro TX sleep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MBSFN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Lean carrier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7134D6-CF4A-4F8F-91C0-5A97DB07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+mn-lt"/>
              </a:rPr>
              <a:t>Micro TX </a:t>
            </a:r>
            <a:r>
              <a:rPr lang="sv-SE" dirty="0" err="1">
                <a:latin typeface="+mn-lt"/>
              </a:rPr>
              <a:t>Sleep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9277C5-3920-4B26-A568-B65125870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8335" y="3123547"/>
            <a:ext cx="1133475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BDA98-1D32-49D0-94F6-998923482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92" y="2026023"/>
            <a:ext cx="6749657" cy="323613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sx="1000" sy="1000" algn="ctr" rotWithShape="0">
              <a:srgbClr val="000000"/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F851CC-27CB-4052-AC7C-89BA3296F102}"/>
              </a:ext>
            </a:extLst>
          </p:cNvPr>
          <p:cNvCxnSpPr/>
          <p:nvPr/>
        </p:nvCxnSpPr>
        <p:spPr bwMode="auto">
          <a:xfrm>
            <a:off x="512492" y="5453372"/>
            <a:ext cx="67496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E09555-1303-45DA-B185-401000CBD27F}"/>
              </a:ext>
            </a:extLst>
          </p:cNvPr>
          <p:cNvSpPr txBox="1"/>
          <p:nvPr/>
        </p:nvSpPr>
        <p:spPr>
          <a:xfrm>
            <a:off x="3163979" y="5506085"/>
            <a:ext cx="2666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0" dirty="0"/>
              <a:t>Radio </a:t>
            </a:r>
            <a:r>
              <a:rPr lang="sv-SE" sz="2000" b="0" dirty="0" err="1"/>
              <a:t>Frame</a:t>
            </a:r>
            <a:r>
              <a:rPr lang="sv-SE" sz="2000" b="0" dirty="0"/>
              <a:t>, 10ms</a:t>
            </a:r>
            <a:endParaRPr lang="en-US" sz="2000" b="0" dirty="0" err="1"/>
          </a:p>
        </p:txBody>
      </p:sp>
    </p:spTree>
    <p:extLst>
      <p:ext uri="{BB962C8B-B14F-4D97-AF65-F5344CB8AC3E}">
        <p14:creationId xmlns:p14="http://schemas.microsoft.com/office/powerpoint/2010/main" val="4094083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Content Placeholder 64">
            <a:extLst>
              <a:ext uri="{FF2B5EF4-FFF2-40B4-BE49-F238E27FC236}">
                <a16:creationId xmlns:a16="http://schemas.microsoft.com/office/drawing/2014/main" id="{5F6A677E-EFAD-47ED-947B-5B393D6E4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49" y="1961497"/>
            <a:ext cx="6915150" cy="32766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E9E154-4D15-4343-AA36-41FE64BA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+mn-lt"/>
              </a:rPr>
              <a:t>MBSFN </a:t>
            </a:r>
            <a:r>
              <a:rPr lang="sv-SE" dirty="0" err="1">
                <a:latin typeface="+mn-lt"/>
              </a:rPr>
              <a:t>Sub-Frame</a:t>
            </a:r>
            <a:endParaRPr lang="en-US" dirty="0">
              <a:latin typeface="+mn-lt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E42F200-3075-495B-A874-F90145F90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335" y="3123547"/>
            <a:ext cx="1133475" cy="9525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B8267C-EA75-4F0C-BC09-9BC80339015B}"/>
              </a:ext>
            </a:extLst>
          </p:cNvPr>
          <p:cNvCxnSpPr>
            <a:cxnSpLocks/>
          </p:cNvCxnSpPr>
          <p:nvPr/>
        </p:nvCxnSpPr>
        <p:spPr bwMode="auto">
          <a:xfrm>
            <a:off x="1308847" y="5477435"/>
            <a:ext cx="1879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21FE018-F26F-4849-B92E-E6E61DF363FF}"/>
              </a:ext>
            </a:extLst>
          </p:cNvPr>
          <p:cNvCxnSpPr>
            <a:cxnSpLocks/>
          </p:cNvCxnSpPr>
          <p:nvPr/>
        </p:nvCxnSpPr>
        <p:spPr bwMode="auto">
          <a:xfrm>
            <a:off x="4745868" y="5452428"/>
            <a:ext cx="1879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86390F2-8740-4128-8F34-CB2CE3D19E4F}"/>
              </a:ext>
            </a:extLst>
          </p:cNvPr>
          <p:cNvSpPr txBox="1"/>
          <p:nvPr/>
        </p:nvSpPr>
        <p:spPr>
          <a:xfrm>
            <a:off x="3163979" y="5506085"/>
            <a:ext cx="271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0" dirty="0"/>
              <a:t>MBSFN Sub-Frames</a:t>
            </a:r>
            <a:endParaRPr lang="en-US" sz="2000" b="0" dirty="0" err="1"/>
          </a:p>
        </p:txBody>
      </p:sp>
      <p:grpSp>
        <p:nvGrpSpPr>
          <p:cNvPr id="62519" name="Group 1527"/>
          <p:cNvGrpSpPr>
            <a:grpSpLocks/>
          </p:cNvGrpSpPr>
          <p:nvPr/>
        </p:nvGrpSpPr>
        <p:grpSpPr bwMode="auto">
          <a:xfrm>
            <a:off x="-1588" y="7938"/>
            <a:ext cx="60326" cy="2873375"/>
            <a:chOff x="0" y="0"/>
            <a:chExt cx="603" cy="28740"/>
          </a:xfrm>
        </p:grpSpPr>
      </p:grpSp>
      <p:grpSp>
        <p:nvGrpSpPr>
          <p:cNvPr id="62513" name="Group 1533"/>
          <p:cNvGrpSpPr>
            <a:grpSpLocks/>
          </p:cNvGrpSpPr>
          <p:nvPr/>
        </p:nvGrpSpPr>
        <p:grpSpPr bwMode="auto">
          <a:xfrm>
            <a:off x="-6350" y="7938"/>
            <a:ext cx="60325" cy="2873375"/>
            <a:chOff x="0" y="0"/>
            <a:chExt cx="603" cy="28740"/>
          </a:xfrm>
        </p:grpSpPr>
      </p:grpSp>
      <p:grpSp>
        <p:nvGrpSpPr>
          <p:cNvPr id="62507" name="Group 1539"/>
          <p:cNvGrpSpPr>
            <a:grpSpLocks/>
          </p:cNvGrpSpPr>
          <p:nvPr/>
        </p:nvGrpSpPr>
        <p:grpSpPr bwMode="auto">
          <a:xfrm>
            <a:off x="0" y="7938"/>
            <a:ext cx="60325" cy="2873375"/>
            <a:chOff x="0" y="0"/>
            <a:chExt cx="603" cy="28740"/>
          </a:xfrm>
        </p:grpSpPr>
      </p:grpSp>
      <p:grpSp>
        <p:nvGrpSpPr>
          <p:cNvPr id="62501" name="Group 1551"/>
          <p:cNvGrpSpPr>
            <a:grpSpLocks/>
          </p:cNvGrpSpPr>
          <p:nvPr/>
        </p:nvGrpSpPr>
        <p:grpSpPr bwMode="auto">
          <a:xfrm>
            <a:off x="-6350" y="7938"/>
            <a:ext cx="60325" cy="2873375"/>
            <a:chOff x="0" y="0"/>
            <a:chExt cx="603" cy="28740"/>
          </a:xfrm>
        </p:grpSpPr>
      </p:grpSp>
      <p:grpSp>
        <p:nvGrpSpPr>
          <p:cNvPr id="62495" name="Group 1557"/>
          <p:cNvGrpSpPr>
            <a:grpSpLocks/>
          </p:cNvGrpSpPr>
          <p:nvPr/>
        </p:nvGrpSpPr>
        <p:grpSpPr bwMode="auto">
          <a:xfrm>
            <a:off x="-4763" y="7938"/>
            <a:ext cx="60326" cy="2873375"/>
            <a:chOff x="0" y="0"/>
            <a:chExt cx="603" cy="28740"/>
          </a:xfrm>
        </p:grpSpPr>
      </p:grpSp>
      <p:grpSp>
        <p:nvGrpSpPr>
          <p:cNvPr id="62489" name="Group 1563"/>
          <p:cNvGrpSpPr>
            <a:grpSpLocks/>
          </p:cNvGrpSpPr>
          <p:nvPr/>
        </p:nvGrpSpPr>
        <p:grpSpPr bwMode="auto">
          <a:xfrm>
            <a:off x="-3175" y="7938"/>
            <a:ext cx="60325" cy="2873375"/>
            <a:chOff x="0" y="0"/>
            <a:chExt cx="603" cy="28740"/>
          </a:xfrm>
        </p:grpSpPr>
      </p:grpSp>
      <p:grpSp>
        <p:nvGrpSpPr>
          <p:cNvPr id="62483" name="Group 1569"/>
          <p:cNvGrpSpPr>
            <a:grpSpLocks/>
          </p:cNvGrpSpPr>
          <p:nvPr/>
        </p:nvGrpSpPr>
        <p:grpSpPr bwMode="auto">
          <a:xfrm>
            <a:off x="0" y="7938"/>
            <a:ext cx="60325" cy="2873375"/>
            <a:chOff x="0" y="0"/>
            <a:chExt cx="603" cy="28740"/>
          </a:xfrm>
        </p:grpSpPr>
      </p:grpSp>
      <p:grpSp>
        <p:nvGrpSpPr>
          <p:cNvPr id="62477" name="Group 1575"/>
          <p:cNvGrpSpPr>
            <a:grpSpLocks/>
          </p:cNvGrpSpPr>
          <p:nvPr/>
        </p:nvGrpSpPr>
        <p:grpSpPr bwMode="auto">
          <a:xfrm>
            <a:off x="1588" y="7938"/>
            <a:ext cx="60325" cy="2873375"/>
            <a:chOff x="0" y="0"/>
            <a:chExt cx="603" cy="28740"/>
          </a:xfrm>
        </p:grpSpPr>
      </p:grpSp>
      <p:grpSp>
        <p:nvGrpSpPr>
          <p:cNvPr id="62471" name="Group 1487"/>
          <p:cNvGrpSpPr>
            <a:grpSpLocks/>
          </p:cNvGrpSpPr>
          <p:nvPr/>
        </p:nvGrpSpPr>
        <p:grpSpPr bwMode="auto">
          <a:xfrm>
            <a:off x="-4763" y="7938"/>
            <a:ext cx="60326" cy="2873375"/>
            <a:chOff x="0" y="0"/>
            <a:chExt cx="603" cy="28740"/>
          </a:xfrm>
        </p:grpSpPr>
      </p:grpSp>
      <p:grpSp>
        <p:nvGrpSpPr>
          <p:cNvPr id="62465" name="Group 1581"/>
          <p:cNvGrpSpPr>
            <a:grpSpLocks/>
          </p:cNvGrpSpPr>
          <p:nvPr/>
        </p:nvGrpSpPr>
        <p:grpSpPr bwMode="auto">
          <a:xfrm>
            <a:off x="-3175" y="7938"/>
            <a:ext cx="60325" cy="2873375"/>
            <a:chOff x="0" y="0"/>
            <a:chExt cx="603" cy="28740"/>
          </a:xfrm>
        </p:grpSpPr>
      </p:grpSp>
    </p:spTree>
    <p:extLst>
      <p:ext uri="{BB962C8B-B14F-4D97-AF65-F5344CB8AC3E}">
        <p14:creationId xmlns:p14="http://schemas.microsoft.com/office/powerpoint/2010/main" val="3320769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7A9C6-29C2-4B13-8AA7-30CDD641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+mn-lt"/>
              </a:rPr>
              <a:t>Lean</a:t>
            </a:r>
            <a:r>
              <a:rPr lang="sv-SE" dirty="0">
                <a:latin typeface="+mn-lt"/>
              </a:rPr>
              <a:t> Carrier</a:t>
            </a:r>
            <a:r>
              <a:rPr lang="sv-SE" dirty="0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39463E-1FE7-4536-AAAB-00D187C54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15" y="1983954"/>
            <a:ext cx="6934200" cy="3267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101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Simulation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48419-B6EB-4D8C-880E-188149399C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49" y="1647615"/>
            <a:ext cx="4276725" cy="4391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E2E338-DB67-4B42-99B2-971829E19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56228"/>
              </p:ext>
            </p:extLst>
          </p:nvPr>
        </p:nvGraphicFramePr>
        <p:xfrm>
          <a:off x="4664274" y="1647615"/>
          <a:ext cx="3692712" cy="4391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5931">
                  <a:extLst>
                    <a:ext uri="{9D8B030D-6E8A-4147-A177-3AD203B41FA5}">
                      <a16:colId xmlns:a16="http://schemas.microsoft.com/office/drawing/2014/main" val="3369424623"/>
                    </a:ext>
                  </a:extLst>
                </a:gridCol>
                <a:gridCol w="1846781">
                  <a:extLst>
                    <a:ext uri="{9D8B030D-6E8A-4147-A177-3AD203B41FA5}">
                      <a16:colId xmlns:a16="http://schemas.microsoft.com/office/drawing/2014/main" val="1563942043"/>
                    </a:ext>
                  </a:extLst>
                </a:gridCol>
              </a:tblGrid>
              <a:tr h="36272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1500" dirty="0">
                          <a:effectLst/>
                        </a:rPr>
                        <a:t>Parameters</a:t>
                      </a:r>
                      <a:endParaRPr lang="en-US" sz="1500" dirty="0">
                        <a:effectLst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Value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3044422394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Carrier frequency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2.0 GHz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2799635928"/>
                  </a:ext>
                </a:extLst>
              </a:tr>
              <a:tr h="218404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Bandwidth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20 MHz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2400440394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Modulation scheme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64 QAM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883156005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Packet traffic model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Equal buffer model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406834141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Macro TX Power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40 W per sector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218299916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Micro TX Power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10 W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1598375126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Macro cells in central grid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21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3734735433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Micro cells in central grid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28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2872456393"/>
                  </a:ext>
                </a:extLst>
              </a:tr>
              <a:tr h="218404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Feeder loss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10 dB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154657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8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892BAA-ACB8-43A7-AC04-FA9874EAA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823" y="1795463"/>
            <a:ext cx="4919066" cy="3841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AFA4F7E-A465-49E5-AA29-4308EDEA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+mn-lt"/>
              </a:rPr>
              <a:t>Macro</a:t>
            </a:r>
            <a:r>
              <a:rPr lang="sv-SE" dirty="0">
                <a:latin typeface="+mn-lt"/>
              </a:rPr>
              <a:t> </a:t>
            </a:r>
            <a:r>
              <a:rPr lang="sv-SE" dirty="0" err="1">
                <a:latin typeface="+mn-lt"/>
              </a:rPr>
              <a:t>Deployment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542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229081-FA5C-437C-B48A-150F9D917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540" y="1795463"/>
            <a:ext cx="5117633" cy="3841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E67469B-2E8C-4719-B7ED-AF376E2D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+mn-lt"/>
              </a:rPr>
              <a:t>Micro </a:t>
            </a:r>
            <a:r>
              <a:rPr lang="sv-SE" dirty="0" err="1">
                <a:latin typeface="+mn-lt"/>
              </a:rPr>
              <a:t>Deployment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2943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AAA63F-BA4C-4132-9F09-A7F4B8DDB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kern="1200" dirty="0"/>
              <a:t>Macro versus micro without energy saving schemes.</a:t>
            </a:r>
          </a:p>
          <a:p>
            <a:pPr algn="just"/>
            <a:r>
              <a:rPr lang="en-US" sz="2400" dirty="0"/>
              <a:t>Macro with and without energy saving schemes.</a:t>
            </a:r>
          </a:p>
          <a:p>
            <a:pPr algn="just"/>
            <a:r>
              <a:rPr lang="en-US" sz="2400" dirty="0"/>
              <a:t>Micro with and without energy saving schemes.</a:t>
            </a:r>
          </a:p>
          <a:p>
            <a:pPr algn="just"/>
            <a:r>
              <a:rPr lang="en-US" sz="2400" dirty="0"/>
              <a:t>Macro versus micro with energy saving schemes.</a:t>
            </a:r>
          </a:p>
          <a:p>
            <a:pPr algn="just"/>
            <a:r>
              <a:rPr lang="en-US" sz="2400" dirty="0"/>
              <a:t>Daily power consumption.</a:t>
            </a:r>
          </a:p>
          <a:p>
            <a:pPr algn="just"/>
            <a:endParaRPr lang="en-US" sz="2400" dirty="0"/>
          </a:p>
          <a:p>
            <a:pPr algn="just"/>
            <a:endParaRPr lang="en-US" sz="24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b="1" i="1" kern="1200" dirty="0">
              <a:solidFill>
                <a:srgbClr val="9C6114"/>
              </a:solidFill>
              <a:latin typeface="Arial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D42D5F-E637-4FE4-9DDD-4D82DD41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4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Comparison macro versus micro without energy saving schemes </a:t>
            </a:r>
            <a:r>
              <a:rPr lang="en-US" dirty="0"/>
              <a:t>:</a:t>
            </a:r>
            <a:endParaRPr lang="en-US" i="1" dirty="0"/>
          </a:p>
          <a:p>
            <a:pPr lvl="1"/>
            <a:r>
              <a:rPr lang="en-US" i="1" dirty="0"/>
              <a:t>	</a:t>
            </a:r>
            <a:r>
              <a:rPr lang="en-US" dirty="0"/>
              <a:t>Comparison of Power per area unit versus System throughput</a:t>
            </a:r>
            <a:r>
              <a:rPr lang="en-US" i="1" dirty="0"/>
              <a:t> </a:t>
            </a:r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32DF7B08-41D5-4ED5-916B-825E7D6E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51" y="2197522"/>
            <a:ext cx="5334000" cy="4034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549DA6-1D3A-4FCE-B606-7ABA1DF26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151847"/>
              </p:ext>
            </p:extLst>
          </p:nvPr>
        </p:nvGraphicFramePr>
        <p:xfrm>
          <a:off x="6624918" y="2929395"/>
          <a:ext cx="2167408" cy="1898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08">
                  <a:extLst>
                    <a:ext uri="{9D8B030D-6E8A-4147-A177-3AD203B41FA5}">
                      <a16:colId xmlns:a16="http://schemas.microsoft.com/office/drawing/2014/main" val="1546751506"/>
                    </a:ext>
                  </a:extLst>
                </a:gridCol>
              </a:tblGrid>
              <a:tr h="1068864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Power per </a:t>
                      </a:r>
                      <a:r>
                        <a:rPr lang="sv-SE" sz="2000" dirty="0" err="1"/>
                        <a:t>unit</a:t>
                      </a:r>
                      <a:r>
                        <a:rPr lang="sv-SE" sz="2000" dirty="0"/>
                        <a:t> area </a:t>
                      </a:r>
                      <a:r>
                        <a:rPr lang="sv-SE" sz="2000" dirty="0" err="1"/>
                        <a:t>difference</a:t>
                      </a:r>
                      <a:r>
                        <a:rPr lang="sv-SE" sz="2000" dirty="0"/>
                        <a:t> at 100 </a:t>
                      </a:r>
                      <a:r>
                        <a:rPr lang="sv-SE" sz="2000" dirty="0" err="1"/>
                        <a:t>Mbps</a:t>
                      </a:r>
                      <a:r>
                        <a:rPr lang="sv-SE" sz="2000" dirty="0"/>
                        <a:t>/km2 </a:t>
                      </a:r>
                      <a:endParaRPr lang="en-US" sz="2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440421"/>
                  </a:ext>
                </a:extLst>
              </a:tr>
              <a:tr h="587766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31%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2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51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 bwMode="auto">
          <a:xfrm>
            <a:off x="76270" y="84048"/>
            <a:ext cx="8841600" cy="6685200"/>
          </a:xfrm>
          <a:prstGeom prst="rect">
            <a:avLst/>
          </a:prstGeom>
          <a:noFill/>
          <a:ln w="184150" cap="sq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Rubrik 1"/>
          <p:cNvSpPr>
            <a:spLocks noGrp="1"/>
          </p:cNvSpPr>
          <p:nvPr>
            <p:ph type="ctrTitle"/>
          </p:nvPr>
        </p:nvSpPr>
        <p:spPr>
          <a:xfrm>
            <a:off x="1902656" y="295687"/>
            <a:ext cx="4773388" cy="714380"/>
          </a:xfrm>
        </p:spPr>
        <p:txBody>
          <a:bodyPr lIns="0" tIns="97200" rIns="0" bIns="82800"/>
          <a:lstStyle>
            <a:lvl1pPr defTabSz="904875">
              <a:defRPr sz="3600" baseline="0"/>
            </a:lvl1pPr>
          </a:lstStyle>
          <a:p>
            <a:pPr lvl="0" defTabSz="904875">
              <a:defRPr/>
            </a:pPr>
            <a:r>
              <a:rPr lang="sv-SE" b="0" kern="0" dirty="0">
                <a:solidFill>
                  <a:srgbClr val="9C6114"/>
                </a:solidFill>
                <a:latin typeface="+mj-lt"/>
              </a:rPr>
              <a:t>Lund University, Sweden</a:t>
            </a:r>
          </a:p>
        </p:txBody>
      </p:sp>
      <p:sp>
        <p:nvSpPr>
          <p:cNvPr id="21" name="Underrubrik 2"/>
          <p:cNvSpPr txBox="1">
            <a:spLocks/>
          </p:cNvSpPr>
          <p:nvPr/>
        </p:nvSpPr>
        <p:spPr bwMode="auto">
          <a:xfrm>
            <a:off x="1870477" y="965513"/>
            <a:ext cx="4751598" cy="3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0" rIns="0" bIns="45258" numCol="1" anchor="t" anchorCtr="0" compatLnSpc="1">
            <a:prstTxWarp prst="textNoShape">
              <a:avLst/>
            </a:prstTxWarp>
          </a:bodyPr>
          <a:lstStyle>
            <a:lvl1pPr marL="0" indent="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1200" b="1" cap="all" baseline="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457200" indent="0" algn="ctr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None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914400" indent="0" algn="ctr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Lucida Grande"/>
              <a:buNone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371600" indent="0" algn="ctr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None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18288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GB" sz="1000" kern="0" dirty="0"/>
              <a:t>Education, research and innovation since 1666</a:t>
            </a:r>
          </a:p>
        </p:txBody>
      </p:sp>
      <p:cxnSp>
        <p:nvCxnSpPr>
          <p:cNvPr id="22" name="Rak 21"/>
          <p:cNvCxnSpPr/>
          <p:nvPr/>
        </p:nvCxnSpPr>
        <p:spPr bwMode="auto">
          <a:xfrm>
            <a:off x="1870477" y="939957"/>
            <a:ext cx="483118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ruta 24"/>
          <p:cNvSpPr txBox="1"/>
          <p:nvPr/>
        </p:nvSpPr>
        <p:spPr>
          <a:xfrm>
            <a:off x="861773" y="1785635"/>
            <a:ext cx="684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kern="0" dirty="0">
                <a:solidFill>
                  <a:srgbClr val="9C6114"/>
                </a:solidFill>
                <a:latin typeface="+mj-lt"/>
                <a:cs typeface="+mj-cs"/>
              </a:rPr>
              <a:t>Comparison of energy efficiency between macro and micro cells using energy saving schemes</a:t>
            </a:r>
          </a:p>
        </p:txBody>
      </p:sp>
      <p:sp>
        <p:nvSpPr>
          <p:cNvPr id="9" name="textruta 24"/>
          <p:cNvSpPr txBox="1"/>
          <p:nvPr/>
        </p:nvSpPr>
        <p:spPr>
          <a:xfrm>
            <a:off x="1038108" y="4231554"/>
            <a:ext cx="5196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0" kern="0" dirty="0">
                <a:solidFill>
                  <a:srgbClr val="9C6114"/>
                </a:solidFill>
                <a:latin typeface="+mj-lt"/>
                <a:cs typeface="+mj-cs"/>
              </a:rPr>
              <a:t>Koustubh Sharma</a:t>
            </a:r>
          </a:p>
          <a:p>
            <a:r>
              <a:rPr lang="en-US" sz="2400" b="0" kern="0" dirty="0">
                <a:solidFill>
                  <a:srgbClr val="9C6114"/>
                </a:solidFill>
                <a:latin typeface="+mj-lt"/>
                <a:cs typeface="+mj-cs"/>
              </a:rPr>
              <a:t>Supervisors:</a:t>
            </a:r>
          </a:p>
          <a:p>
            <a:r>
              <a:rPr lang="sv-SE" sz="2400" b="0" kern="0" dirty="0">
                <a:solidFill>
                  <a:srgbClr val="9C6114"/>
                </a:solidFill>
                <a:latin typeface="+mj-lt"/>
                <a:cs typeface="+mj-cs"/>
              </a:rPr>
              <a:t>Zhi Zhang </a:t>
            </a:r>
          </a:p>
          <a:p>
            <a:r>
              <a:rPr lang="en-US" sz="2400" b="0" kern="0" dirty="0">
                <a:solidFill>
                  <a:srgbClr val="9C6114"/>
                </a:solidFill>
                <a:latin typeface="+mj-lt"/>
                <a:cs typeface="+mj-cs"/>
              </a:rPr>
              <a:t>Examiner:</a:t>
            </a:r>
          </a:p>
          <a:p>
            <a:r>
              <a:rPr lang="en-US" sz="2400" b="0" kern="0" dirty="0">
                <a:solidFill>
                  <a:srgbClr val="9C6114"/>
                </a:solidFill>
                <a:latin typeface="+mj-lt"/>
                <a:cs typeface="+mj-cs"/>
              </a:rPr>
              <a:t>Maria </a:t>
            </a:r>
            <a:r>
              <a:rPr lang="en-US" sz="2400" b="0" kern="0" dirty="0" err="1">
                <a:solidFill>
                  <a:srgbClr val="9C6114"/>
                </a:solidFill>
                <a:latin typeface="+mj-lt"/>
                <a:cs typeface="+mj-cs"/>
              </a:rPr>
              <a:t>Kihl</a:t>
            </a:r>
            <a:endParaRPr lang="en-US" sz="2400" b="0" kern="0" dirty="0">
              <a:solidFill>
                <a:srgbClr val="9C6114"/>
              </a:solidFill>
              <a:latin typeface="+mj-lt"/>
              <a:cs typeface="+mj-cs"/>
            </a:endParaRPr>
          </a:p>
          <a:p>
            <a:endParaRPr lang="en-US" sz="2400" b="0" kern="0" dirty="0">
              <a:solidFill>
                <a:srgbClr val="9C6114"/>
              </a:solidFill>
              <a:latin typeface="+mj-lt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448A45-4527-4562-A187-7A82F25512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96" y="295687"/>
            <a:ext cx="125476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Comparison of Energy per bit versus System throughput for central deployment of macro cells and micro cells.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F7B08-41D5-4ED5-916B-825E7D6E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1" y="2348312"/>
            <a:ext cx="5334000" cy="37403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7398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Comparison of bits per unit energy versus system throughput for central deployment of macro cells and micro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F7B08-41D5-4ED5-916B-825E7D6E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987" y="2427004"/>
            <a:ext cx="4987150" cy="37403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8488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0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Comparison of DL user throughput for 50th and 95th percentile versus system throughput.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F7B08-41D5-4ED5-916B-825E7D6E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987" y="2427004"/>
            <a:ext cx="4987149" cy="37403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57683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Comparison macro with and without energy saving schemes</a:t>
            </a:r>
          </a:p>
          <a:p>
            <a:pPr lvl="1"/>
            <a:r>
              <a:rPr lang="en-US" i="1" dirty="0"/>
              <a:t>	</a:t>
            </a:r>
            <a:r>
              <a:rPr lang="en-US" dirty="0"/>
              <a:t>Comparison of Power per area unit versus System throughput for central deployment of macro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37186-D01A-42D3-AA85-60DF7C584C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30" y="2704002"/>
            <a:ext cx="4286250" cy="31051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53E9A3-9EC0-45A7-8C79-9AC5769A0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92794"/>
              </p:ext>
            </p:extLst>
          </p:nvPr>
        </p:nvGraphicFramePr>
        <p:xfrm>
          <a:off x="5316071" y="2704002"/>
          <a:ext cx="343096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480">
                  <a:extLst>
                    <a:ext uri="{9D8B030D-6E8A-4147-A177-3AD203B41FA5}">
                      <a16:colId xmlns:a16="http://schemas.microsoft.com/office/drawing/2014/main" val="2805171966"/>
                    </a:ext>
                  </a:extLst>
                </a:gridCol>
                <a:gridCol w="1715480">
                  <a:extLst>
                    <a:ext uri="{9D8B030D-6E8A-4147-A177-3AD203B41FA5}">
                      <a16:colId xmlns:a16="http://schemas.microsoft.com/office/drawing/2014/main" val="1573455863"/>
                    </a:ext>
                  </a:extLst>
                </a:gridCol>
              </a:tblGrid>
              <a:tr h="612705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 err="1"/>
                        <a:t>Scheme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Power per </a:t>
                      </a:r>
                      <a:r>
                        <a:rPr lang="sv-SE" sz="2000" dirty="0" err="1"/>
                        <a:t>unit</a:t>
                      </a:r>
                      <a:r>
                        <a:rPr lang="sv-SE" sz="2000" dirty="0"/>
                        <a:t> area </a:t>
                      </a:r>
                      <a:r>
                        <a:rPr lang="sv-SE" sz="2000" dirty="0" err="1"/>
                        <a:t>difference</a:t>
                      </a:r>
                      <a:r>
                        <a:rPr lang="sv-SE" sz="2000" dirty="0"/>
                        <a:t> at 100 </a:t>
                      </a:r>
                      <a:r>
                        <a:rPr lang="sv-SE" sz="2000" dirty="0" err="1"/>
                        <a:t>Mbps</a:t>
                      </a:r>
                      <a:r>
                        <a:rPr lang="sv-SE" sz="2000" dirty="0"/>
                        <a:t>/km2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8444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Micro </a:t>
                      </a:r>
                      <a:r>
                        <a:rPr lang="sv-SE" sz="2000" dirty="0" err="1"/>
                        <a:t>sleep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7%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06333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MBSFN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10%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34785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 err="1"/>
                        <a:t>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17%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58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Comparison micro with and without energy saving schemes</a:t>
            </a:r>
          </a:p>
          <a:p>
            <a:pPr lvl="1"/>
            <a:r>
              <a:rPr lang="en-US" i="1" dirty="0"/>
              <a:t>	</a:t>
            </a:r>
            <a:r>
              <a:rPr lang="en-US" dirty="0"/>
              <a:t>Comparison of power per area unit versus system throughput for central deployment of micro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34897-A1C4-4078-9D65-CE7A1438B3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49" y="2796988"/>
            <a:ext cx="4574124" cy="31324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B84CB3-61DA-4728-BBC2-A1958AC51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13813"/>
              </p:ext>
            </p:extLst>
          </p:nvPr>
        </p:nvGraphicFramePr>
        <p:xfrm>
          <a:off x="5112212" y="2999837"/>
          <a:ext cx="34309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480">
                  <a:extLst>
                    <a:ext uri="{9D8B030D-6E8A-4147-A177-3AD203B41FA5}">
                      <a16:colId xmlns:a16="http://schemas.microsoft.com/office/drawing/2014/main" val="2805171966"/>
                    </a:ext>
                  </a:extLst>
                </a:gridCol>
                <a:gridCol w="1715480">
                  <a:extLst>
                    <a:ext uri="{9D8B030D-6E8A-4147-A177-3AD203B41FA5}">
                      <a16:colId xmlns:a16="http://schemas.microsoft.com/office/drawing/2014/main" val="1573455863"/>
                    </a:ext>
                  </a:extLst>
                </a:gridCol>
              </a:tblGrid>
              <a:tr h="612705"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Scheme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Power per </a:t>
                      </a:r>
                      <a:r>
                        <a:rPr lang="sv-SE" dirty="0" err="1"/>
                        <a:t>unit</a:t>
                      </a:r>
                      <a:r>
                        <a:rPr lang="sv-SE" dirty="0"/>
                        <a:t> area </a:t>
                      </a:r>
                      <a:r>
                        <a:rPr lang="sv-SE" dirty="0" err="1"/>
                        <a:t>difference</a:t>
                      </a:r>
                      <a:r>
                        <a:rPr lang="sv-SE" dirty="0"/>
                        <a:t> at 100 </a:t>
                      </a:r>
                      <a:r>
                        <a:rPr lang="sv-SE" dirty="0" err="1"/>
                        <a:t>Mbps</a:t>
                      </a:r>
                      <a:r>
                        <a:rPr lang="sv-SE" dirty="0"/>
                        <a:t>/km2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8444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Micro </a:t>
                      </a:r>
                      <a:r>
                        <a:rPr lang="sv-SE" dirty="0" err="1"/>
                        <a:t>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06333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MBSFN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34785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27%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141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Comparison macro versus micro with energy saving schemes</a:t>
            </a:r>
          </a:p>
          <a:p>
            <a:pPr lvl="1"/>
            <a:r>
              <a:rPr lang="en-US" i="1" dirty="0"/>
              <a:t>	</a:t>
            </a:r>
            <a:r>
              <a:rPr lang="en-US" dirty="0"/>
              <a:t>Comparison of Power per area unit versus System throughput for central deployment of macro cells versus micro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751A3-29F5-43B1-B9BF-43D5B929F3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29" y="2704002"/>
            <a:ext cx="4243608" cy="34394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6A27F1-C44B-4E28-8545-B7BF2759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26012"/>
              </p:ext>
            </p:extLst>
          </p:nvPr>
        </p:nvGraphicFramePr>
        <p:xfrm>
          <a:off x="6087036" y="3028007"/>
          <a:ext cx="2167408" cy="165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08">
                  <a:extLst>
                    <a:ext uri="{9D8B030D-6E8A-4147-A177-3AD203B41FA5}">
                      <a16:colId xmlns:a16="http://schemas.microsoft.com/office/drawing/2014/main" val="1546751506"/>
                    </a:ext>
                  </a:extLst>
                </a:gridCol>
              </a:tblGrid>
              <a:tr h="1068864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Power per </a:t>
                      </a:r>
                      <a:r>
                        <a:rPr lang="sv-SE" dirty="0" err="1"/>
                        <a:t>unit</a:t>
                      </a:r>
                      <a:r>
                        <a:rPr lang="sv-SE" dirty="0"/>
                        <a:t> area </a:t>
                      </a:r>
                      <a:r>
                        <a:rPr lang="sv-SE" dirty="0" err="1"/>
                        <a:t>difference</a:t>
                      </a:r>
                      <a:r>
                        <a:rPr lang="sv-SE" dirty="0"/>
                        <a:t> at 100 </a:t>
                      </a:r>
                      <a:r>
                        <a:rPr lang="sv-SE" dirty="0" err="1"/>
                        <a:t>Mbps</a:t>
                      </a:r>
                      <a:r>
                        <a:rPr lang="sv-SE" dirty="0"/>
                        <a:t>/km2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440421"/>
                  </a:ext>
                </a:extLst>
              </a:tr>
              <a:tr h="587766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2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844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Daily power consumption</a:t>
            </a:r>
          </a:p>
          <a:p>
            <a:pPr lvl="1"/>
            <a:r>
              <a:rPr lang="en-US" i="1" dirty="0"/>
              <a:t>	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E7C33A-D4D0-44E8-A6F0-FAA13BABEB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882" y="2197522"/>
            <a:ext cx="5573378" cy="4335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6B90D1-BF77-41F6-9FEB-45A72B3680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19260" y="2197522"/>
            <a:ext cx="3281865" cy="20300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6321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679BEC-2FF8-4F65-93AF-255726DE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+mn-lt"/>
              </a:rPr>
              <a:t>  </a:t>
            </a:r>
            <a:r>
              <a:rPr lang="sv-SE" dirty="0" err="1">
                <a:latin typeface="+mn-lt"/>
              </a:rPr>
              <a:t>Comparative</a:t>
            </a:r>
            <a:r>
              <a:rPr lang="sv-SE" dirty="0">
                <a:latin typeface="+mn-lt"/>
              </a:rPr>
              <a:t> </a:t>
            </a:r>
            <a:r>
              <a:rPr lang="sv-SE" dirty="0" err="1">
                <a:latin typeface="+mn-lt"/>
              </a:rPr>
              <a:t>Chart</a:t>
            </a:r>
            <a:endParaRPr lang="en-US" dirty="0">
              <a:latin typeface="+mn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0FE54B-896C-4B6D-BDB4-D9FC681B1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52174"/>
              </p:ext>
            </p:extLst>
          </p:nvPr>
        </p:nvGraphicFramePr>
        <p:xfrm>
          <a:off x="387549" y="1651037"/>
          <a:ext cx="8222061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891">
                  <a:extLst>
                    <a:ext uri="{9D8B030D-6E8A-4147-A177-3AD203B41FA5}">
                      <a16:colId xmlns:a16="http://schemas.microsoft.com/office/drawing/2014/main" val="1587133692"/>
                    </a:ext>
                  </a:extLst>
                </a:gridCol>
                <a:gridCol w="1582269">
                  <a:extLst>
                    <a:ext uri="{9D8B030D-6E8A-4147-A177-3AD203B41FA5}">
                      <a16:colId xmlns:a16="http://schemas.microsoft.com/office/drawing/2014/main" val="3263682409"/>
                    </a:ext>
                  </a:extLst>
                </a:gridCol>
                <a:gridCol w="1889268">
                  <a:extLst>
                    <a:ext uri="{9D8B030D-6E8A-4147-A177-3AD203B41FA5}">
                      <a16:colId xmlns:a16="http://schemas.microsoft.com/office/drawing/2014/main" val="882284992"/>
                    </a:ext>
                  </a:extLst>
                </a:gridCol>
                <a:gridCol w="1791498">
                  <a:extLst>
                    <a:ext uri="{9D8B030D-6E8A-4147-A177-3AD203B41FA5}">
                      <a16:colId xmlns:a16="http://schemas.microsoft.com/office/drawing/2014/main" val="1514958985"/>
                    </a:ext>
                  </a:extLst>
                </a:gridCol>
                <a:gridCol w="1853135">
                  <a:extLst>
                    <a:ext uri="{9D8B030D-6E8A-4147-A177-3AD203B41FA5}">
                      <a16:colId xmlns:a16="http://schemas.microsoft.com/office/drawing/2014/main" val="2678756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2000" dirty="0" err="1"/>
                        <a:t>Deploy</a:t>
                      </a:r>
                      <a:r>
                        <a:rPr lang="sv-SE" sz="2000" dirty="0"/>
                        <a:t>-ment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Scheme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Daily </a:t>
                      </a:r>
                      <a:r>
                        <a:rPr lang="sv-SE" sz="2000" dirty="0" err="1"/>
                        <a:t>power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consumption</a:t>
                      </a:r>
                      <a:r>
                        <a:rPr lang="sv-SE" sz="2000" dirty="0"/>
                        <a:t> (</a:t>
                      </a:r>
                      <a:r>
                        <a:rPr lang="en-US" sz="2000" dirty="0" err="1"/>
                        <a:t>kWhr</a:t>
                      </a:r>
                      <a:r>
                        <a:rPr lang="en-US" sz="2000" dirty="0"/>
                        <a:t>/km</a:t>
                      </a:r>
                      <a:r>
                        <a:rPr lang="en-US" sz="2000" baseline="30000" dirty="0"/>
                        <a:t>2</a:t>
                      </a:r>
                      <a:r>
                        <a:rPr lang="sv-SE" sz="2000" dirty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Yearly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power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consumption</a:t>
                      </a:r>
                      <a:r>
                        <a:rPr lang="sv-SE" sz="2000" dirty="0"/>
                        <a:t> (</a:t>
                      </a:r>
                      <a:r>
                        <a:rPr lang="en-US" sz="2000" dirty="0" err="1"/>
                        <a:t>kWhr</a:t>
                      </a:r>
                      <a:r>
                        <a:rPr lang="en-US" sz="2000" dirty="0"/>
                        <a:t>/km</a:t>
                      </a:r>
                      <a:r>
                        <a:rPr lang="en-US" sz="2000" baseline="30000" dirty="0"/>
                        <a:t>2</a:t>
                      </a:r>
                      <a:r>
                        <a:rPr lang="sv-SE" sz="2000" dirty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Difference</a:t>
                      </a:r>
                      <a:r>
                        <a:rPr lang="sv-SE" sz="2000" dirty="0"/>
                        <a:t> at 10 </a:t>
                      </a:r>
                      <a:r>
                        <a:rPr lang="sv-SE" sz="2000" dirty="0" err="1"/>
                        <a:t>Mbps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edge</a:t>
                      </a:r>
                      <a:r>
                        <a:rPr lang="sv-SE" sz="2000" dirty="0"/>
                        <a:t> cell DL </a:t>
                      </a:r>
                      <a:r>
                        <a:rPr lang="sv-SE" sz="2000" dirty="0" err="1"/>
                        <a:t>user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throughput</a:t>
                      </a:r>
                      <a:r>
                        <a:rPr lang="sv-SE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48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2000" dirty="0" err="1"/>
                        <a:t>Macro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No </a:t>
                      </a:r>
                      <a:r>
                        <a:rPr lang="sv-SE" sz="2000" dirty="0" err="1"/>
                        <a:t>scheme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283.44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103,455.6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67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Micro </a:t>
                      </a:r>
                      <a:r>
                        <a:rPr lang="sv-SE" sz="2000" dirty="0" err="1"/>
                        <a:t>sleep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263.52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96,184.8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7%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5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MBSFN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254.64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92,943.6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10%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43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234.62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85,637.7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17%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3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2000" dirty="0"/>
                        <a:t>Micro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No </a:t>
                      </a:r>
                      <a:r>
                        <a:rPr lang="sv-SE" sz="2000" dirty="0" err="1"/>
                        <a:t>scheme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67,819.9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9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Micro </a:t>
                      </a:r>
                      <a:r>
                        <a:rPr lang="sv-SE" sz="2000" dirty="0" err="1"/>
                        <a:t>sleep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58,849.6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13%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1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MBSFN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54,837.6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19%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5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125.85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45,937.4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33%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81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053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Conclusions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3" y="1666308"/>
            <a:ext cx="7410225" cy="372010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sz="2400" dirty="0"/>
              <a:t>31%</a:t>
            </a:r>
            <a:r>
              <a:rPr lang="en-US" sz="2400" dirty="0"/>
              <a:t> of the energy could be saved by using micro cells instead of macro cells with no energy saving scheme.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energy saving schemes saved up to 17% of energy in macros and 33% of energy in micros.</a:t>
            </a:r>
            <a:endParaRPr lang="sv-SE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sz="2400" dirty="0"/>
              <a:t>55%</a:t>
            </a:r>
            <a:r>
              <a:rPr lang="en-US" sz="2400" dirty="0"/>
              <a:t> of the energy could be saved over a year by using micro cells with Lean Carrier instead of macro cells with no energy saving scheme.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Macros have better coverage than micro cells.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191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475E-627B-4BEB-97A2-EB396C16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21E3-0BE4-45D7-9221-7FBA04E0E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7669830" cy="372010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Quite efficient to deploy heterogeneous networks with macro cells with micro cells with energy saving schemes; especially for densified 5G deployments.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Applying energy saving schemes in thousands of sites will save  tens of millions of kilowatt hours (kWh) annually.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4DD1-DA0E-4B53-B71B-DA6D8B1E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+mn-lt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7E73-BF69-4278-B9E7-F237BEE8C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5941910" cy="37201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Introduction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Theory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Power </a:t>
            </a:r>
            <a:r>
              <a:rPr lang="sv-SE" dirty="0" err="1"/>
              <a:t>Model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Energy </a:t>
            </a:r>
            <a:r>
              <a:rPr lang="sv-SE" dirty="0" err="1"/>
              <a:t>Saving</a:t>
            </a:r>
            <a:r>
              <a:rPr lang="sv-SE" dirty="0"/>
              <a:t> </a:t>
            </a:r>
            <a:r>
              <a:rPr lang="sv-SE" dirty="0" err="1"/>
              <a:t>Schemes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Simulation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Results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Conclusions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Future</a:t>
            </a:r>
            <a:r>
              <a:rPr lang="sv-SE" dirty="0"/>
              <a:t> </a:t>
            </a:r>
            <a:r>
              <a:rPr lang="sv-SE" dirty="0" err="1"/>
              <a:t>Work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3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Future Work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3" y="1666308"/>
            <a:ext cx="7410225" cy="372010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Energy efficiency could be studied in other scenarios as well such as sub-urban and rural. 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sz="2400" dirty="0" err="1"/>
              <a:t>There</a:t>
            </a:r>
            <a:r>
              <a:rPr lang="sv-SE" sz="2400" dirty="0"/>
              <a:t> </a:t>
            </a:r>
            <a:r>
              <a:rPr lang="sv-SE" sz="2400" dirty="0" err="1"/>
              <a:t>could</a:t>
            </a:r>
            <a:r>
              <a:rPr lang="sv-SE" sz="2400" dirty="0"/>
              <a:t> be different sort </a:t>
            </a:r>
            <a:r>
              <a:rPr lang="sv-SE" sz="2400" dirty="0" err="1"/>
              <a:t>of</a:t>
            </a:r>
            <a:r>
              <a:rPr lang="sv-SE" sz="2400" dirty="0"/>
              <a:t> </a:t>
            </a:r>
            <a:r>
              <a:rPr lang="en-US" sz="2400" dirty="0"/>
              <a:t>deployment of the cells to analyze the energy and throughput efficiencies.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One could make use of dynamic simulators to analyze the dynamic traffic.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0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energy per bit unit versus system throughput for central deployment of macro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B849C-F9C0-4784-8295-074030B332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63" y="2427003"/>
            <a:ext cx="6424863" cy="37812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7072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bits per unit energy versus system throughput for central deployment of macro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2F635-6948-428A-A04D-646A6A3C80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863" y="2551989"/>
            <a:ext cx="5462337" cy="38488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84072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energy per bit unit versus system throughput for central deployment of micro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A64F0-0814-4CDC-99F5-AB5FD0DF85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24" y="2532805"/>
            <a:ext cx="6352674" cy="3437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04683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bits per unit energy versus system throughput for central deployment of micro cells.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B36C2-B951-4A1F-A44E-B74746228F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81" y="2474521"/>
            <a:ext cx="5654842" cy="37117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8884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energy per bit unit versus system throughput for central deployment of micro cells versus macro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C7828-CDC5-4206-823F-BF5AD99311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58" y="2427003"/>
            <a:ext cx="6340642" cy="37692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924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bits per unit energy versus system throughput for central deployment of micro cells versus macro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7FDDF-A4BC-41F0-8B11-225F9F675A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89" y="2427003"/>
            <a:ext cx="6328611" cy="36079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2572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7D1B-C4C9-4403-B328-DF461304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Calculation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Mbps</a:t>
            </a:r>
            <a:r>
              <a:rPr lang="sv-SE" dirty="0"/>
              <a:t> per km2 for Seoul </a:t>
            </a:r>
            <a:r>
              <a:rPr lang="sv-SE" dirty="0" err="1"/>
              <a:t>with</a:t>
            </a:r>
            <a:r>
              <a:rPr lang="sv-SE" dirty="0"/>
              <a:t> 2GB data per </a:t>
            </a:r>
            <a:r>
              <a:rPr lang="sv-SE" dirty="0" err="1"/>
              <a:t>user</a:t>
            </a:r>
            <a:r>
              <a:rPr lang="sv-SE" dirty="0"/>
              <a:t> per </a:t>
            </a:r>
            <a:r>
              <a:rPr lang="sv-SE" dirty="0" err="1"/>
              <a:t>month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E063-052D-489A-A0D6-1E48E49CF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7685300" cy="3720107"/>
          </a:xfrm>
        </p:spPr>
        <p:txBody>
          <a:bodyPr/>
          <a:lstStyle/>
          <a:p>
            <a:r>
              <a:rPr lang="en-US" dirty="0"/>
              <a:t>&gt;&gt; 9000000/605</a:t>
            </a:r>
          </a:p>
          <a:p>
            <a:r>
              <a:rPr lang="en-US" dirty="0" err="1"/>
              <a:t>ans</a:t>
            </a:r>
            <a:r>
              <a:rPr lang="en-US" dirty="0"/>
              <a:t> =   1.4876e+04</a:t>
            </a:r>
          </a:p>
          <a:p>
            <a:r>
              <a:rPr lang="en-US" dirty="0"/>
              <a:t>&gt;&gt;  1.4876e+04*2000000000/(30*24*60*60) = 1.1478e+07 =11Mbps per km2</a:t>
            </a:r>
          </a:p>
          <a:p>
            <a:r>
              <a:rPr lang="en-US" dirty="0"/>
              <a:t>&gt;&gt; 1.4876e+04*5000000000/(30*24*60*60) = 2.8696e+07</a:t>
            </a:r>
          </a:p>
          <a:p>
            <a:r>
              <a:rPr lang="en-US" dirty="0"/>
              <a:t>=28 </a:t>
            </a:r>
            <a:r>
              <a:rPr lang="en-US" dirty="0" err="1"/>
              <a:t>Mbps</a:t>
            </a:r>
            <a:r>
              <a:rPr lang="en-US" dirty="0"/>
              <a:t> per km2</a:t>
            </a:r>
          </a:p>
        </p:txBody>
      </p:sp>
    </p:spTree>
    <p:extLst>
      <p:ext uri="{BB962C8B-B14F-4D97-AF65-F5344CB8AC3E}">
        <p14:creationId xmlns:p14="http://schemas.microsoft.com/office/powerpoint/2010/main" val="12552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Save Energy !!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43263" y="1540578"/>
            <a:ext cx="8069649" cy="451732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ICT industry is responsible for 10% of world’s total energy consumption and is doubling in every 10 years. Cellular networks are among the main energy consumers in the ICT industry.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 Germany, last year mobile network operators spent more than 200 million Euros on electricity bills.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With IoT and connected cars, cellular networks are likely to densify furthermore.</a:t>
            </a:r>
          </a:p>
        </p:txBody>
      </p:sp>
    </p:spTree>
    <p:extLst>
      <p:ext uri="{BB962C8B-B14F-4D97-AF65-F5344CB8AC3E}">
        <p14:creationId xmlns:p14="http://schemas.microsoft.com/office/powerpoint/2010/main" val="343504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Problem Formulation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92997" y="1692685"/>
            <a:ext cx="7761917" cy="372010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Need to study; comparison between macro centric and micro centric deployment.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results presented in this thesis will contribute to the understanding of how these cells behave in a realistic traffic scenario and how much gain we can achieve by implementing the energy-saving schemes.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1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Theory</a:t>
            </a:r>
          </a:p>
        </p:txBody>
      </p:sp>
      <p:sp>
        <p:nvSpPr>
          <p:cNvPr id="6" name="Platshållare för innehåll 2"/>
          <p:cNvSpPr txBox="1">
            <a:spLocks/>
          </p:cNvSpPr>
          <p:nvPr/>
        </p:nvSpPr>
        <p:spPr>
          <a:xfrm>
            <a:off x="740243" y="1666308"/>
            <a:ext cx="8069649" cy="3720107"/>
          </a:xfrm>
          <a:prstGeom prst="rect">
            <a:avLst/>
          </a:prstGeom>
        </p:spPr>
        <p:txBody>
          <a:bodyPr/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kern="0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BF6548-0F93-4662-A428-5AC70DF1AF5A}"/>
              </a:ext>
            </a:extLst>
          </p:cNvPr>
          <p:cNvGrpSpPr>
            <a:grpSpLocks/>
          </p:cNvGrpSpPr>
          <p:nvPr/>
        </p:nvGrpSpPr>
        <p:grpSpPr bwMode="auto">
          <a:xfrm>
            <a:off x="4775067" y="2075695"/>
            <a:ext cx="2773538" cy="4183557"/>
            <a:chOff x="5288" y="8862"/>
            <a:chExt cx="1496" cy="396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926B26-28C2-4F80-90E7-2708E82AD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8" y="8862"/>
              <a:ext cx="1496" cy="3963"/>
              <a:chOff x="5288" y="8862"/>
              <a:chExt cx="1496" cy="396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AD222A0-D3C4-41E1-BCEB-9472E1170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8" y="8862"/>
                <a:ext cx="1496" cy="39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37CCBDD-7698-4B6B-A6CE-CA87258DE6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11" y="11678"/>
                <a:ext cx="557" cy="797"/>
                <a:chOff x="446" y="8091"/>
                <a:chExt cx="557" cy="457"/>
              </a:xfrm>
            </p:grpSpPr>
            <p:cxnSp>
              <p:nvCxnSpPr>
                <p:cNvPr id="38" name="AutoShape 351">
                  <a:extLst>
                    <a:ext uri="{FF2B5EF4-FFF2-40B4-BE49-F238E27FC236}">
                      <a16:creationId xmlns:a16="http://schemas.microsoft.com/office/drawing/2014/main" id="{37F3DB71-29F7-49BD-B31D-31550751FE9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729" y="8243"/>
                  <a:ext cx="1" cy="305"/>
                </a:xfrm>
                <a:prstGeom prst="straightConnector1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9" name="Arc 352">
                  <a:extLst>
                    <a:ext uri="{FF2B5EF4-FFF2-40B4-BE49-F238E27FC236}">
                      <a16:creationId xmlns:a16="http://schemas.microsoft.com/office/drawing/2014/main" id="{40FB4588-FB4F-4BEB-9BFB-CDE0B210C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" y="8127"/>
                  <a:ext cx="112" cy="22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1930"/>
                    <a:gd name="T2" fmla="*/ 7298 w 21600"/>
                    <a:gd name="T3" fmla="*/ 41930 h 41930"/>
                    <a:gd name="T4" fmla="*/ 0 w 21600"/>
                    <a:gd name="T5" fmla="*/ 21600 h 419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93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0715"/>
                        <a:pt x="15877" y="38849"/>
                        <a:pt x="7297" y="41929"/>
                      </a:cubicBezTo>
                    </a:path>
                    <a:path w="21600" h="4193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0715"/>
                        <a:pt x="15877" y="38849"/>
                        <a:pt x="7297" y="4192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Arc 353">
                  <a:extLst>
                    <a:ext uri="{FF2B5EF4-FFF2-40B4-BE49-F238E27FC236}">
                      <a16:creationId xmlns:a16="http://schemas.microsoft.com/office/drawing/2014/main" id="{082EC680-D610-4EBC-83A9-ED7CD36D06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" y="8091"/>
                  <a:ext cx="185" cy="303"/>
                </a:xfrm>
                <a:custGeom>
                  <a:avLst/>
                  <a:gdLst>
                    <a:gd name="G0" fmla="+- 0 0 0"/>
                    <a:gd name="G1" fmla="+- 18890 0 0"/>
                    <a:gd name="G2" fmla="+- 21600 0 0"/>
                    <a:gd name="T0" fmla="*/ 10475 w 21600"/>
                    <a:gd name="T1" fmla="*/ 0 h 38337"/>
                    <a:gd name="T2" fmla="*/ 9400 w 21600"/>
                    <a:gd name="T3" fmla="*/ 38337 h 38337"/>
                    <a:gd name="T4" fmla="*/ 0 w 21600"/>
                    <a:gd name="T5" fmla="*/ 18890 h 38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38337" fill="none" extrusionOk="0">
                      <a:moveTo>
                        <a:pt x="10475" y="-1"/>
                      </a:moveTo>
                      <a:cubicBezTo>
                        <a:pt x="17340" y="3807"/>
                        <a:pt x="21600" y="11039"/>
                        <a:pt x="21600" y="18890"/>
                      </a:cubicBezTo>
                      <a:cubicBezTo>
                        <a:pt x="21600" y="27175"/>
                        <a:pt x="16860" y="34731"/>
                        <a:pt x="9400" y="38337"/>
                      </a:cubicBezTo>
                    </a:path>
                    <a:path w="21600" h="38337" stroke="0" extrusionOk="0">
                      <a:moveTo>
                        <a:pt x="10475" y="-1"/>
                      </a:moveTo>
                      <a:cubicBezTo>
                        <a:pt x="17340" y="3807"/>
                        <a:pt x="21600" y="11039"/>
                        <a:pt x="21600" y="18890"/>
                      </a:cubicBezTo>
                      <a:cubicBezTo>
                        <a:pt x="21600" y="27175"/>
                        <a:pt x="16860" y="34731"/>
                        <a:pt x="9400" y="38337"/>
                      </a:cubicBezTo>
                      <a:lnTo>
                        <a:pt x="0" y="1889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Arc 354">
                  <a:extLst>
                    <a:ext uri="{FF2B5EF4-FFF2-40B4-BE49-F238E27FC236}">
                      <a16:creationId xmlns:a16="http://schemas.microsoft.com/office/drawing/2014/main" id="{40EBE9F0-C09B-46B2-A39B-AEABC1903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543" y="8136"/>
                  <a:ext cx="84" cy="224"/>
                </a:xfrm>
                <a:custGeom>
                  <a:avLst/>
                  <a:gdLst>
                    <a:gd name="G0" fmla="+- 632 0 0"/>
                    <a:gd name="G1" fmla="+- 21600 0 0"/>
                    <a:gd name="G2" fmla="+- 21600 0 0"/>
                    <a:gd name="T0" fmla="*/ 0 w 22232"/>
                    <a:gd name="T1" fmla="*/ 9 h 41930"/>
                    <a:gd name="T2" fmla="*/ 7930 w 22232"/>
                    <a:gd name="T3" fmla="*/ 41930 h 41930"/>
                    <a:gd name="T4" fmla="*/ 632 w 22232"/>
                    <a:gd name="T5" fmla="*/ 21600 h 419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232" h="41930" fill="none" extrusionOk="0">
                      <a:moveTo>
                        <a:pt x="0" y="9"/>
                      </a:moveTo>
                      <a:cubicBezTo>
                        <a:pt x="210" y="3"/>
                        <a:pt x="421" y="0"/>
                        <a:pt x="632" y="0"/>
                      </a:cubicBezTo>
                      <a:cubicBezTo>
                        <a:pt x="12561" y="0"/>
                        <a:pt x="22232" y="9670"/>
                        <a:pt x="22232" y="21600"/>
                      </a:cubicBezTo>
                      <a:cubicBezTo>
                        <a:pt x="22232" y="30715"/>
                        <a:pt x="16509" y="38849"/>
                        <a:pt x="7929" y="41929"/>
                      </a:cubicBezTo>
                    </a:path>
                    <a:path w="22232" h="41930" stroke="0" extrusionOk="0">
                      <a:moveTo>
                        <a:pt x="0" y="9"/>
                      </a:moveTo>
                      <a:cubicBezTo>
                        <a:pt x="210" y="3"/>
                        <a:pt x="421" y="0"/>
                        <a:pt x="632" y="0"/>
                      </a:cubicBezTo>
                      <a:cubicBezTo>
                        <a:pt x="12561" y="0"/>
                        <a:pt x="22232" y="9670"/>
                        <a:pt x="22232" y="21600"/>
                      </a:cubicBezTo>
                      <a:cubicBezTo>
                        <a:pt x="22232" y="30715"/>
                        <a:pt x="16509" y="38849"/>
                        <a:pt x="7929" y="41929"/>
                      </a:cubicBezTo>
                      <a:lnTo>
                        <a:pt x="632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Arc 355">
                  <a:extLst>
                    <a:ext uri="{FF2B5EF4-FFF2-40B4-BE49-F238E27FC236}">
                      <a16:creationId xmlns:a16="http://schemas.microsoft.com/office/drawing/2014/main" id="{99C0F82A-78AB-4CD5-B897-6CF716F7C1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46" y="8117"/>
                  <a:ext cx="111" cy="286"/>
                </a:xfrm>
                <a:custGeom>
                  <a:avLst/>
                  <a:gdLst>
                    <a:gd name="G0" fmla="+- 0 0 0"/>
                    <a:gd name="G1" fmla="+- 20521 0 0"/>
                    <a:gd name="G2" fmla="+- 21600 0 0"/>
                    <a:gd name="T0" fmla="*/ 6742 w 21600"/>
                    <a:gd name="T1" fmla="*/ 0 h 41227"/>
                    <a:gd name="T2" fmla="*/ 6149 w 21600"/>
                    <a:gd name="T3" fmla="*/ 41227 h 41227"/>
                    <a:gd name="T4" fmla="*/ 0 w 21600"/>
                    <a:gd name="T5" fmla="*/ 20521 h 41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27" fill="none" extrusionOk="0">
                      <a:moveTo>
                        <a:pt x="6741" y="0"/>
                      </a:moveTo>
                      <a:cubicBezTo>
                        <a:pt x="15607" y="2912"/>
                        <a:pt x="21600" y="11189"/>
                        <a:pt x="21600" y="20521"/>
                      </a:cubicBezTo>
                      <a:cubicBezTo>
                        <a:pt x="21600" y="30081"/>
                        <a:pt x="15314" y="38505"/>
                        <a:pt x="6149" y="41227"/>
                      </a:cubicBezTo>
                    </a:path>
                    <a:path w="21600" h="41227" stroke="0" extrusionOk="0">
                      <a:moveTo>
                        <a:pt x="6741" y="0"/>
                      </a:moveTo>
                      <a:cubicBezTo>
                        <a:pt x="15607" y="2912"/>
                        <a:pt x="21600" y="11189"/>
                        <a:pt x="21600" y="20521"/>
                      </a:cubicBezTo>
                      <a:cubicBezTo>
                        <a:pt x="21600" y="30081"/>
                        <a:pt x="15314" y="38505"/>
                        <a:pt x="6149" y="41227"/>
                      </a:cubicBezTo>
                      <a:lnTo>
                        <a:pt x="0" y="20521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1C8F0E8-7A3D-466A-9815-6DF94E98DB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34" y="11833"/>
                <a:ext cx="143" cy="314"/>
                <a:chOff x="414" y="6535"/>
                <a:chExt cx="143" cy="314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B555DAA-8067-4A0E-AD66-F9ABF66340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" y="6618"/>
                  <a:ext cx="143" cy="2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36" name="AutoShape 358">
                  <a:extLst>
                    <a:ext uri="{FF2B5EF4-FFF2-40B4-BE49-F238E27FC236}">
                      <a16:creationId xmlns:a16="http://schemas.microsoft.com/office/drawing/2014/main" id="{702E479E-84D3-47DC-B72D-AD620D499A7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414" y="6535"/>
                  <a:ext cx="0" cy="83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" name="AutoShape 359">
                  <a:extLst>
                    <a:ext uri="{FF2B5EF4-FFF2-40B4-BE49-F238E27FC236}">
                      <a16:creationId xmlns:a16="http://schemas.microsoft.com/office/drawing/2014/main" id="{971ADC18-7C13-496B-8BBD-32E04150A18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24" y="6700"/>
                  <a:ext cx="11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2783591-84AF-4087-85D2-AF64E6428E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55" y="12433"/>
                <a:ext cx="143" cy="314"/>
                <a:chOff x="414" y="6535"/>
                <a:chExt cx="143" cy="31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2C104EF-0946-461A-973D-07BD600F7B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" y="6618"/>
                  <a:ext cx="143" cy="2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33" name="AutoShape 362">
                  <a:extLst>
                    <a:ext uri="{FF2B5EF4-FFF2-40B4-BE49-F238E27FC236}">
                      <a16:creationId xmlns:a16="http://schemas.microsoft.com/office/drawing/2014/main" id="{4215FC7C-AC4E-40D1-AF9B-2FE7C1AE20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414" y="6535"/>
                  <a:ext cx="0" cy="83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" name="AutoShape 363">
                  <a:extLst>
                    <a:ext uri="{FF2B5EF4-FFF2-40B4-BE49-F238E27FC236}">
                      <a16:creationId xmlns:a16="http://schemas.microsoft.com/office/drawing/2014/main" id="{35BC33D9-3C0F-4607-9A84-31512863825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24" y="6700"/>
                  <a:ext cx="11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0" name="AutoShape 364">
                <a:extLst>
                  <a:ext uri="{FF2B5EF4-FFF2-40B4-BE49-F238E27FC236}">
                    <a16:creationId xmlns:a16="http://schemas.microsoft.com/office/drawing/2014/main" id="{B5125E92-6C1A-4FC3-8ED9-9C7188866E2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674" y="12138"/>
                <a:ext cx="751" cy="549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Text Box 365">
                <a:extLst>
                  <a:ext uri="{FF2B5EF4-FFF2-40B4-BE49-F238E27FC236}">
                    <a16:creationId xmlns:a16="http://schemas.microsoft.com/office/drawing/2014/main" id="{1FA35B29-ED11-4057-B377-139820BDAC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4" y="8964"/>
                <a:ext cx="1296" cy="34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MICROCELL</a:t>
                </a:r>
                <a:endPara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25" name="Text Box 366">
              <a:extLst>
                <a:ext uri="{FF2B5EF4-FFF2-40B4-BE49-F238E27FC236}">
                  <a16:creationId xmlns:a16="http://schemas.microsoft.com/office/drawing/2014/main" id="{8CFF236D-BE08-4E8E-A13D-8A6D8FB31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8" y="9286"/>
              <a:ext cx="1173" cy="2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Microcells cover areas less than a </a:t>
              </a:r>
              <a:r>
                <a:rPr lang="en-US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kilometer 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 diameter and can often be seen mounted on signs, traffic lights, etc.</a:t>
              </a:r>
            </a:p>
          </p:txBody>
        </p:sp>
      </p:grpSp>
      <p:sp>
        <p:nvSpPr>
          <p:cNvPr id="13" name="Text Box 367">
            <a:extLst>
              <a:ext uri="{FF2B5EF4-FFF2-40B4-BE49-F238E27FC236}">
                <a16:creationId xmlns:a16="http://schemas.microsoft.com/office/drawing/2014/main" id="{E7605326-80F2-408D-B856-AEDF7A9DB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9787" y="1583967"/>
            <a:ext cx="3394604" cy="453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sv-SE" sz="2400" dirty="0" err="1">
                <a:effectLst/>
                <a:latin typeface="+mn-lt"/>
                <a:ea typeface="Times New Roman" panose="02020603050405020304" pitchFamily="18" charset="0"/>
              </a:rPr>
              <a:t>Macro</a:t>
            </a:r>
            <a:r>
              <a:rPr lang="sv-SE" sz="2400" dirty="0">
                <a:effectLst/>
                <a:latin typeface="+mn-lt"/>
                <a:ea typeface="Times New Roman" panose="02020603050405020304" pitchFamily="18" charset="0"/>
              </a:rPr>
              <a:t> and Micro cell</a:t>
            </a:r>
            <a:endParaRPr lang="en-US" sz="24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EACEEA-6B40-47F9-9FF5-76D20D82912D}"/>
              </a:ext>
            </a:extLst>
          </p:cNvPr>
          <p:cNvGrpSpPr>
            <a:grpSpLocks/>
          </p:cNvGrpSpPr>
          <p:nvPr/>
        </p:nvGrpSpPr>
        <p:grpSpPr bwMode="auto">
          <a:xfrm>
            <a:off x="1676813" y="2075695"/>
            <a:ext cx="2592978" cy="4183556"/>
            <a:chOff x="6178" y="9020"/>
            <a:chExt cx="1496" cy="39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75456-CC9E-4191-B67B-84F32B26E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8" y="9020"/>
              <a:ext cx="1496" cy="39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Text Box 370">
              <a:extLst>
                <a:ext uri="{FF2B5EF4-FFF2-40B4-BE49-F238E27FC236}">
                  <a16:creationId xmlns:a16="http://schemas.microsoft.com/office/drawing/2014/main" id="{F3D41C83-8F6D-4088-B6EF-546F2B648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0" y="9094"/>
              <a:ext cx="1310" cy="4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MACROCELL</a:t>
              </a:r>
              <a:endPara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 Box 371">
              <a:extLst>
                <a:ext uri="{FF2B5EF4-FFF2-40B4-BE49-F238E27FC236}">
                  <a16:creationId xmlns:a16="http://schemas.microsoft.com/office/drawing/2014/main" id="{36099051-9886-40B6-8B10-0B0111393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" y="11454"/>
              <a:ext cx="1266" cy="1335"/>
            </a:xfrm>
            <a:prstGeom prst="rect">
              <a:avLst/>
            </a:prstGeom>
            <a:solidFill>
              <a:srgbClr val="000099">
                <a:alpha val="0"/>
              </a:srgbClr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Macrocells</a:t>
              </a:r>
              <a:r>
                <a:rPr lang="en-US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are traditional cell towers that cover from a few hundreds of meters to a few kilometers.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778F21-51DA-4714-830F-8C39CC4F0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" y="10018"/>
              <a:ext cx="194" cy="702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5E22A6-459C-425F-BCCC-0C039F1B8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0" y="10018"/>
              <a:ext cx="194" cy="702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A3C79C-5DC8-4060-B1F6-9841B9D7C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0" y="10018"/>
              <a:ext cx="194" cy="702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B95AC2-7AFB-4BA5-AC6F-808EA857D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" y="10709"/>
              <a:ext cx="121" cy="628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5031E1-AD9B-47A7-8560-9D101FE8E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5" y="10301"/>
              <a:ext cx="185" cy="143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9D86286-501F-4064-AA9C-6385347CF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" y="10301"/>
              <a:ext cx="185" cy="143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128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26E0-DB18-4B85-AC2C-FF6E499A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Components of base station</a:t>
            </a:r>
            <a:endParaRPr lang="en-US" dirty="0">
              <a:latin typeface="+mn-lt"/>
            </a:endParaRPr>
          </a:p>
        </p:txBody>
      </p:sp>
      <p:sp>
        <p:nvSpPr>
          <p:cNvPr id="28" name="Rectangle 58">
            <a:extLst>
              <a:ext uri="{FF2B5EF4-FFF2-40B4-BE49-F238E27FC236}">
                <a16:creationId xmlns:a16="http://schemas.microsoft.com/office/drawing/2014/main" id="{A8A40990-4147-4457-A4AC-41D2EF322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5802314"/>
            <a:ext cx="1333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23" name="Group 2122">
            <a:extLst>
              <a:ext uri="{FF2B5EF4-FFF2-40B4-BE49-F238E27FC236}">
                <a16:creationId xmlns:a16="http://schemas.microsoft.com/office/drawing/2014/main" id="{8B2C0E8F-BAF1-4A9A-B604-EFB356F067B3}"/>
              </a:ext>
            </a:extLst>
          </p:cNvPr>
          <p:cNvGrpSpPr/>
          <p:nvPr/>
        </p:nvGrpSpPr>
        <p:grpSpPr>
          <a:xfrm>
            <a:off x="1349376" y="2027238"/>
            <a:ext cx="6315075" cy="3775075"/>
            <a:chOff x="1349376" y="2027239"/>
            <a:chExt cx="6315075" cy="3767138"/>
          </a:xfrm>
        </p:grpSpPr>
        <p:sp>
          <p:nvSpPr>
            <p:cNvPr id="14" name="Rectangle 44">
              <a:extLst>
                <a:ext uri="{FF2B5EF4-FFF2-40B4-BE49-F238E27FC236}">
                  <a16:creationId xmlns:a16="http://schemas.microsoft.com/office/drawing/2014/main" id="{A27EBBAB-5884-47C8-929D-3AADC30D0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901" y="5126039"/>
              <a:ext cx="13335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45">
              <a:extLst>
                <a:ext uri="{FF2B5EF4-FFF2-40B4-BE49-F238E27FC236}">
                  <a16:creationId xmlns:a16="http://schemas.microsoft.com/office/drawing/2014/main" id="{63EE164E-4B37-437C-B31D-DED352667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626" y="5459414"/>
              <a:ext cx="13335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52">
              <a:extLst>
                <a:ext uri="{FF2B5EF4-FFF2-40B4-BE49-F238E27FC236}">
                  <a16:creationId xmlns:a16="http://schemas.microsoft.com/office/drawing/2014/main" id="{59AB6070-EBDB-4A15-AF09-80004B4CD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376" y="5786439"/>
              <a:ext cx="7938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53">
              <a:extLst>
                <a:ext uri="{FF2B5EF4-FFF2-40B4-BE49-F238E27FC236}">
                  <a16:creationId xmlns:a16="http://schemas.microsoft.com/office/drawing/2014/main" id="{9D2C0675-48DD-44E6-B571-6DEF3BD5F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376" y="5786439"/>
              <a:ext cx="7938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56">
              <a:extLst>
                <a:ext uri="{FF2B5EF4-FFF2-40B4-BE49-F238E27FC236}">
                  <a16:creationId xmlns:a16="http://schemas.microsoft.com/office/drawing/2014/main" id="{2232EED6-9855-4578-B740-60F85535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913" y="5786439"/>
              <a:ext cx="7938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57">
              <a:extLst>
                <a:ext uri="{FF2B5EF4-FFF2-40B4-BE49-F238E27FC236}">
                  <a16:creationId xmlns:a16="http://schemas.microsoft.com/office/drawing/2014/main" id="{4F70ABE6-257F-42BE-8A93-CCB7FE641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913" y="5786437"/>
              <a:ext cx="7938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18" name="Group 2117">
              <a:extLst>
                <a:ext uri="{FF2B5EF4-FFF2-40B4-BE49-F238E27FC236}">
                  <a16:creationId xmlns:a16="http://schemas.microsoft.com/office/drawing/2014/main" id="{E57AB8A6-79BD-4057-A2E0-404A477C16F6}"/>
                </a:ext>
              </a:extLst>
            </p:cNvPr>
            <p:cNvGrpSpPr/>
            <p:nvPr/>
          </p:nvGrpSpPr>
          <p:grpSpPr>
            <a:xfrm>
              <a:off x="1349376" y="2027239"/>
              <a:ext cx="6315075" cy="3065463"/>
              <a:chOff x="1349376" y="2027241"/>
              <a:chExt cx="6315075" cy="3065465"/>
            </a:xfrm>
          </p:grpSpPr>
          <p:sp>
            <p:nvSpPr>
              <p:cNvPr id="5" name="Rectangle 35">
                <a:extLst>
                  <a:ext uri="{FF2B5EF4-FFF2-40B4-BE49-F238E27FC236}">
                    <a16:creationId xmlns:a16="http://schemas.microsoft.com/office/drawing/2014/main" id="{C6842FC5-180E-4C32-B160-B420A5283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2133603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Rectangle 36">
                <a:extLst>
                  <a:ext uri="{FF2B5EF4-FFF2-40B4-BE49-F238E27FC236}">
                    <a16:creationId xmlns:a16="http://schemas.microsoft.com/office/drawing/2014/main" id="{47B24D1E-4ADD-4970-92D9-788243CE0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2465391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Rectangle 37">
                <a:extLst>
                  <a:ext uri="{FF2B5EF4-FFF2-40B4-BE49-F238E27FC236}">
                    <a16:creationId xmlns:a16="http://schemas.microsoft.com/office/drawing/2014/main" id="{AFDB9711-8307-4EFC-993D-44B98331E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2798767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38">
                <a:extLst>
                  <a:ext uri="{FF2B5EF4-FFF2-40B4-BE49-F238E27FC236}">
                    <a16:creationId xmlns:a16="http://schemas.microsoft.com/office/drawing/2014/main" id="{6ED6B1AE-B367-4C19-B7B5-DE2B5FC3B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3130554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39">
                <a:extLst>
                  <a:ext uri="{FF2B5EF4-FFF2-40B4-BE49-F238E27FC236}">
                    <a16:creationId xmlns:a16="http://schemas.microsoft.com/office/drawing/2014/main" id="{A61F6D32-D53F-429A-AA0A-CDE4BC4F5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3463929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40">
                <a:extLst>
                  <a:ext uri="{FF2B5EF4-FFF2-40B4-BE49-F238E27FC236}">
                    <a16:creationId xmlns:a16="http://schemas.microsoft.com/office/drawing/2014/main" id="{5F2ACC93-63DD-464D-AFC7-D7909178B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3797305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41">
                <a:extLst>
                  <a:ext uri="{FF2B5EF4-FFF2-40B4-BE49-F238E27FC236}">
                    <a16:creationId xmlns:a16="http://schemas.microsoft.com/office/drawing/2014/main" id="{E3EFEE35-E519-479D-9BD7-08F2EC06A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4129093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42">
                <a:extLst>
                  <a:ext uri="{FF2B5EF4-FFF2-40B4-BE49-F238E27FC236}">
                    <a16:creationId xmlns:a16="http://schemas.microsoft.com/office/drawing/2014/main" id="{4E2EE16B-B11D-4163-903A-FBADB0989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4462468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43">
                <a:extLst>
                  <a:ext uri="{FF2B5EF4-FFF2-40B4-BE49-F238E27FC236}">
                    <a16:creationId xmlns:a16="http://schemas.microsoft.com/office/drawing/2014/main" id="{68227816-C57C-4821-A447-95603916A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4795843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46">
                <a:extLst>
                  <a:ext uri="{FF2B5EF4-FFF2-40B4-BE49-F238E27FC236}">
                    <a16:creationId xmlns:a16="http://schemas.microsoft.com/office/drawing/2014/main" id="{0D043C55-9B73-4465-9314-49A4E87EE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376" y="2027241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47">
                <a:extLst>
                  <a:ext uri="{FF2B5EF4-FFF2-40B4-BE49-F238E27FC236}">
                    <a16:creationId xmlns:a16="http://schemas.microsoft.com/office/drawing/2014/main" id="{AFD89AB0-4F93-4A9C-A9A3-62392F4B6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376" y="2027241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49">
                <a:extLst>
                  <a:ext uri="{FF2B5EF4-FFF2-40B4-BE49-F238E27FC236}">
                    <a16:creationId xmlns:a16="http://schemas.microsoft.com/office/drawing/2014/main" id="{0623C0C0-79CB-44DA-A003-7DDC92C0A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6913" y="2027241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50">
                <a:extLst>
                  <a:ext uri="{FF2B5EF4-FFF2-40B4-BE49-F238E27FC236}">
                    <a16:creationId xmlns:a16="http://schemas.microsoft.com/office/drawing/2014/main" id="{E0EF5C14-C79E-4BFC-B803-987BDF57A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6913" y="2027242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59">
                <a:extLst>
                  <a:ext uri="{FF2B5EF4-FFF2-40B4-BE49-F238E27FC236}">
                    <a16:creationId xmlns:a16="http://schemas.microsoft.com/office/drawing/2014/main" id="{2EECB1D6-A5AC-4F8D-BE94-4C3228E14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0888" y="2325692"/>
                <a:ext cx="4100513" cy="24717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60">
                <a:extLst>
                  <a:ext uri="{FF2B5EF4-FFF2-40B4-BE49-F238E27FC236}">
                    <a16:creationId xmlns:a16="http://schemas.microsoft.com/office/drawing/2014/main" id="{817D0D03-4DE8-4FFD-AFFD-C056DE258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0888" y="2325691"/>
                <a:ext cx="4100513" cy="247174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09" name="Picture 61">
                <a:extLst>
                  <a:ext uri="{FF2B5EF4-FFF2-40B4-BE49-F238E27FC236}">
                    <a16:creationId xmlns:a16="http://schemas.microsoft.com/office/drawing/2014/main" id="{52D7A35D-88FB-461F-BD58-9CDF3843CE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3" y="2349503"/>
                <a:ext cx="4129088" cy="2614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0" name="Picture 62">
                <a:extLst>
                  <a:ext uri="{FF2B5EF4-FFF2-40B4-BE49-F238E27FC236}">
                    <a16:creationId xmlns:a16="http://schemas.microsoft.com/office/drawing/2014/main" id="{B480E6B9-8A4A-48BA-8A2D-DA71E5996B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3" y="2349503"/>
                <a:ext cx="4129088" cy="2614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CC3DB7B6-8A69-457C-B244-40DD2123C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588" y="2341566"/>
                <a:ext cx="4076700" cy="2557465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64">
                <a:extLst>
                  <a:ext uri="{FF2B5EF4-FFF2-40B4-BE49-F238E27FC236}">
                    <a16:creationId xmlns:a16="http://schemas.microsoft.com/office/drawing/2014/main" id="{8105FD22-A0B5-42B9-864F-4C7CF497F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588" y="2341566"/>
                <a:ext cx="4076700" cy="2557465"/>
              </a:xfrm>
              <a:prstGeom prst="rect">
                <a:avLst/>
              </a:prstGeom>
              <a:noFill/>
              <a:ln w="49213" cap="flat">
                <a:solidFill>
                  <a:srgbClr val="F2F2F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13" name="Picture 65">
                <a:extLst>
                  <a:ext uri="{FF2B5EF4-FFF2-40B4-BE49-F238E27FC236}">
                    <a16:creationId xmlns:a16="http://schemas.microsoft.com/office/drawing/2014/main" id="{1964202B-81BD-4F4B-9476-B3696B0C3D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076" y="2900367"/>
                <a:ext cx="411163" cy="1435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4" name="Picture 66">
                <a:extLst>
                  <a:ext uri="{FF2B5EF4-FFF2-40B4-BE49-F238E27FC236}">
                    <a16:creationId xmlns:a16="http://schemas.microsoft.com/office/drawing/2014/main" id="{DF9E243F-6B99-4003-ACD5-5E3531EDC4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076" y="2900367"/>
                <a:ext cx="411163" cy="1435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5" name="Picture 67">
                <a:extLst>
                  <a:ext uri="{FF2B5EF4-FFF2-40B4-BE49-F238E27FC236}">
                    <a16:creationId xmlns:a16="http://schemas.microsoft.com/office/drawing/2014/main" id="{7BE6C920-BF8D-4EC4-8B11-978215D756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876" y="2622553"/>
                <a:ext cx="3438525" cy="2265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6" name="Picture 68">
                <a:extLst>
                  <a:ext uri="{FF2B5EF4-FFF2-40B4-BE49-F238E27FC236}">
                    <a16:creationId xmlns:a16="http://schemas.microsoft.com/office/drawing/2014/main" id="{0648D3AB-9638-43FA-A077-F875E7C72A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876" y="2622553"/>
                <a:ext cx="3438525" cy="2265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Rectangle 69">
                <a:extLst>
                  <a:ext uri="{FF2B5EF4-FFF2-40B4-BE49-F238E27FC236}">
                    <a16:creationId xmlns:a16="http://schemas.microsoft.com/office/drawing/2014/main" id="{EED8C842-DC00-4FFB-AA83-4F8DE5694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6988" y="2613028"/>
                <a:ext cx="3384550" cy="220980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70">
                <a:extLst>
                  <a:ext uri="{FF2B5EF4-FFF2-40B4-BE49-F238E27FC236}">
                    <a16:creationId xmlns:a16="http://schemas.microsoft.com/office/drawing/2014/main" id="{1A76F80E-764E-4267-A7CC-F03E503AE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6988" y="2613028"/>
                <a:ext cx="3384550" cy="2209801"/>
              </a:xfrm>
              <a:prstGeom prst="rect">
                <a:avLst/>
              </a:prstGeom>
              <a:noFill/>
              <a:ln w="49213" cap="flat">
                <a:solidFill>
                  <a:srgbClr val="F2F2F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19" name="Picture 71">
                <a:extLst>
                  <a:ext uri="{FF2B5EF4-FFF2-40B4-BE49-F238E27FC236}">
                    <a16:creationId xmlns:a16="http://schemas.microsoft.com/office/drawing/2014/main" id="{19A4B10F-4C93-494F-BF21-CE5782BC90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7476" y="3251204"/>
                <a:ext cx="411163" cy="933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0" name="Picture 72">
                <a:extLst>
                  <a:ext uri="{FF2B5EF4-FFF2-40B4-BE49-F238E27FC236}">
                    <a16:creationId xmlns:a16="http://schemas.microsoft.com/office/drawing/2014/main" id="{8D42DEB0-3FCF-4FDD-A091-DA2C33CD5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7476" y="3251204"/>
                <a:ext cx="411163" cy="933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" name="Picture 73">
                <a:extLst>
                  <a:ext uri="{FF2B5EF4-FFF2-40B4-BE49-F238E27FC236}">
                    <a16:creationId xmlns:a16="http://schemas.microsoft.com/office/drawing/2014/main" id="{504B9C41-BA60-400A-9A49-00F344F45F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2451" y="2774953"/>
                <a:ext cx="2741613" cy="1947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2" name="Picture 74">
                <a:extLst>
                  <a:ext uri="{FF2B5EF4-FFF2-40B4-BE49-F238E27FC236}">
                    <a16:creationId xmlns:a16="http://schemas.microsoft.com/office/drawing/2014/main" id="{9089FD69-AAFF-425F-90F0-D7FC2A632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2451" y="2774952"/>
                <a:ext cx="2741613" cy="1947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AC30FEB4-6FFE-496E-A0A1-5257D20AF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976" y="2767016"/>
                <a:ext cx="2687638" cy="188912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3CA45447-162F-4893-B4C7-483A933E5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976" y="2767016"/>
                <a:ext cx="2687638" cy="1889125"/>
              </a:xfrm>
              <a:prstGeom prst="rect">
                <a:avLst/>
              </a:prstGeom>
              <a:noFill/>
              <a:ln w="49213" cap="flat">
                <a:solidFill>
                  <a:srgbClr val="F2F2F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25" name="Picture 77">
                <a:extLst>
                  <a:ext uri="{FF2B5EF4-FFF2-40B4-BE49-F238E27FC236}">
                    <a16:creationId xmlns:a16="http://schemas.microsoft.com/office/drawing/2014/main" id="{A7550001-4143-4755-88E9-E16678D571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762378"/>
                <a:ext cx="411163" cy="403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6" name="Picture 78">
                <a:extLst>
                  <a:ext uri="{FF2B5EF4-FFF2-40B4-BE49-F238E27FC236}">
                    <a16:creationId xmlns:a16="http://schemas.microsoft.com/office/drawing/2014/main" id="{DB9FCE92-20E0-4F4B-99C7-82929E62E7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762378"/>
                <a:ext cx="411163" cy="403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7" name="Picture 79">
                <a:extLst>
                  <a:ext uri="{FF2B5EF4-FFF2-40B4-BE49-F238E27FC236}">
                    <a16:creationId xmlns:a16="http://schemas.microsoft.com/office/drawing/2014/main" id="{2EA2D0A3-A0DE-4D16-9620-FC4122716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619503"/>
                <a:ext cx="411163" cy="393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8" name="Picture 80">
                <a:extLst>
                  <a:ext uri="{FF2B5EF4-FFF2-40B4-BE49-F238E27FC236}">
                    <a16:creationId xmlns:a16="http://schemas.microsoft.com/office/drawing/2014/main" id="{C5C18EF0-6D40-44E0-95FB-9ED9F8EEE2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619503"/>
                <a:ext cx="411163" cy="393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9" name="Picture 81">
                <a:extLst>
                  <a:ext uri="{FF2B5EF4-FFF2-40B4-BE49-F238E27FC236}">
                    <a16:creationId xmlns:a16="http://schemas.microsoft.com/office/drawing/2014/main" id="{EF792163-701B-45A5-B054-85EE1E5555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549653"/>
                <a:ext cx="411163" cy="320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0" name="Picture 82">
                <a:extLst>
                  <a:ext uri="{FF2B5EF4-FFF2-40B4-BE49-F238E27FC236}">
                    <a16:creationId xmlns:a16="http://schemas.microsoft.com/office/drawing/2014/main" id="{D08A309E-AD09-427E-9157-7A71AC2A29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549653"/>
                <a:ext cx="411163" cy="320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" name="Picture 83">
                <a:extLst>
                  <a:ext uri="{FF2B5EF4-FFF2-40B4-BE49-F238E27FC236}">
                    <a16:creationId xmlns:a16="http://schemas.microsoft.com/office/drawing/2014/main" id="{E88FF270-D016-4182-9C9F-981D753911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254378"/>
                <a:ext cx="411163" cy="54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2" name="Picture 84">
                <a:extLst>
                  <a:ext uri="{FF2B5EF4-FFF2-40B4-BE49-F238E27FC236}">
                    <a16:creationId xmlns:a16="http://schemas.microsoft.com/office/drawing/2014/main" id="{AE083487-228B-4CEC-8B1C-C84415F930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254378"/>
                <a:ext cx="411163" cy="54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Rectangle 85">
                <a:extLst>
                  <a:ext uri="{FF2B5EF4-FFF2-40B4-BE49-F238E27FC236}">
                    <a16:creationId xmlns:a16="http://schemas.microsoft.com/office/drawing/2014/main" id="{BF67A8AA-D92C-40EF-AB6E-6A3B24F50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351" y="3098803"/>
                <a:ext cx="457200" cy="12271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86">
                <a:extLst>
                  <a:ext uri="{FF2B5EF4-FFF2-40B4-BE49-F238E27FC236}">
                    <a16:creationId xmlns:a16="http://schemas.microsoft.com/office/drawing/2014/main" id="{DC9F4A9A-90A0-4F3A-A6E8-2E74ABFE1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351" y="3098803"/>
                <a:ext cx="457200" cy="1227139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87">
                <a:extLst>
                  <a:ext uri="{FF2B5EF4-FFF2-40B4-BE49-F238E27FC236}">
                    <a16:creationId xmlns:a16="http://schemas.microsoft.com/office/drawing/2014/main" id="{BAAE2A55-B75B-466C-8F05-B081164F4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726" y="3176591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88">
                <a:extLst>
                  <a:ext uri="{FF2B5EF4-FFF2-40B4-BE49-F238E27FC236}">
                    <a16:creationId xmlns:a16="http://schemas.microsoft.com/office/drawing/2014/main" id="{F3D06237-FEED-4DCC-9282-FB3326DB1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376" y="3421066"/>
                <a:ext cx="2159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89">
                <a:extLst>
                  <a:ext uri="{FF2B5EF4-FFF2-40B4-BE49-F238E27FC236}">
                    <a16:creationId xmlns:a16="http://schemas.microsoft.com/office/drawing/2014/main" id="{31B947D0-2D62-433F-8FC3-86A66747C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376" y="3665541"/>
                <a:ext cx="2159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" name="Rectangle 90">
                <a:extLst>
                  <a:ext uri="{FF2B5EF4-FFF2-40B4-BE49-F238E27FC236}">
                    <a16:creationId xmlns:a16="http://schemas.microsoft.com/office/drawing/2014/main" id="{C998E115-36A4-41E3-A11B-C7C9F2226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726" y="3665541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" name="Rectangle 91">
                <a:extLst>
                  <a:ext uri="{FF2B5EF4-FFF2-40B4-BE49-F238E27FC236}">
                    <a16:creationId xmlns:a16="http://schemas.microsoft.com/office/drawing/2014/main" id="{85B92BFA-42DC-4A97-81F3-EC6B890FC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238" y="3170240"/>
                <a:ext cx="525463" cy="3667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92">
                <a:extLst>
                  <a:ext uri="{FF2B5EF4-FFF2-40B4-BE49-F238E27FC236}">
                    <a16:creationId xmlns:a16="http://schemas.microsoft.com/office/drawing/2014/main" id="{618B7A46-78E4-47B5-86D9-5E245485D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238" y="3170240"/>
                <a:ext cx="525463" cy="366713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93">
                <a:extLst>
                  <a:ext uri="{FF2B5EF4-FFF2-40B4-BE49-F238E27FC236}">
                    <a16:creationId xmlns:a16="http://schemas.microsoft.com/office/drawing/2014/main" id="{50B0B79C-B3CC-4529-A53D-C76EC79D8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651" y="3249616"/>
                <a:ext cx="2159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94">
                <a:extLst>
                  <a:ext uri="{FF2B5EF4-FFF2-40B4-BE49-F238E27FC236}">
                    <a16:creationId xmlns:a16="http://schemas.microsoft.com/office/drawing/2014/main" id="{117C88C7-ECB4-454F-8DBB-7F52F1DB8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5001" y="3249616"/>
                <a:ext cx="195263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95">
                <a:extLst>
                  <a:ext uri="{FF2B5EF4-FFF2-40B4-BE49-F238E27FC236}">
                    <a16:creationId xmlns:a16="http://schemas.microsoft.com/office/drawing/2014/main" id="{ECAC3504-A7D4-4A8F-8D46-586268DBF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651" y="3494091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96">
                <a:extLst>
                  <a:ext uri="{FF2B5EF4-FFF2-40B4-BE49-F238E27FC236}">
                    <a16:creationId xmlns:a16="http://schemas.microsoft.com/office/drawing/2014/main" id="{2E5E2EE7-B560-4335-9FAD-BED05745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188" y="3494091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97">
                <a:extLst>
                  <a:ext uri="{FF2B5EF4-FFF2-40B4-BE49-F238E27FC236}">
                    <a16:creationId xmlns:a16="http://schemas.microsoft.com/office/drawing/2014/main" id="{DDF29648-B203-4103-A050-5CC2CE916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2313" y="3494091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98">
                <a:extLst>
                  <a:ext uri="{FF2B5EF4-FFF2-40B4-BE49-F238E27FC236}">
                    <a16:creationId xmlns:a16="http://schemas.microsoft.com/office/drawing/2014/main" id="{785764AE-E45E-41AF-AA36-BC13E2BE3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526" y="3956053"/>
                <a:ext cx="554038" cy="3698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99">
                <a:extLst>
                  <a:ext uri="{FF2B5EF4-FFF2-40B4-BE49-F238E27FC236}">
                    <a16:creationId xmlns:a16="http://schemas.microsoft.com/office/drawing/2014/main" id="{E47B75D0-5ADC-4E4D-988E-83C097F49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526" y="3956053"/>
                <a:ext cx="554038" cy="369888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00">
                <a:extLst>
                  <a:ext uri="{FF2B5EF4-FFF2-40B4-BE49-F238E27FC236}">
                    <a16:creationId xmlns:a16="http://schemas.microsoft.com/office/drawing/2014/main" id="{B4561127-C7FE-4A47-BC2C-C4C25B361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938" y="4035428"/>
                <a:ext cx="2159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101">
                <a:extLst>
                  <a:ext uri="{FF2B5EF4-FFF2-40B4-BE49-F238E27FC236}">
                    <a16:creationId xmlns:a16="http://schemas.microsoft.com/office/drawing/2014/main" id="{67483889-B5C8-48C6-A6F3-C186CB514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288" y="4035428"/>
                <a:ext cx="195263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102">
                <a:extLst>
                  <a:ext uri="{FF2B5EF4-FFF2-40B4-BE49-F238E27FC236}">
                    <a16:creationId xmlns:a16="http://schemas.microsoft.com/office/drawing/2014/main" id="{00CA6DF9-9F70-4ED8-8B65-E04F9596D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938" y="4279902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103">
                <a:extLst>
                  <a:ext uri="{FF2B5EF4-FFF2-40B4-BE49-F238E27FC236}">
                    <a16:creationId xmlns:a16="http://schemas.microsoft.com/office/drawing/2014/main" id="{960D47AD-B224-4547-8920-F15A36E54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063" y="4279901"/>
                <a:ext cx="133350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Line 104">
                <a:extLst>
                  <a:ext uri="{FF2B5EF4-FFF2-40B4-BE49-F238E27FC236}">
                    <a16:creationId xmlns:a16="http://schemas.microsoft.com/office/drawing/2014/main" id="{DBEFC700-1C1D-48B8-AA8E-535A4C331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3201" y="3376614"/>
                <a:ext cx="200025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105">
                <a:extLst>
                  <a:ext uri="{FF2B5EF4-FFF2-40B4-BE49-F238E27FC236}">
                    <a16:creationId xmlns:a16="http://schemas.microsoft.com/office/drawing/2014/main" id="{DB0DEC8C-E616-4B30-874B-D3F9D1986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3201" y="4160840"/>
                <a:ext cx="192088" cy="635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06">
                <a:extLst>
                  <a:ext uri="{FF2B5EF4-FFF2-40B4-BE49-F238E27FC236}">
                    <a16:creationId xmlns:a16="http://schemas.microsoft.com/office/drawing/2014/main" id="{6786107C-2308-4EB5-9B5C-095D11A77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105151"/>
                <a:ext cx="461963" cy="520700"/>
              </a:xfrm>
              <a:custGeom>
                <a:avLst/>
                <a:gdLst>
                  <a:gd name="T0" fmla="*/ 0 w 291"/>
                  <a:gd name="T1" fmla="*/ 0 h 328"/>
                  <a:gd name="T2" fmla="*/ 291 w 291"/>
                  <a:gd name="T3" fmla="*/ 149 h 328"/>
                  <a:gd name="T4" fmla="*/ 0 w 291"/>
                  <a:gd name="T5" fmla="*/ 328 h 328"/>
                  <a:gd name="T6" fmla="*/ 0 w 291"/>
                  <a:gd name="T7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1" h="328">
                    <a:moveTo>
                      <a:pt x="0" y="0"/>
                    </a:moveTo>
                    <a:lnTo>
                      <a:pt x="291" y="149"/>
                    </a:lnTo>
                    <a:lnTo>
                      <a:pt x="0" y="3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07">
                <a:extLst>
                  <a:ext uri="{FF2B5EF4-FFF2-40B4-BE49-F238E27FC236}">
                    <a16:creationId xmlns:a16="http://schemas.microsoft.com/office/drawing/2014/main" id="{E693A07E-DE87-4023-B5BF-C3B941872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105151"/>
                <a:ext cx="461963" cy="520700"/>
              </a:xfrm>
              <a:custGeom>
                <a:avLst/>
                <a:gdLst>
                  <a:gd name="T0" fmla="*/ 0 w 291"/>
                  <a:gd name="T1" fmla="*/ 0 h 328"/>
                  <a:gd name="T2" fmla="*/ 291 w 291"/>
                  <a:gd name="T3" fmla="*/ 149 h 328"/>
                  <a:gd name="T4" fmla="*/ 0 w 291"/>
                  <a:gd name="T5" fmla="*/ 328 h 328"/>
                  <a:gd name="T6" fmla="*/ 0 w 291"/>
                  <a:gd name="T7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1" h="328">
                    <a:moveTo>
                      <a:pt x="0" y="0"/>
                    </a:moveTo>
                    <a:lnTo>
                      <a:pt x="291" y="149"/>
                    </a:lnTo>
                    <a:lnTo>
                      <a:pt x="0" y="3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108">
                <a:extLst>
                  <a:ext uri="{FF2B5EF4-FFF2-40B4-BE49-F238E27FC236}">
                    <a16:creationId xmlns:a16="http://schemas.microsoft.com/office/drawing/2014/main" id="{B5A0A90F-55E7-452C-ABAF-181A4F752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3176" y="3495677"/>
                <a:ext cx="133350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109">
                <a:extLst>
                  <a:ext uri="{FF2B5EF4-FFF2-40B4-BE49-F238E27FC236}">
                    <a16:creationId xmlns:a16="http://schemas.microsoft.com/office/drawing/2014/main" id="{EF783C03-AF7F-4772-9CA0-CBDFC175E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9988" y="3251202"/>
                <a:ext cx="339725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110">
                <a:extLst>
                  <a:ext uri="{FF2B5EF4-FFF2-40B4-BE49-F238E27FC236}">
                    <a16:creationId xmlns:a16="http://schemas.microsoft.com/office/drawing/2014/main" id="{FAED7D61-D00F-4F61-97DE-77C178584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3988" y="3251202"/>
                <a:ext cx="133350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0" name="Freeform 111">
                <a:extLst>
                  <a:ext uri="{FF2B5EF4-FFF2-40B4-BE49-F238E27FC236}">
                    <a16:creationId xmlns:a16="http://schemas.microsoft.com/office/drawing/2014/main" id="{47ABC204-F70C-47B8-BD86-BFEFD19F9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6651" y="3902076"/>
                <a:ext cx="479425" cy="474663"/>
              </a:xfrm>
              <a:custGeom>
                <a:avLst/>
                <a:gdLst>
                  <a:gd name="T0" fmla="*/ 0 w 302"/>
                  <a:gd name="T1" fmla="*/ 0 h 299"/>
                  <a:gd name="T2" fmla="*/ 302 w 302"/>
                  <a:gd name="T3" fmla="*/ 149 h 299"/>
                  <a:gd name="T4" fmla="*/ 0 w 302"/>
                  <a:gd name="T5" fmla="*/ 299 h 299"/>
                  <a:gd name="T6" fmla="*/ 0 w 302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" h="299">
                    <a:moveTo>
                      <a:pt x="0" y="0"/>
                    </a:moveTo>
                    <a:lnTo>
                      <a:pt x="302" y="149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1" name="Freeform 112">
                <a:extLst>
                  <a:ext uri="{FF2B5EF4-FFF2-40B4-BE49-F238E27FC236}">
                    <a16:creationId xmlns:a16="http://schemas.microsoft.com/office/drawing/2014/main" id="{9365CE80-9DCC-41E6-AB91-3A222BEF6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6651" y="3902076"/>
                <a:ext cx="479425" cy="474663"/>
              </a:xfrm>
              <a:custGeom>
                <a:avLst/>
                <a:gdLst>
                  <a:gd name="T0" fmla="*/ 0 w 302"/>
                  <a:gd name="T1" fmla="*/ 0 h 299"/>
                  <a:gd name="T2" fmla="*/ 302 w 302"/>
                  <a:gd name="T3" fmla="*/ 149 h 299"/>
                  <a:gd name="T4" fmla="*/ 0 w 302"/>
                  <a:gd name="T5" fmla="*/ 299 h 299"/>
                  <a:gd name="T6" fmla="*/ 0 w 302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" h="299">
                    <a:moveTo>
                      <a:pt x="0" y="0"/>
                    </a:moveTo>
                    <a:lnTo>
                      <a:pt x="302" y="149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2" name="Rectangle 113">
                <a:extLst>
                  <a:ext uri="{FF2B5EF4-FFF2-40B4-BE49-F238E27FC236}">
                    <a16:creationId xmlns:a16="http://schemas.microsoft.com/office/drawing/2014/main" id="{8EE27386-B3E1-4ABD-8EF1-2C887635F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326" y="4029077"/>
                <a:ext cx="195263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3" name="Rectangle 114">
                <a:extLst>
                  <a:ext uri="{FF2B5EF4-FFF2-40B4-BE49-F238E27FC236}">
                    <a16:creationId xmlns:a16="http://schemas.microsoft.com/office/drawing/2014/main" id="{205E6D90-1877-42F5-8442-4074074D4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451" y="4029077"/>
                <a:ext cx="228600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4" name="Rectangle 115">
                <a:extLst>
                  <a:ext uri="{FF2B5EF4-FFF2-40B4-BE49-F238E27FC236}">
                    <a16:creationId xmlns:a16="http://schemas.microsoft.com/office/drawing/2014/main" id="{2EB8BAA3-1B5E-4950-B2A0-9D97CDEF0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326" y="4273552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5" name="Rectangle 116">
                <a:extLst>
                  <a:ext uri="{FF2B5EF4-FFF2-40B4-BE49-F238E27FC236}">
                    <a16:creationId xmlns:a16="http://schemas.microsoft.com/office/drawing/2014/main" id="{282424B7-1658-4776-8A8A-998755C18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6201" y="4273552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6" name="Line 117">
                <a:extLst>
                  <a:ext uri="{FF2B5EF4-FFF2-40B4-BE49-F238E27FC236}">
                    <a16:creationId xmlns:a16="http://schemas.microsoft.com/office/drawing/2014/main" id="{09356A31-0BE5-4587-9033-68DBDCA44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0738" y="3376615"/>
                <a:ext cx="276225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7" name="Line 118">
                <a:extLst>
                  <a:ext uri="{FF2B5EF4-FFF2-40B4-BE49-F238E27FC236}">
                    <a16:creationId xmlns:a16="http://schemas.microsoft.com/office/drawing/2014/main" id="{24B791F6-D001-4259-B391-6E8E3DDA7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9313" y="4144965"/>
                <a:ext cx="287338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8" name="Line 119">
                <a:extLst>
                  <a:ext uri="{FF2B5EF4-FFF2-40B4-BE49-F238E27FC236}">
                    <a16:creationId xmlns:a16="http://schemas.microsoft.com/office/drawing/2014/main" id="{CFE86C9B-C95C-4BD8-AB72-7D5FCC48C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0513" y="3338515"/>
                <a:ext cx="1112838" cy="238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9" name="Line 120">
                <a:extLst>
                  <a:ext uri="{FF2B5EF4-FFF2-40B4-BE49-F238E27FC236}">
                    <a16:creationId xmlns:a16="http://schemas.microsoft.com/office/drawing/2014/main" id="{74F27B20-4C95-4534-9585-5FC7685AA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6076" y="4138615"/>
                <a:ext cx="1112838" cy="793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0" name="Line 121">
                <a:extLst>
                  <a:ext uri="{FF2B5EF4-FFF2-40B4-BE49-F238E27FC236}">
                    <a16:creationId xmlns:a16="http://schemas.microsoft.com/office/drawing/2014/main" id="{BD596EF8-AC24-4789-B0CE-54D130E34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32551" y="3087689"/>
                <a:ext cx="106363" cy="4556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1" name="Line 122">
                <a:extLst>
                  <a:ext uri="{FF2B5EF4-FFF2-40B4-BE49-F238E27FC236}">
                    <a16:creationId xmlns:a16="http://schemas.microsoft.com/office/drawing/2014/main" id="{95545E8D-2F09-4394-A48B-AE34A8DA5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88113" y="3098802"/>
                <a:ext cx="106363" cy="4556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2" name="Line 123">
                <a:extLst>
                  <a:ext uri="{FF2B5EF4-FFF2-40B4-BE49-F238E27FC236}">
                    <a16:creationId xmlns:a16="http://schemas.microsoft.com/office/drawing/2014/main" id="{B393765A-6EDC-4DD4-AEDE-289F275D4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81763" y="3933826"/>
                <a:ext cx="106363" cy="4556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3" name="Line 124">
                <a:extLst>
                  <a:ext uri="{FF2B5EF4-FFF2-40B4-BE49-F238E27FC236}">
                    <a16:creationId xmlns:a16="http://schemas.microsoft.com/office/drawing/2014/main" id="{EA030D01-10C8-4D13-915B-E4C2C0F97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37326" y="3954465"/>
                <a:ext cx="107950" cy="4556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4" name="Line 125">
                <a:extLst>
                  <a:ext uri="{FF2B5EF4-FFF2-40B4-BE49-F238E27FC236}">
                    <a16:creationId xmlns:a16="http://schemas.microsoft.com/office/drawing/2014/main" id="{90832949-B81A-4B27-A4C5-65BB9FF70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37326" y="3324227"/>
                <a:ext cx="427038" cy="1428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5" name="Line 126">
                <a:extLst>
                  <a:ext uri="{FF2B5EF4-FFF2-40B4-BE49-F238E27FC236}">
                    <a16:creationId xmlns:a16="http://schemas.microsoft.com/office/drawing/2014/main" id="{5CBD939D-939E-409A-B81F-159439F39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07176" y="4137027"/>
                <a:ext cx="427038" cy="1587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6" name="Line 127">
                <a:extLst>
                  <a:ext uri="{FF2B5EF4-FFF2-40B4-BE49-F238E27FC236}">
                    <a16:creationId xmlns:a16="http://schemas.microsoft.com/office/drawing/2014/main" id="{2DC626AA-FA8A-4BFB-8DDA-C20E44E2D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4363" y="3067052"/>
                <a:ext cx="0" cy="23495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7" name="Line 128">
                <a:extLst>
                  <a:ext uri="{FF2B5EF4-FFF2-40B4-BE49-F238E27FC236}">
                    <a16:creationId xmlns:a16="http://schemas.microsoft.com/office/drawing/2014/main" id="{DB267DCB-EBFF-4030-81FC-140C42901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35801" y="3898901"/>
                <a:ext cx="0" cy="23653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8" name="Freeform 129">
                <a:extLst>
                  <a:ext uri="{FF2B5EF4-FFF2-40B4-BE49-F238E27FC236}">
                    <a16:creationId xmlns:a16="http://schemas.microsoft.com/office/drawing/2014/main" id="{6F2998AF-6375-4A26-8EB0-D10D996B0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0376" y="2711451"/>
                <a:ext cx="303213" cy="336550"/>
              </a:xfrm>
              <a:custGeom>
                <a:avLst/>
                <a:gdLst>
                  <a:gd name="T0" fmla="*/ 191 w 191"/>
                  <a:gd name="T1" fmla="*/ 0 h 212"/>
                  <a:gd name="T2" fmla="*/ 95 w 191"/>
                  <a:gd name="T3" fmla="*/ 212 h 212"/>
                  <a:gd name="T4" fmla="*/ 0 w 191"/>
                  <a:gd name="T5" fmla="*/ 0 h 212"/>
                  <a:gd name="T6" fmla="*/ 191 w 191"/>
                  <a:gd name="T7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12">
                    <a:moveTo>
                      <a:pt x="191" y="0"/>
                    </a:moveTo>
                    <a:lnTo>
                      <a:pt x="95" y="212"/>
                    </a:lnTo>
                    <a:lnTo>
                      <a:pt x="0" y="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9" name="Freeform 130">
                <a:extLst>
                  <a:ext uri="{FF2B5EF4-FFF2-40B4-BE49-F238E27FC236}">
                    <a16:creationId xmlns:a16="http://schemas.microsoft.com/office/drawing/2014/main" id="{51E69C90-521A-4611-9635-633BC8D33E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0376" y="2711451"/>
                <a:ext cx="303213" cy="336550"/>
              </a:xfrm>
              <a:custGeom>
                <a:avLst/>
                <a:gdLst>
                  <a:gd name="T0" fmla="*/ 191 w 191"/>
                  <a:gd name="T1" fmla="*/ 0 h 212"/>
                  <a:gd name="T2" fmla="*/ 95 w 191"/>
                  <a:gd name="T3" fmla="*/ 212 h 212"/>
                  <a:gd name="T4" fmla="*/ 0 w 191"/>
                  <a:gd name="T5" fmla="*/ 0 h 212"/>
                  <a:gd name="T6" fmla="*/ 191 w 191"/>
                  <a:gd name="T7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12">
                    <a:moveTo>
                      <a:pt x="191" y="0"/>
                    </a:moveTo>
                    <a:lnTo>
                      <a:pt x="95" y="212"/>
                    </a:lnTo>
                    <a:lnTo>
                      <a:pt x="0" y="0"/>
                    </a:lnTo>
                    <a:lnTo>
                      <a:pt x="191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0" name="Freeform 131">
                <a:extLst>
                  <a:ext uri="{FF2B5EF4-FFF2-40B4-BE49-F238E27FC236}">
                    <a16:creationId xmlns:a16="http://schemas.microsoft.com/office/drawing/2014/main" id="{11590108-77A9-4743-95B8-42D877B40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1813" y="3544889"/>
                <a:ext cx="303213" cy="334963"/>
              </a:xfrm>
              <a:custGeom>
                <a:avLst/>
                <a:gdLst>
                  <a:gd name="T0" fmla="*/ 191 w 191"/>
                  <a:gd name="T1" fmla="*/ 0 h 211"/>
                  <a:gd name="T2" fmla="*/ 95 w 191"/>
                  <a:gd name="T3" fmla="*/ 211 h 211"/>
                  <a:gd name="T4" fmla="*/ 0 w 191"/>
                  <a:gd name="T5" fmla="*/ 0 h 211"/>
                  <a:gd name="T6" fmla="*/ 191 w 191"/>
                  <a:gd name="T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11">
                    <a:moveTo>
                      <a:pt x="191" y="0"/>
                    </a:moveTo>
                    <a:lnTo>
                      <a:pt x="95" y="211"/>
                    </a:lnTo>
                    <a:lnTo>
                      <a:pt x="0" y="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1" name="Freeform 132">
                <a:extLst>
                  <a:ext uri="{FF2B5EF4-FFF2-40B4-BE49-F238E27FC236}">
                    <a16:creationId xmlns:a16="http://schemas.microsoft.com/office/drawing/2014/main" id="{E962F299-C940-4C0B-8786-A49E981F8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1813" y="3544889"/>
                <a:ext cx="303213" cy="334963"/>
              </a:xfrm>
              <a:custGeom>
                <a:avLst/>
                <a:gdLst>
                  <a:gd name="T0" fmla="*/ 191 w 191"/>
                  <a:gd name="T1" fmla="*/ 0 h 211"/>
                  <a:gd name="T2" fmla="*/ 95 w 191"/>
                  <a:gd name="T3" fmla="*/ 211 h 211"/>
                  <a:gd name="T4" fmla="*/ 0 w 191"/>
                  <a:gd name="T5" fmla="*/ 0 h 211"/>
                  <a:gd name="T6" fmla="*/ 191 w 191"/>
                  <a:gd name="T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11">
                    <a:moveTo>
                      <a:pt x="191" y="0"/>
                    </a:moveTo>
                    <a:lnTo>
                      <a:pt x="95" y="211"/>
                    </a:lnTo>
                    <a:lnTo>
                      <a:pt x="0" y="0"/>
                    </a:lnTo>
                    <a:lnTo>
                      <a:pt x="191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2" name="Rectangle 133">
                <a:extLst>
                  <a:ext uri="{FF2B5EF4-FFF2-40B4-BE49-F238E27FC236}">
                    <a16:creationId xmlns:a16="http://schemas.microsoft.com/office/drawing/2014/main" id="{8A1A953A-3D77-452A-AC35-E0C8DDEDF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4913" y="3657600"/>
                <a:ext cx="5842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feeder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3" name="Rectangle 134">
                <a:extLst>
                  <a:ext uri="{FF2B5EF4-FFF2-40B4-BE49-F238E27FC236}">
                    <a16:creationId xmlns:a16="http://schemas.microsoft.com/office/drawing/2014/main" id="{4CAD9B87-4F88-4897-BB38-05C18CCF8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1" y="3657602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4" name="Rectangle 135">
                <a:extLst>
                  <a:ext uri="{FF2B5EF4-FFF2-40B4-BE49-F238E27FC236}">
                    <a16:creationId xmlns:a16="http://schemas.microsoft.com/office/drawing/2014/main" id="{C0AB4E63-8FBB-4FC9-8F00-AB9356087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4238" y="3046414"/>
                <a:ext cx="279400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5" name="Rectangle 136">
                <a:extLst>
                  <a:ext uri="{FF2B5EF4-FFF2-40B4-BE49-F238E27FC236}">
                    <a16:creationId xmlns:a16="http://schemas.microsoft.com/office/drawing/2014/main" id="{5221712D-6E42-4FA0-AD55-F864CB6C3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4576" y="3186115"/>
                <a:ext cx="250825" cy="206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out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6" name="Rectangle 137">
                <a:extLst>
                  <a:ext uri="{FF2B5EF4-FFF2-40B4-BE49-F238E27FC236}">
                    <a16:creationId xmlns:a16="http://schemas.microsoft.com/office/drawing/2014/main" id="{131B5170-3002-4553-BC38-ABB759EF4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0788" y="3186115"/>
                <a:ext cx="93663" cy="20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7" name="Rectangle 138">
                <a:extLst>
                  <a:ext uri="{FF2B5EF4-FFF2-40B4-BE49-F238E27FC236}">
                    <a16:creationId xmlns:a16="http://schemas.microsoft.com/office/drawing/2014/main" id="{2B853014-7268-4770-A8A3-722DE3F4B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001" y="2946400"/>
                <a:ext cx="279400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8" name="Rectangle 139">
                <a:extLst>
                  <a:ext uri="{FF2B5EF4-FFF2-40B4-BE49-F238E27FC236}">
                    <a16:creationId xmlns:a16="http://schemas.microsoft.com/office/drawing/2014/main" id="{100608DF-B93C-4344-9702-3C619AE45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4338" y="3086100"/>
                <a:ext cx="179388" cy="206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1" name="Rectangle 140">
                <a:extLst>
                  <a:ext uri="{FF2B5EF4-FFF2-40B4-BE49-F238E27FC236}">
                    <a16:creationId xmlns:a16="http://schemas.microsoft.com/office/drawing/2014/main" id="{4E49BBA4-E936-46E3-811F-87627CC93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3" y="3086100"/>
                <a:ext cx="93663" cy="20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2" name="Freeform 141">
                <a:extLst>
                  <a:ext uri="{FF2B5EF4-FFF2-40B4-BE49-F238E27FC236}">
                    <a16:creationId xmlns:a16="http://schemas.microsoft.com/office/drawing/2014/main" id="{8048A401-DB18-44CC-9BF1-3DA1D3EFC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0176" y="3490913"/>
                <a:ext cx="525463" cy="307975"/>
              </a:xfrm>
              <a:custGeom>
                <a:avLst/>
                <a:gdLst>
                  <a:gd name="T0" fmla="*/ 130 w 331"/>
                  <a:gd name="T1" fmla="*/ 0 h 194"/>
                  <a:gd name="T2" fmla="*/ 197 w 331"/>
                  <a:gd name="T3" fmla="*/ 55 h 194"/>
                  <a:gd name="T4" fmla="*/ 169 w 331"/>
                  <a:gd name="T5" fmla="*/ 62 h 194"/>
                  <a:gd name="T6" fmla="*/ 254 w 331"/>
                  <a:gd name="T7" fmla="*/ 108 h 194"/>
                  <a:gd name="T8" fmla="*/ 226 w 331"/>
                  <a:gd name="T9" fmla="*/ 116 h 194"/>
                  <a:gd name="T10" fmla="*/ 331 w 331"/>
                  <a:gd name="T11" fmla="*/ 194 h 194"/>
                  <a:gd name="T12" fmla="*/ 153 w 331"/>
                  <a:gd name="T13" fmla="*/ 134 h 194"/>
                  <a:gd name="T14" fmla="*/ 187 w 331"/>
                  <a:gd name="T15" fmla="*/ 126 h 194"/>
                  <a:gd name="T16" fmla="*/ 77 w 331"/>
                  <a:gd name="T17" fmla="*/ 88 h 194"/>
                  <a:gd name="T18" fmla="*/ 116 w 331"/>
                  <a:gd name="T19" fmla="*/ 76 h 194"/>
                  <a:gd name="T20" fmla="*/ 0 w 331"/>
                  <a:gd name="T21" fmla="*/ 35 h 194"/>
                  <a:gd name="T22" fmla="*/ 130 w 331"/>
                  <a:gd name="T2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1" h="194">
                    <a:moveTo>
                      <a:pt x="130" y="0"/>
                    </a:moveTo>
                    <a:lnTo>
                      <a:pt x="197" y="55"/>
                    </a:lnTo>
                    <a:lnTo>
                      <a:pt x="169" y="62"/>
                    </a:lnTo>
                    <a:lnTo>
                      <a:pt x="254" y="108"/>
                    </a:lnTo>
                    <a:lnTo>
                      <a:pt x="226" y="116"/>
                    </a:lnTo>
                    <a:lnTo>
                      <a:pt x="331" y="194"/>
                    </a:lnTo>
                    <a:lnTo>
                      <a:pt x="153" y="134"/>
                    </a:lnTo>
                    <a:lnTo>
                      <a:pt x="187" y="126"/>
                    </a:lnTo>
                    <a:lnTo>
                      <a:pt x="77" y="88"/>
                    </a:lnTo>
                    <a:lnTo>
                      <a:pt x="116" y="76"/>
                    </a:lnTo>
                    <a:lnTo>
                      <a:pt x="0" y="3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7" name="Freeform 142">
                <a:extLst>
                  <a:ext uri="{FF2B5EF4-FFF2-40B4-BE49-F238E27FC236}">
                    <a16:creationId xmlns:a16="http://schemas.microsoft.com/office/drawing/2014/main" id="{8A1DF853-B529-4A41-8489-F4F514A8E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0176" y="3490914"/>
                <a:ext cx="525463" cy="307975"/>
              </a:xfrm>
              <a:custGeom>
                <a:avLst/>
                <a:gdLst>
                  <a:gd name="T0" fmla="*/ 130 w 331"/>
                  <a:gd name="T1" fmla="*/ 0 h 194"/>
                  <a:gd name="T2" fmla="*/ 197 w 331"/>
                  <a:gd name="T3" fmla="*/ 55 h 194"/>
                  <a:gd name="T4" fmla="*/ 169 w 331"/>
                  <a:gd name="T5" fmla="*/ 62 h 194"/>
                  <a:gd name="T6" fmla="*/ 254 w 331"/>
                  <a:gd name="T7" fmla="*/ 108 h 194"/>
                  <a:gd name="T8" fmla="*/ 226 w 331"/>
                  <a:gd name="T9" fmla="*/ 116 h 194"/>
                  <a:gd name="T10" fmla="*/ 331 w 331"/>
                  <a:gd name="T11" fmla="*/ 194 h 194"/>
                  <a:gd name="T12" fmla="*/ 153 w 331"/>
                  <a:gd name="T13" fmla="*/ 134 h 194"/>
                  <a:gd name="T14" fmla="*/ 187 w 331"/>
                  <a:gd name="T15" fmla="*/ 126 h 194"/>
                  <a:gd name="T16" fmla="*/ 77 w 331"/>
                  <a:gd name="T17" fmla="*/ 88 h 194"/>
                  <a:gd name="T18" fmla="*/ 116 w 331"/>
                  <a:gd name="T19" fmla="*/ 76 h 194"/>
                  <a:gd name="T20" fmla="*/ 0 w 331"/>
                  <a:gd name="T21" fmla="*/ 35 h 194"/>
                  <a:gd name="T22" fmla="*/ 130 w 331"/>
                  <a:gd name="T2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1" h="194">
                    <a:moveTo>
                      <a:pt x="130" y="0"/>
                    </a:moveTo>
                    <a:lnTo>
                      <a:pt x="197" y="55"/>
                    </a:lnTo>
                    <a:lnTo>
                      <a:pt x="169" y="62"/>
                    </a:lnTo>
                    <a:lnTo>
                      <a:pt x="254" y="108"/>
                    </a:lnTo>
                    <a:lnTo>
                      <a:pt x="226" y="116"/>
                    </a:lnTo>
                    <a:lnTo>
                      <a:pt x="331" y="194"/>
                    </a:lnTo>
                    <a:lnTo>
                      <a:pt x="153" y="134"/>
                    </a:lnTo>
                    <a:lnTo>
                      <a:pt x="187" y="126"/>
                    </a:lnTo>
                    <a:lnTo>
                      <a:pt x="77" y="88"/>
                    </a:lnTo>
                    <a:lnTo>
                      <a:pt x="116" y="76"/>
                    </a:lnTo>
                    <a:lnTo>
                      <a:pt x="0" y="35"/>
                    </a:lnTo>
                    <a:lnTo>
                      <a:pt x="130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801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Power distribution in different cells</a:t>
            </a: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A8438563-236A-4864-AFD0-E983DADE67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597666"/>
              </p:ext>
            </p:extLst>
          </p:nvPr>
        </p:nvGraphicFramePr>
        <p:xfrm>
          <a:off x="400051" y="1640997"/>
          <a:ext cx="3931920" cy="4142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2A0E06F-CAF3-4DB7-87CD-C3D18E252C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331359"/>
              </p:ext>
            </p:extLst>
          </p:nvPr>
        </p:nvGraphicFramePr>
        <p:xfrm>
          <a:off x="4909836" y="1636237"/>
          <a:ext cx="3708383" cy="4147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4385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07224" y="650467"/>
            <a:ext cx="7746357" cy="859229"/>
          </a:xfrm>
        </p:spPr>
        <p:txBody>
          <a:bodyPr/>
          <a:lstStyle/>
          <a:p>
            <a:r>
              <a:rPr lang="sv-SE" dirty="0">
                <a:solidFill>
                  <a:srgbClr val="9C6114"/>
                </a:solidFill>
                <a:latin typeface="+mn-lt"/>
              </a:rPr>
              <a:t>EARTH Power </a:t>
            </a:r>
            <a:r>
              <a:rPr lang="sv-SE" dirty="0" err="1">
                <a:solidFill>
                  <a:srgbClr val="9C6114"/>
                </a:solidFill>
                <a:latin typeface="+mn-lt"/>
              </a:rPr>
              <a:t>Model</a:t>
            </a:r>
            <a:endParaRPr lang="en-US" dirty="0">
              <a:solidFill>
                <a:srgbClr val="9C6114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482" y="3786852"/>
            <a:ext cx="41949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 </a:t>
            </a:r>
            <a:r>
              <a:rPr lang="en-US" dirty="0"/>
              <a:t>:	Power consumed in the BS </a:t>
            </a:r>
          </a:p>
          <a:p>
            <a:r>
              <a:rPr lang="en-US" i="1" dirty="0"/>
              <a:t>P</a:t>
            </a:r>
            <a:r>
              <a:rPr lang="en-US" baseline="-25000" dirty="0"/>
              <a:t>0</a:t>
            </a:r>
            <a:r>
              <a:rPr lang="en-US" dirty="0"/>
              <a:t> :	Power consumed at no load</a:t>
            </a:r>
          </a:p>
          <a:p>
            <a:r>
              <a:rPr lang="en-US" i="1" dirty="0"/>
              <a:t>P</a:t>
            </a:r>
            <a:r>
              <a:rPr lang="en-US" i="1" baseline="-25000" dirty="0"/>
              <a:t>out</a:t>
            </a:r>
            <a:r>
              <a:rPr lang="en-US" dirty="0"/>
              <a:t> :	RF output power</a:t>
            </a:r>
            <a:endParaRPr lang="en-US" b="0" dirty="0">
              <a:solidFill>
                <a:schemeClr val="tx2"/>
              </a:solidFill>
            </a:endParaRPr>
          </a:p>
          <a:p>
            <a:r>
              <a:rPr lang="en-US" i="1" dirty="0" err="1"/>
              <a:t>P</a:t>
            </a:r>
            <a:r>
              <a:rPr lang="en-US" i="1" baseline="-25000" dirty="0" err="1"/>
              <a:t>max</a:t>
            </a:r>
            <a:r>
              <a:rPr lang="en-US" dirty="0"/>
              <a:t>:	RF output power at 	maximum load</a:t>
            </a:r>
          </a:p>
          <a:p>
            <a:r>
              <a:rPr lang="en-US" i="1" dirty="0"/>
              <a:t>u</a:t>
            </a:r>
            <a:r>
              <a:rPr lang="en-US" dirty="0"/>
              <a:t>:	utilization</a:t>
            </a:r>
          </a:p>
          <a:p>
            <a:r>
              <a:rPr lang="en-US" dirty="0" err="1"/>
              <a:t>Δ</a:t>
            </a:r>
            <a:r>
              <a:rPr lang="en-US" i="1" dirty="0" err="1"/>
              <a:t>p</a:t>
            </a:r>
            <a:r>
              <a:rPr lang="en-US" dirty="0"/>
              <a:t>: 	Slope of load dependent 	power consumption</a:t>
            </a:r>
          </a:p>
          <a:p>
            <a:r>
              <a:rPr lang="sv-SE" b="0" dirty="0">
                <a:solidFill>
                  <a:schemeClr val="tx2"/>
                </a:solidFill>
              </a:rPr>
              <a:t> </a:t>
            </a:r>
            <a:endParaRPr lang="en-US" b="0" dirty="0">
              <a:solidFill>
                <a:schemeClr val="tx2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17D53F3-64C3-48E0-961D-1FEBA514C1B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1551617"/>
              </p:ext>
            </p:extLst>
          </p:nvPr>
        </p:nvGraphicFramePr>
        <p:xfrm>
          <a:off x="707224" y="1735274"/>
          <a:ext cx="7831134" cy="1551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988">
                  <a:extLst>
                    <a:ext uri="{9D8B030D-6E8A-4147-A177-3AD203B41FA5}">
                      <a16:colId xmlns:a16="http://schemas.microsoft.com/office/drawing/2014/main" val="3715926358"/>
                    </a:ext>
                  </a:extLst>
                </a:gridCol>
                <a:gridCol w="1222030">
                  <a:extLst>
                    <a:ext uri="{9D8B030D-6E8A-4147-A177-3AD203B41FA5}">
                      <a16:colId xmlns:a16="http://schemas.microsoft.com/office/drawing/2014/main" val="2940273052"/>
                    </a:ext>
                  </a:extLst>
                </a:gridCol>
                <a:gridCol w="1536805">
                  <a:extLst>
                    <a:ext uri="{9D8B030D-6E8A-4147-A177-3AD203B41FA5}">
                      <a16:colId xmlns:a16="http://schemas.microsoft.com/office/drawing/2014/main" val="106970125"/>
                    </a:ext>
                  </a:extLst>
                </a:gridCol>
                <a:gridCol w="1153748">
                  <a:extLst>
                    <a:ext uri="{9D8B030D-6E8A-4147-A177-3AD203B41FA5}">
                      <a16:colId xmlns:a16="http://schemas.microsoft.com/office/drawing/2014/main" val="524238655"/>
                    </a:ext>
                  </a:extLst>
                </a:gridCol>
                <a:gridCol w="1054647">
                  <a:extLst>
                    <a:ext uri="{9D8B030D-6E8A-4147-A177-3AD203B41FA5}">
                      <a16:colId xmlns:a16="http://schemas.microsoft.com/office/drawing/2014/main" val="2549006995"/>
                    </a:ext>
                  </a:extLst>
                </a:gridCol>
                <a:gridCol w="1531916">
                  <a:extLst>
                    <a:ext uri="{9D8B030D-6E8A-4147-A177-3AD203B41FA5}">
                      <a16:colId xmlns:a16="http://schemas.microsoft.com/office/drawing/2014/main" val="3092075988"/>
                    </a:ext>
                  </a:extLst>
                </a:gridCol>
              </a:tblGrid>
              <a:tr h="517291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BS type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N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TRX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 dirty="0" err="1">
                          <a:effectLst/>
                          <a:latin typeface="+mn-lt"/>
                        </a:rPr>
                        <a:t>max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0</a:t>
                      </a:r>
                      <a:r>
                        <a:rPr lang="en-US" sz="200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Δ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p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sleep</a:t>
                      </a:r>
                      <a:r>
                        <a:rPr lang="en-US" sz="200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504449219"/>
                  </a:ext>
                </a:extLst>
              </a:tr>
              <a:tr h="517291">
                <a:tc>
                  <a:txBody>
                    <a:bodyPr/>
                    <a:lstStyle/>
                    <a:p>
                      <a:pPr indent="226695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Macro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40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130.0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4.7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75.0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3901322128"/>
                  </a:ext>
                </a:extLst>
              </a:tr>
              <a:tr h="517291">
                <a:tc>
                  <a:txBody>
                    <a:bodyPr/>
                    <a:lstStyle/>
                    <a:p>
                      <a:pPr indent="226695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Micro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marL="0" indent="226695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56.0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2.6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39.0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231726838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066F519-ACDB-42D5-83D0-170BB0BEC882}"/>
                  </a:ext>
                </a:extLst>
              </p:cNvPr>
              <p:cNvSpPr/>
              <p:nvPr/>
            </p:nvSpPr>
            <p:spPr>
              <a:xfrm>
                <a:off x="4814283" y="5017656"/>
                <a:ext cx="31393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/>
                        </a:rPr>
                        <m:t>𝑃</m:t>
                      </m:r>
                      <m:r>
                        <a:rPr lang="sv-SE" sz="2400" i="1">
                          <a:latin typeface="Cambria Math"/>
                        </a:rPr>
                        <m:t>(</m:t>
                      </m:r>
                      <m:r>
                        <a:rPr lang="sv-SE" sz="2400" i="1">
                          <a:latin typeface="Cambria Math"/>
                        </a:rPr>
                        <m:t>𝑢</m:t>
                      </m:r>
                      <m:r>
                        <a:rPr lang="sv-SE" sz="2400" i="1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sv-SE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066F519-ACDB-42D5-83D0-170BB0BEC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83" y="5017656"/>
                <a:ext cx="3139386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F885DBC9-2E83-4D02-BB95-B4F189D84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283" y="3701527"/>
            <a:ext cx="36385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50644"/>
      </p:ext>
    </p:extLst>
  </p:cSld>
  <p:clrMapOvr>
    <a:masterClrMapping/>
  </p:clrMapOvr>
</p:sld>
</file>

<file path=ppt/theme/theme1.xml><?xml version="1.0" encoding="utf-8"?>
<a:theme xmlns:a="http://schemas.openxmlformats.org/drawingml/2006/main" name="LU mall EN sltg 2012_hm_EN">
  <a:themeElements>
    <a:clrScheme name="LU 2012">
      <a:dk1>
        <a:srgbClr val="9C6114"/>
      </a:dk1>
      <a:lt1>
        <a:srgbClr val="FFFFFF"/>
      </a:lt1>
      <a:dk2>
        <a:srgbClr val="4D4C44"/>
      </a:dk2>
      <a:lt2>
        <a:srgbClr val="000080"/>
      </a:lt2>
      <a:accent1>
        <a:srgbClr val="9A5B0B"/>
      </a:accent1>
      <a:accent2>
        <a:srgbClr val="E9C4C7"/>
      </a:accent2>
      <a:accent3>
        <a:srgbClr val="B9D3DC"/>
      </a:accent3>
      <a:accent4>
        <a:srgbClr val="ADCAB8"/>
      </a:accent4>
      <a:accent5>
        <a:srgbClr val="D6D2C4"/>
      </a:accent5>
      <a:accent6>
        <a:srgbClr val="BFB8AF"/>
      </a:accent6>
      <a:hlink>
        <a:srgbClr val="333333"/>
      </a:hlink>
      <a:folHlink>
        <a:srgbClr val="D2BA81"/>
      </a:folHlink>
    </a:clrScheme>
    <a:fontScheme name="LundsUniversite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b="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6633"/>
        </a:accent1>
        <a:accent2>
          <a:srgbClr val="C4BC9C"/>
        </a:accent2>
        <a:accent3>
          <a:srgbClr val="FFFFFF"/>
        </a:accent3>
        <a:accent4>
          <a:srgbClr val="000000"/>
        </a:accent4>
        <a:accent5>
          <a:srgbClr val="CAB8AD"/>
        </a:accent5>
        <a:accent6>
          <a:srgbClr val="B1AA8D"/>
        </a:accent6>
        <a:hlink>
          <a:srgbClr val="EB730F"/>
        </a:hlink>
        <a:folHlink>
          <a:srgbClr val="0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12654</TotalTime>
  <Words>1134</Words>
  <Application>Microsoft Office PowerPoint</Application>
  <PresentationFormat>Custom</PresentationFormat>
  <Paragraphs>362</Paragraphs>
  <Slides>38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MS PGothic</vt:lpstr>
      <vt:lpstr>Arial</vt:lpstr>
      <vt:lpstr>Calibri</vt:lpstr>
      <vt:lpstr>Cambria Math</vt:lpstr>
      <vt:lpstr>Lucida Grande</vt:lpstr>
      <vt:lpstr>Times New Roman</vt:lpstr>
      <vt:lpstr>Verdana</vt:lpstr>
      <vt:lpstr>LU mall EN sltg 2012_hm_EN</vt:lpstr>
      <vt:lpstr>MathType 6.0 Equation</vt:lpstr>
      <vt:lpstr>Comparison of energy efficiency between macro and micro cells using energy saving schemes </vt:lpstr>
      <vt:lpstr>Lund University, Sweden</vt:lpstr>
      <vt:lpstr>Agenda</vt:lpstr>
      <vt:lpstr>Save Energy !!</vt:lpstr>
      <vt:lpstr>Problem Formulation</vt:lpstr>
      <vt:lpstr>Theory</vt:lpstr>
      <vt:lpstr>Components of base station</vt:lpstr>
      <vt:lpstr>Power distribution in different cells</vt:lpstr>
      <vt:lpstr>EARTH Power Model</vt:lpstr>
      <vt:lpstr>EARTH Power Model</vt:lpstr>
      <vt:lpstr>Energy Saving schemes</vt:lpstr>
      <vt:lpstr>Micro TX Sleep</vt:lpstr>
      <vt:lpstr>MBSFN Sub-Frame</vt:lpstr>
      <vt:lpstr>Lean Carrier </vt:lpstr>
      <vt:lpstr>Simulation Setup</vt:lpstr>
      <vt:lpstr>Macro Deployment</vt:lpstr>
      <vt:lpstr>Micro Deployment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  Comparative Chart</vt:lpstr>
      <vt:lpstr>Conclusions</vt:lpstr>
      <vt:lpstr>Conclusions</vt:lpstr>
      <vt:lpstr>Future Work</vt:lpstr>
      <vt:lpstr>PowerPoint Presentation</vt:lpstr>
      <vt:lpstr>Results</vt:lpstr>
      <vt:lpstr>Results</vt:lpstr>
      <vt:lpstr>Results</vt:lpstr>
      <vt:lpstr>Results</vt:lpstr>
      <vt:lpstr>Results</vt:lpstr>
      <vt:lpstr>Results</vt:lpstr>
      <vt:lpstr>Calculation of Mbps per km2 for Seoul with 2GB data per user per month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Petra</dc:creator>
  <cp:lastModifiedBy>Koustubh Sharma</cp:lastModifiedBy>
  <cp:revision>396</cp:revision>
  <cp:lastPrinted>2013-03-20T10:25:04Z</cp:lastPrinted>
  <dcterms:created xsi:type="dcterms:W3CDTF">2012-06-14T14:22:53Z</dcterms:created>
  <dcterms:modified xsi:type="dcterms:W3CDTF">2017-12-14T21:25:46Z</dcterms:modified>
</cp:coreProperties>
</file>