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3.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6"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56887" autoAdjust="0"/>
  </p:normalViewPr>
  <p:slideViewPr>
    <p:cSldViewPr snapToGrid="0">
      <p:cViewPr varScale="1">
        <p:scale>
          <a:sx n="68" d="100"/>
          <a:sy n="68" d="100"/>
        </p:scale>
        <p:origin x="21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title>
      <c:overlay val="0"/>
      <c:spPr>
        <a:noFill/>
        <a:ln w="25399">
          <a:noFill/>
        </a:ln>
      </c:spPr>
      <c:txPr>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Macro</c:v>
                </c:pt>
              </c:strCache>
            </c:strRef>
          </c:tx>
          <c:dPt>
            <c:idx val="0"/>
            <c:bubble3D val="0"/>
            <c:spPr>
              <a:solidFill>
                <a:schemeClr val="accent1">
                  <a:shade val="5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D68F-421C-A32B-A19A10A500F5}"/>
              </c:ext>
            </c:extLst>
          </c:dPt>
          <c:dPt>
            <c:idx val="1"/>
            <c:bubble3D val="0"/>
            <c:spPr>
              <a:solidFill>
                <a:schemeClr val="accent1">
                  <a:shade val="7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D68F-421C-A32B-A19A10A500F5}"/>
              </c:ext>
            </c:extLst>
          </c:dPt>
          <c:dPt>
            <c:idx val="2"/>
            <c:bubble3D val="0"/>
            <c:spPr>
              <a:solidFill>
                <a:schemeClr val="accent1">
                  <a:shade val="9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D68F-421C-A32B-A19A10A500F5}"/>
              </c:ext>
            </c:extLst>
          </c:dPt>
          <c:dPt>
            <c:idx val="3"/>
            <c:bubble3D val="0"/>
            <c:spPr>
              <a:solidFill>
                <a:schemeClr val="accent1">
                  <a:tint val="9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D68F-421C-A32B-A19A10A500F5}"/>
              </c:ext>
            </c:extLst>
          </c:dPt>
          <c:dPt>
            <c:idx val="4"/>
            <c:bubble3D val="0"/>
            <c:spPr>
              <a:solidFill>
                <a:schemeClr val="accent1">
                  <a:tint val="7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9-D68F-421C-A32B-A19A10A500F5}"/>
              </c:ext>
            </c:extLst>
          </c:dPt>
          <c:dPt>
            <c:idx val="5"/>
            <c:bubble3D val="0"/>
            <c:spPr>
              <a:solidFill>
                <a:schemeClr val="accent1">
                  <a:tint val="5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B-D68F-421C-A32B-A19A10A500F5}"/>
              </c:ext>
            </c:extLst>
          </c:dPt>
          <c:dLbls>
            <c:spPr>
              <a:noFill/>
              <a:ln w="25399">
                <a:noFill/>
              </a:ln>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PA</c:v>
                </c:pt>
                <c:pt idx="1">
                  <c:v>Main Supply</c:v>
                </c:pt>
                <c:pt idx="2">
                  <c:v>DC-DC</c:v>
                </c:pt>
                <c:pt idx="3">
                  <c:v>RF</c:v>
                </c:pt>
                <c:pt idx="4">
                  <c:v>BB</c:v>
                </c:pt>
                <c:pt idx="5">
                  <c:v>Cooling</c:v>
                </c:pt>
              </c:strCache>
            </c:strRef>
          </c:cat>
          <c:val>
            <c:numRef>
              <c:f>Sheet1!$B$2:$B$7</c:f>
              <c:numCache>
                <c:formatCode>General</c:formatCode>
                <c:ptCount val="6"/>
                <c:pt idx="0">
                  <c:v>57</c:v>
                </c:pt>
                <c:pt idx="1">
                  <c:v>8</c:v>
                </c:pt>
                <c:pt idx="2">
                  <c:v>6</c:v>
                </c:pt>
                <c:pt idx="3">
                  <c:v>6</c:v>
                </c:pt>
                <c:pt idx="4">
                  <c:v>13</c:v>
                </c:pt>
                <c:pt idx="5">
                  <c:v>10</c:v>
                </c:pt>
              </c:numCache>
            </c:numRef>
          </c:val>
          <c:extLst>
            <c:ext xmlns:c16="http://schemas.microsoft.com/office/drawing/2014/chart" uri="{C3380CC4-5D6E-409C-BE32-E72D297353CC}">
              <c16:uniqueId val="{0000000C-D68F-421C-A32B-A19A10A500F5}"/>
            </c:ext>
          </c:extLst>
        </c:ser>
        <c:dLbls>
          <c:showLegendKey val="0"/>
          <c:showVal val="0"/>
          <c:showCatName val="0"/>
          <c:showSerName val="0"/>
          <c:showPercent val="0"/>
          <c:showBubbleSize val="0"/>
          <c:showLeaderLines val="1"/>
        </c:dLbls>
        <c:firstSliceAng val="0"/>
      </c:pieChart>
      <c:spPr>
        <a:noFill/>
        <a:ln w="25399">
          <a:noFill/>
        </a:ln>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798" b="1" i="0" u="none" strike="noStrike" kern="1200" baseline="0">
                <a:solidFill>
                  <a:schemeClr val="dk1">
                    <a:lumMod val="65000"/>
                    <a:lumOff val="35000"/>
                  </a:schemeClr>
                </a:solidFill>
                <a:latin typeface="+mn-lt"/>
                <a:ea typeface="+mn-ea"/>
                <a:cs typeface="+mn-cs"/>
              </a:defRPr>
            </a:pPr>
            <a:r>
              <a:rPr lang="sv-SE"/>
              <a:t>Micro</a:t>
            </a:r>
          </a:p>
        </c:rich>
      </c:tx>
      <c:overlay val="0"/>
      <c:spPr>
        <a:noFill/>
        <a:ln>
          <a:noFill/>
        </a:ln>
        <a:effectLst/>
      </c:spPr>
    </c:title>
    <c:autoTitleDeleted val="0"/>
    <c:plotArea>
      <c:layout/>
      <c:pieChart>
        <c:varyColors val="1"/>
        <c:ser>
          <c:idx val="0"/>
          <c:order val="0"/>
          <c:tx>
            <c:strRef>
              <c:f>Sheet1!$B$1</c:f>
              <c:strCache>
                <c:ptCount val="1"/>
                <c:pt idx="0">
                  <c:v>Macro</c:v>
                </c:pt>
              </c:strCache>
            </c:strRef>
          </c:tx>
          <c:dPt>
            <c:idx val="0"/>
            <c:bubble3D val="0"/>
            <c:spPr>
              <a:solidFill>
                <a:schemeClr val="accent1">
                  <a:shade val="5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724D-4415-A5EC-86B479B29468}"/>
              </c:ext>
            </c:extLst>
          </c:dPt>
          <c:dPt>
            <c:idx val="1"/>
            <c:bubble3D val="0"/>
            <c:spPr>
              <a:solidFill>
                <a:schemeClr val="accent1">
                  <a:shade val="7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724D-4415-A5EC-86B479B29468}"/>
              </c:ext>
            </c:extLst>
          </c:dPt>
          <c:dPt>
            <c:idx val="2"/>
            <c:bubble3D val="0"/>
            <c:spPr>
              <a:solidFill>
                <a:schemeClr val="accent1">
                  <a:shade val="9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724D-4415-A5EC-86B479B29468}"/>
              </c:ext>
            </c:extLst>
          </c:dPt>
          <c:dPt>
            <c:idx val="3"/>
            <c:bubble3D val="0"/>
            <c:spPr>
              <a:solidFill>
                <a:schemeClr val="accent1">
                  <a:tint val="77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724D-4415-A5EC-86B479B29468}"/>
              </c:ext>
            </c:extLst>
          </c:dPt>
          <c:dPt>
            <c:idx val="4"/>
            <c:bubble3D val="0"/>
            <c:spPr>
              <a:solidFill>
                <a:schemeClr val="accent1">
                  <a:tint val="7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9-724D-4415-A5EC-86B479B29468}"/>
              </c:ext>
            </c:extLst>
          </c:dPt>
          <c:dLbls>
            <c:spPr>
              <a:noFill/>
              <a:ln>
                <a:noFill/>
              </a:ln>
              <a:effectLst/>
            </c:spPr>
            <c:txPr>
              <a:bodyPr rot="0" spcFirstLastPara="1" vertOverflow="ellipsis" vert="horz" wrap="square" lIns="38100" tIns="19050" rIns="38100" bIns="19050" anchor="ctr" anchorCtr="1">
                <a:spAutoFit/>
              </a:bodyPr>
              <a:lstStyle/>
              <a:p>
                <a:pPr>
                  <a:defRPr sz="899"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1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PA</c:v>
                </c:pt>
                <c:pt idx="1">
                  <c:v>Main Supply</c:v>
                </c:pt>
                <c:pt idx="2">
                  <c:v>DC-DC</c:v>
                </c:pt>
                <c:pt idx="3">
                  <c:v>RF</c:v>
                </c:pt>
                <c:pt idx="4">
                  <c:v>BB</c:v>
                </c:pt>
              </c:strCache>
            </c:strRef>
          </c:cat>
          <c:val>
            <c:numRef>
              <c:f>Sheet1!$B$2:$B$6</c:f>
              <c:numCache>
                <c:formatCode>General</c:formatCode>
                <c:ptCount val="5"/>
                <c:pt idx="0">
                  <c:v>38</c:v>
                </c:pt>
                <c:pt idx="1">
                  <c:v>8</c:v>
                </c:pt>
                <c:pt idx="2">
                  <c:v>7</c:v>
                </c:pt>
                <c:pt idx="3">
                  <c:v>9</c:v>
                </c:pt>
                <c:pt idx="4">
                  <c:v>38</c:v>
                </c:pt>
              </c:numCache>
            </c:numRef>
          </c:val>
          <c:extLst>
            <c:ext xmlns:c16="http://schemas.microsoft.com/office/drawing/2014/chart" uri="{C3380CC4-5D6E-409C-BE32-E72D297353CC}">
              <c16:uniqueId val="{0000000A-724D-4415-A5EC-86B479B29468}"/>
            </c:ext>
          </c:extLst>
        </c:ser>
        <c:dLbls>
          <c:showLegendKey val="0"/>
          <c:showVal val="0"/>
          <c:showCatName val="0"/>
          <c:showSerName val="0"/>
          <c:showPercent val="0"/>
          <c:showBubbleSize val="0"/>
          <c:showLeaderLines val="1"/>
        </c:dLbls>
        <c:firstSliceAng val="0"/>
      </c:pieChart>
      <c:spPr>
        <a:noFill/>
        <a:ln w="25373">
          <a:noFill/>
        </a:ln>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899"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pattFill prst="dkDnDiag">
      <a:fgClr>
        <a:schemeClr val="lt1">
          <a:lumMod val="95000"/>
        </a:schemeClr>
      </a:fgClr>
      <a:bgClr>
        <a:schemeClr val="lt1"/>
      </a:bgClr>
    </a:pattFill>
    <a:ln w="9515" cap="flat" cmpd="sng" algn="ctr">
      <a:solidFill>
        <a:schemeClr val="dk1">
          <a:lumMod val="15000"/>
          <a:lumOff val="85000"/>
        </a:schemeClr>
      </a:solidFill>
      <a:round/>
    </a:ln>
    <a:effectLst/>
  </c:spPr>
  <c:txPr>
    <a:bodyPr/>
    <a:lstStyle/>
    <a:p>
      <a:pPr>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842105263157894"/>
          <c:y val="8.0645161290322578E-2"/>
          <c:w val="0.8442982456140351"/>
          <c:h val="0.66129032258064513"/>
        </c:manualLayout>
      </c:layout>
      <c:lineChart>
        <c:grouping val="standard"/>
        <c:varyColors val="0"/>
        <c:ser>
          <c:idx val="0"/>
          <c:order val="0"/>
          <c:tx>
            <c:strRef>
              <c:f>Sheet1!$A$2</c:f>
              <c:strCache>
                <c:ptCount val="1"/>
              </c:strCache>
            </c:strRef>
          </c:tx>
          <c:spPr>
            <a:ln w="12700">
              <a:solidFill>
                <a:srgbClr val="000000"/>
              </a:solidFill>
              <a:prstDash val="solid"/>
            </a:ln>
          </c:spPr>
          <c:marker>
            <c:symbol val="circle"/>
            <c:size val="4"/>
            <c:spPr>
              <a:solidFill>
                <a:srgbClr val="000000"/>
              </a:solidFill>
              <a:ln>
                <a:solidFill>
                  <a:srgbClr val="000000"/>
                </a:solidFill>
                <a:prstDash val="solid"/>
              </a:ln>
            </c:spPr>
          </c:marker>
          <c:cat>
            <c:numRef>
              <c:f>Sheet1!$B$1:$N$1</c:f>
              <c:numCache>
                <c:formatCode>General</c:formatCode>
                <c:ptCount val="13"/>
                <c:pt idx="0">
                  <c:v>0</c:v>
                </c:pt>
                <c:pt idx="1">
                  <c:v>2</c:v>
                </c:pt>
                <c:pt idx="2">
                  <c:v>4</c:v>
                </c:pt>
                <c:pt idx="3">
                  <c:v>6</c:v>
                </c:pt>
                <c:pt idx="4">
                  <c:v>8</c:v>
                </c:pt>
                <c:pt idx="5">
                  <c:v>10</c:v>
                </c:pt>
                <c:pt idx="6">
                  <c:v>12</c:v>
                </c:pt>
                <c:pt idx="7">
                  <c:v>14</c:v>
                </c:pt>
                <c:pt idx="8">
                  <c:v>16</c:v>
                </c:pt>
                <c:pt idx="9">
                  <c:v>18</c:v>
                </c:pt>
                <c:pt idx="10">
                  <c:v>20</c:v>
                </c:pt>
                <c:pt idx="11">
                  <c:v>22</c:v>
                </c:pt>
              </c:numCache>
            </c:numRef>
          </c:cat>
          <c:val>
            <c:numRef>
              <c:f>Sheet1!$B$2:$N$2</c:f>
              <c:numCache>
                <c:formatCode>General</c:formatCode>
                <c:ptCount val="13"/>
                <c:pt idx="0">
                  <c:v>72</c:v>
                </c:pt>
                <c:pt idx="1">
                  <c:v>39</c:v>
                </c:pt>
                <c:pt idx="2">
                  <c:v>17</c:v>
                </c:pt>
                <c:pt idx="3">
                  <c:v>12</c:v>
                </c:pt>
                <c:pt idx="4">
                  <c:v>24</c:v>
                </c:pt>
                <c:pt idx="5">
                  <c:v>47</c:v>
                </c:pt>
                <c:pt idx="6">
                  <c:v>58</c:v>
                </c:pt>
                <c:pt idx="7">
                  <c:v>62</c:v>
                </c:pt>
                <c:pt idx="8">
                  <c:v>69</c:v>
                </c:pt>
                <c:pt idx="9">
                  <c:v>74</c:v>
                </c:pt>
                <c:pt idx="10">
                  <c:v>85</c:v>
                </c:pt>
                <c:pt idx="11">
                  <c:v>91</c:v>
                </c:pt>
                <c:pt idx="12">
                  <c:v>87</c:v>
                </c:pt>
              </c:numCache>
            </c:numRef>
          </c:val>
          <c:smooth val="1"/>
          <c:extLst>
            <c:ext xmlns:c16="http://schemas.microsoft.com/office/drawing/2014/chart" uri="{C3380CC4-5D6E-409C-BE32-E72D297353CC}">
              <c16:uniqueId val="{00000000-8979-47B3-A044-DAE2F5F73445}"/>
            </c:ext>
          </c:extLst>
        </c:ser>
        <c:dLbls>
          <c:showLegendKey val="0"/>
          <c:showVal val="0"/>
          <c:showCatName val="0"/>
          <c:showSerName val="0"/>
          <c:showPercent val="0"/>
          <c:showBubbleSize val="0"/>
        </c:dLbls>
        <c:marker val="1"/>
        <c:smooth val="0"/>
        <c:axId val="148664536"/>
        <c:axId val="1"/>
      </c:lineChart>
      <c:catAx>
        <c:axId val="148664536"/>
        <c:scaling>
          <c:orientation val="minMax"/>
        </c:scaling>
        <c:delete val="0"/>
        <c:axPos val="b"/>
        <c:majorGridlines>
          <c:spPr>
            <a:ln w="3175">
              <a:solidFill>
                <a:srgbClr val="000000"/>
              </a:solidFill>
              <a:prstDash val="solid"/>
            </a:ln>
          </c:spPr>
        </c:majorGridlines>
        <c:title>
          <c:tx>
            <c:rich>
              <a:bodyPr/>
              <a:lstStyle/>
              <a:p>
                <a:pPr>
                  <a:defRPr sz="975" b="1" i="0" u="none" strike="noStrike" baseline="0">
                    <a:solidFill>
                      <a:srgbClr val="000000"/>
                    </a:solidFill>
                    <a:latin typeface="Calibri"/>
                    <a:ea typeface="Calibri"/>
                    <a:cs typeface="Calibri"/>
                  </a:defRPr>
                </a:pPr>
                <a:r>
                  <a:rPr lang="sv-SE"/>
                  <a:t>Day time [h]</a:t>
                </a:r>
              </a:p>
            </c:rich>
          </c:tx>
          <c:layout>
            <c:manualLayout>
              <c:xMode val="edge"/>
              <c:yMode val="edge"/>
              <c:x val="0.42763157894736842"/>
              <c:y val="0.8588709677419355"/>
            </c:manualLayout>
          </c:layout>
          <c:overlay val="0"/>
          <c:spPr>
            <a:noFill/>
            <a:ln w="25399">
              <a:noFill/>
            </a:ln>
          </c:spPr>
        </c:title>
        <c:numFmt formatCode="General" sourceLinked="1"/>
        <c:majorTickMark val="cross"/>
        <c:minorTickMark val="none"/>
        <c:tickLblPos val="nextTo"/>
        <c:spPr>
          <a:ln w="3175">
            <a:solidFill>
              <a:srgbClr val="000000"/>
            </a:solidFill>
            <a:prstDash val="solid"/>
          </a:ln>
        </c:spPr>
        <c:txPr>
          <a:bodyPr rot="0" vert="horz"/>
          <a:lstStyle/>
          <a:p>
            <a:pPr>
              <a:defRPr sz="825" b="0" i="0" u="none" strike="noStrike" baseline="0">
                <a:solidFill>
                  <a:srgbClr val="000000"/>
                </a:solidFill>
                <a:latin typeface="Calibri"/>
                <a:ea typeface="Calibri"/>
                <a:cs typeface="Calibri"/>
              </a:defRPr>
            </a:pPr>
            <a:endParaRPr lang="en-US"/>
          </a:p>
        </c:txPr>
        <c:crossAx val="1"/>
        <c:crosses val="autoZero"/>
        <c:auto val="1"/>
        <c:lblAlgn val="ctr"/>
        <c:lblOffset val="100"/>
        <c:tickLblSkip val="1"/>
        <c:tickMarkSkip val="1"/>
        <c:noMultiLvlLbl val="0"/>
      </c:catAx>
      <c:valAx>
        <c:axId val="1"/>
        <c:scaling>
          <c:orientation val="minMax"/>
        </c:scaling>
        <c:delete val="0"/>
        <c:axPos val="l"/>
        <c:majorGridlines>
          <c:spPr>
            <a:ln w="3175">
              <a:solidFill>
                <a:srgbClr val="000000"/>
              </a:solidFill>
              <a:prstDash val="solid"/>
            </a:ln>
          </c:spPr>
        </c:majorGridlines>
        <c:title>
          <c:tx>
            <c:rich>
              <a:bodyPr/>
              <a:lstStyle/>
              <a:p>
                <a:pPr>
                  <a:defRPr sz="975" b="1" i="0" u="none" strike="noStrike" baseline="0">
                    <a:solidFill>
                      <a:srgbClr val="000000"/>
                    </a:solidFill>
                    <a:latin typeface="Calibri"/>
                    <a:ea typeface="Calibri"/>
                    <a:cs typeface="Calibri"/>
                  </a:defRPr>
                </a:pPr>
                <a:r>
                  <a:rPr lang="sv-SE"/>
                  <a:t>Traffic demand [Mbps/km2]</a:t>
                </a:r>
              </a:p>
            </c:rich>
          </c:tx>
          <c:layout>
            <c:manualLayout>
              <c:xMode val="edge"/>
              <c:yMode val="edge"/>
              <c:x val="4.3859649122807015E-3"/>
              <c:y val="9.2741935483870969E-2"/>
            </c:manualLayout>
          </c:layout>
          <c:overlay val="0"/>
          <c:spPr>
            <a:noFill/>
            <a:ln w="25399">
              <a:noFill/>
            </a:ln>
          </c:spPr>
        </c:title>
        <c:numFmt formatCode="General" sourceLinked="1"/>
        <c:majorTickMark val="cross"/>
        <c:minorTickMark val="none"/>
        <c:tickLblPos val="nextTo"/>
        <c:spPr>
          <a:ln w="3175">
            <a:solidFill>
              <a:srgbClr val="000000"/>
            </a:solidFill>
            <a:prstDash val="solid"/>
          </a:ln>
        </c:spPr>
        <c:txPr>
          <a:bodyPr rot="0" vert="horz"/>
          <a:lstStyle/>
          <a:p>
            <a:pPr>
              <a:defRPr sz="825" b="0" i="0" u="none" strike="noStrike" baseline="0">
                <a:solidFill>
                  <a:srgbClr val="000000"/>
                </a:solidFill>
                <a:latin typeface="Calibri"/>
                <a:ea typeface="Calibri"/>
                <a:cs typeface="Calibri"/>
              </a:defRPr>
            </a:pPr>
            <a:endParaRPr lang="en-US"/>
          </a:p>
        </c:txPr>
        <c:crossAx val="148664536"/>
        <c:crosses val="autoZero"/>
        <c:crossBetween val="midCat"/>
        <c:majorUnit val="10"/>
      </c:valAx>
      <c:spPr>
        <a:noFill/>
        <a:ln w="12700">
          <a:solidFill>
            <a:srgbClr val="808080"/>
          </a:solidFill>
          <a:prstDash val="solid"/>
        </a:ln>
      </c:spPr>
    </c:plotArea>
    <c:plotVisOnly val="1"/>
    <c:dispBlanksAs val="gap"/>
    <c:showDLblsOverMax val="0"/>
  </c:chart>
  <c:spPr>
    <a:noFill/>
    <a:ln>
      <a:noFill/>
    </a:ln>
  </c:spPr>
  <c:txPr>
    <a:bodyPr/>
    <a:lstStyle/>
    <a:p>
      <a:pPr>
        <a:defRPr sz="1150" b="1" i="0" u="none" strike="noStrike" baseline="0">
          <a:solidFill>
            <a:srgbClr val="000000"/>
          </a:solidFill>
          <a:latin typeface="Calibri"/>
          <a:ea typeface="Calibri"/>
          <a:cs typeface="Calibri"/>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DEB429-AF0D-42DB-B916-74CE0D459D1D}" type="datetimeFigureOut">
              <a:rPr lang="en-US" smtClean="0"/>
              <a:t>12/8/2017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E0245D-1127-4F36-B60C-C04C922F13E7}" type="slidenum">
              <a:rPr lang="en-US" smtClean="0"/>
              <a:t>‹#›</a:t>
            </a:fld>
            <a:endParaRPr lang="en-US"/>
          </a:p>
        </p:txBody>
      </p:sp>
    </p:spTree>
    <p:extLst>
      <p:ext uri="{BB962C8B-B14F-4D97-AF65-F5344CB8AC3E}">
        <p14:creationId xmlns:p14="http://schemas.microsoft.com/office/powerpoint/2010/main" val="3080495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i="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CC13FD4B-1391-7946-A8ED-18550D8B130B}" type="slidenum">
              <a:rPr lang="sv-SE" smtClean="0"/>
              <a:pPr/>
              <a:t>2</a:t>
            </a:fld>
            <a:endParaRPr lang="sv-SE" dirty="0"/>
          </a:p>
        </p:txBody>
      </p:sp>
    </p:spTree>
    <p:extLst>
      <p:ext uri="{BB962C8B-B14F-4D97-AF65-F5344CB8AC3E}">
        <p14:creationId xmlns:p14="http://schemas.microsoft.com/office/powerpoint/2010/main" val="35125051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r>
              <a:rPr lang="en-US"/>
              <a:t>2015-12-14 </a:t>
            </a:r>
            <a:endParaRPr lang="en-US" dirty="0"/>
          </a:p>
        </p:txBody>
      </p:sp>
      <p:sp>
        <p:nvSpPr>
          <p:cNvPr id="5" name="Slide Number Placeholder 4"/>
          <p:cNvSpPr>
            <a:spLocks noGrp="1"/>
          </p:cNvSpPr>
          <p:nvPr>
            <p:ph type="sldNum" sz="quarter" idx="11"/>
          </p:nvPr>
        </p:nvSpPr>
        <p:spPr/>
        <p:txBody>
          <a:bodyPr/>
          <a:lstStyle/>
          <a:p>
            <a:fld id="{E3DD6560-D82A-4490-9B49-28699F2CE754}" type="slidenum">
              <a:rPr lang="en-US" smtClean="0"/>
              <a:t>11</a:t>
            </a:fld>
            <a:endParaRPr lang="en-US" dirty="0"/>
          </a:p>
        </p:txBody>
      </p:sp>
      <p:sp>
        <p:nvSpPr>
          <p:cNvPr id="6" name="Header Placeholder 5"/>
          <p:cNvSpPr>
            <a:spLocks noGrp="1"/>
          </p:cNvSpPr>
          <p:nvPr>
            <p:ph type="hdr" sz="quarter" idx="12"/>
          </p:nvPr>
        </p:nvSpPr>
        <p:spPr/>
        <p:txBody>
          <a:bodyPr/>
          <a:lstStyle/>
          <a:p>
            <a:r>
              <a:rPr lang="en-US"/>
              <a:t>Energy Efficiency of Heterogeneous LTE Networks </a:t>
            </a:r>
            <a:endParaRPr lang="en-US" dirty="0"/>
          </a:p>
        </p:txBody>
      </p:sp>
      <p:sp>
        <p:nvSpPr>
          <p:cNvPr id="7" name="Footer Placeholder 6"/>
          <p:cNvSpPr>
            <a:spLocks noGrp="1"/>
          </p:cNvSpPr>
          <p:nvPr>
            <p:ph type="ftr" sz="quarter" idx="13"/>
          </p:nvPr>
        </p:nvSpPr>
        <p:spPr/>
        <p:txBody>
          <a:bodyPr/>
          <a:lstStyle/>
          <a:p>
            <a:r>
              <a:rPr lang="en-US"/>
              <a:t>BURA-15:014752 Uen, Rev A </a:t>
            </a:r>
            <a:endParaRPr lang="en-US" dirty="0"/>
          </a:p>
        </p:txBody>
      </p:sp>
    </p:spTree>
    <p:extLst>
      <p:ext uri="{BB962C8B-B14F-4D97-AF65-F5344CB8AC3E}">
        <p14:creationId xmlns:p14="http://schemas.microsoft.com/office/powerpoint/2010/main" val="870694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26695" algn="just">
              <a:spcBef>
                <a:spcPts val="500"/>
              </a:spcBef>
              <a:spcAft>
                <a:spcPts val="500"/>
              </a:spcAft>
            </a:pPr>
            <a:r>
              <a:rPr lang="en-US" sz="1200" dirty="0">
                <a:solidFill>
                  <a:srgbClr val="000000"/>
                </a:solidFill>
                <a:effectLst/>
                <a:latin typeface="Times New Roman" panose="02020603050405020304" pitchFamily="18" charset="0"/>
                <a:ea typeface="Times New Roman" panose="02020603050405020304" pitchFamily="18" charset="0"/>
              </a:rPr>
              <a:t>To get an idea of the power consumption over the entire</a:t>
            </a:r>
            <a:r>
              <a:rPr lang="en-US" sz="800" dirty="0">
                <a:solidFill>
                  <a:srgbClr val="000000"/>
                </a:solidFill>
                <a:effectLst/>
                <a:latin typeface="Calibri" panose="020F0502020204030204" pitchFamily="34" charset="0"/>
                <a:ea typeface="Times New Roman" panose="02020603050405020304" pitchFamily="18" charset="0"/>
              </a:rPr>
              <a:t> </a:t>
            </a:r>
            <a:r>
              <a:rPr lang="en-US" sz="1200" dirty="0">
                <a:solidFill>
                  <a:srgbClr val="000000"/>
                </a:solidFill>
                <a:effectLst/>
                <a:latin typeface="Times New Roman" panose="02020603050405020304" pitchFamily="18" charset="0"/>
                <a:ea typeface="Times New Roman" panose="02020603050405020304" pitchFamily="18" charset="0"/>
              </a:rPr>
              <a:t> day, we need to average the power consumed over a day. The simulator which we have uses statistical tools to model the traffic. It measures the networks parameters for a small period of time while keeping the total traffic to be constant. Therefore, to know the network performance over a varied load, we sweep the total traffic value over a sufficient range. </a:t>
            </a:r>
          </a:p>
          <a:p>
            <a:pPr indent="226695" algn="just">
              <a:spcBef>
                <a:spcPts val="500"/>
              </a:spcBef>
              <a:spcAft>
                <a:spcPts val="500"/>
              </a:spcAft>
            </a:pPr>
            <a:r>
              <a:rPr lang="en-US" sz="1200" dirty="0">
                <a:solidFill>
                  <a:srgbClr val="000000"/>
                </a:solidFill>
                <a:effectLst/>
                <a:latin typeface="Times New Roman" panose="02020603050405020304" pitchFamily="18" charset="0"/>
                <a:ea typeface="Times New Roman" panose="02020603050405020304" pitchFamily="18" charset="0"/>
              </a:rPr>
              <a:t>In real scenario the traffic values change over the day in a pattern which is given in [15]. By taking the traffic profile as described in [15] we can estimate the traffic for every hour as a fraction of the peak throughput. Here we take the case of an urban traffic scenario which shows the average pattern of traffic over a day on hourly scale.</a:t>
            </a:r>
          </a:p>
          <a:p>
            <a:pPr>
              <a:spcAft>
                <a:spcPts val="0"/>
              </a:spcAft>
            </a:pPr>
            <a:r>
              <a:rPr lang="en-US" sz="800" dirty="0">
                <a:solidFill>
                  <a:srgbClr val="000000"/>
                </a:solidFill>
                <a:effectLst/>
                <a:latin typeface="Times New Roman" panose="02020603050405020304" pitchFamily="18" charset="0"/>
                <a:ea typeface="Times New Roman" panose="02020603050405020304" pitchFamily="18" charset="0"/>
              </a:rPr>
              <a:t> </a:t>
            </a:r>
            <a:r>
              <a:rPr lang="en-US" sz="1000" dirty="0">
                <a:solidFill>
                  <a:srgbClr val="000000"/>
                </a:solidFill>
                <a:effectLst/>
                <a:latin typeface="Times New Roman" panose="02020603050405020304" pitchFamily="18" charset="0"/>
                <a:ea typeface="Times New Roman" panose="02020603050405020304" pitchFamily="18" charset="0"/>
              </a:rPr>
              <a:t>Instead of whole; I used entire</a:t>
            </a:r>
          </a:p>
          <a:p>
            <a:endParaRPr lang="en-US" dirty="0"/>
          </a:p>
        </p:txBody>
      </p:sp>
      <p:sp>
        <p:nvSpPr>
          <p:cNvPr id="4" name="Slide Number Placeholder 3"/>
          <p:cNvSpPr>
            <a:spLocks noGrp="1"/>
          </p:cNvSpPr>
          <p:nvPr>
            <p:ph type="sldNum" sz="quarter" idx="10"/>
          </p:nvPr>
        </p:nvSpPr>
        <p:spPr/>
        <p:txBody>
          <a:bodyPr/>
          <a:lstStyle/>
          <a:p>
            <a:fld id="{CC13FD4B-1391-7946-A8ED-18550D8B130B}" type="slidenum">
              <a:rPr lang="sv-SE" smtClean="0"/>
              <a:pPr/>
              <a:t>12</a:t>
            </a:fld>
            <a:endParaRPr lang="sv-SE" dirty="0"/>
          </a:p>
        </p:txBody>
      </p:sp>
    </p:spTree>
    <p:extLst>
      <p:ext uri="{BB962C8B-B14F-4D97-AF65-F5344CB8AC3E}">
        <p14:creationId xmlns:p14="http://schemas.microsoft.com/office/powerpoint/2010/main" val="414951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13FD4B-1391-7946-A8ED-18550D8B130B}" type="slidenum">
              <a:rPr lang="sv-SE" smtClean="0"/>
              <a:pPr/>
              <a:t>14</a:t>
            </a:fld>
            <a:endParaRPr lang="sv-SE" dirty="0"/>
          </a:p>
        </p:txBody>
      </p:sp>
    </p:spTree>
    <p:extLst>
      <p:ext uri="{BB962C8B-B14F-4D97-AF65-F5344CB8AC3E}">
        <p14:creationId xmlns:p14="http://schemas.microsoft.com/office/powerpoint/2010/main" val="1999745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13FD4B-1391-7946-A8ED-18550D8B130B}" type="slidenum">
              <a:rPr lang="sv-SE" smtClean="0"/>
              <a:pPr/>
              <a:t>17</a:t>
            </a:fld>
            <a:endParaRPr lang="sv-SE" dirty="0"/>
          </a:p>
        </p:txBody>
      </p:sp>
    </p:spTree>
    <p:extLst>
      <p:ext uri="{BB962C8B-B14F-4D97-AF65-F5344CB8AC3E}">
        <p14:creationId xmlns:p14="http://schemas.microsoft.com/office/powerpoint/2010/main" val="3534336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2015-12-14 </a:t>
            </a:r>
            <a:endParaRPr lang="en-US" dirty="0"/>
          </a:p>
        </p:txBody>
      </p:sp>
      <p:sp>
        <p:nvSpPr>
          <p:cNvPr id="5" name="Slide Number Placeholder 4"/>
          <p:cNvSpPr>
            <a:spLocks noGrp="1"/>
          </p:cNvSpPr>
          <p:nvPr>
            <p:ph type="sldNum" sz="quarter" idx="11"/>
          </p:nvPr>
        </p:nvSpPr>
        <p:spPr/>
        <p:txBody>
          <a:bodyPr/>
          <a:lstStyle/>
          <a:p>
            <a:fld id="{C10B8EDE-CA3B-4EA5-B171-4BACCAD4425A}" type="slidenum">
              <a:rPr lang="en-US" smtClean="0"/>
              <a:t>18</a:t>
            </a:fld>
            <a:endParaRPr lang="en-US" dirty="0"/>
          </a:p>
        </p:txBody>
      </p:sp>
      <p:sp>
        <p:nvSpPr>
          <p:cNvPr id="6" name="Header Placeholder 5"/>
          <p:cNvSpPr>
            <a:spLocks noGrp="1"/>
          </p:cNvSpPr>
          <p:nvPr>
            <p:ph type="hdr" sz="quarter" idx="12"/>
          </p:nvPr>
        </p:nvSpPr>
        <p:spPr/>
        <p:txBody>
          <a:bodyPr/>
          <a:lstStyle/>
          <a:p>
            <a:r>
              <a:rPr lang="en-US"/>
              <a:t>Energy Efficiency of Heterogeneous LTE Networks </a:t>
            </a:r>
            <a:endParaRPr lang="en-US" dirty="0"/>
          </a:p>
        </p:txBody>
      </p:sp>
      <p:sp>
        <p:nvSpPr>
          <p:cNvPr id="7" name="Footer Placeholder 6"/>
          <p:cNvSpPr>
            <a:spLocks noGrp="1"/>
          </p:cNvSpPr>
          <p:nvPr>
            <p:ph type="ftr" sz="quarter" idx="13"/>
          </p:nvPr>
        </p:nvSpPr>
        <p:spPr/>
        <p:txBody>
          <a:bodyPr/>
          <a:lstStyle/>
          <a:p>
            <a:r>
              <a:rPr lang="en-US"/>
              <a:t>BURA-15:014752 Uen, Rev A </a:t>
            </a:r>
            <a:endParaRPr lang="en-US" dirty="0"/>
          </a:p>
        </p:txBody>
      </p:sp>
    </p:spTree>
    <p:extLst>
      <p:ext uri="{BB962C8B-B14F-4D97-AF65-F5344CB8AC3E}">
        <p14:creationId xmlns:p14="http://schemas.microsoft.com/office/powerpoint/2010/main" val="2861076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2015-12-14 </a:t>
            </a:r>
            <a:endParaRPr lang="en-US" dirty="0"/>
          </a:p>
        </p:txBody>
      </p:sp>
      <p:sp>
        <p:nvSpPr>
          <p:cNvPr id="5" name="Slide Number Placeholder 4"/>
          <p:cNvSpPr>
            <a:spLocks noGrp="1"/>
          </p:cNvSpPr>
          <p:nvPr>
            <p:ph type="sldNum" sz="quarter" idx="11"/>
          </p:nvPr>
        </p:nvSpPr>
        <p:spPr/>
        <p:txBody>
          <a:bodyPr/>
          <a:lstStyle/>
          <a:p>
            <a:fld id="{EC8C97C6-2659-43CD-AE57-294C9E8A1AE5}" type="slidenum">
              <a:rPr lang="en-US" smtClean="0"/>
              <a:t>19</a:t>
            </a:fld>
            <a:endParaRPr lang="en-US" dirty="0"/>
          </a:p>
        </p:txBody>
      </p:sp>
      <p:sp>
        <p:nvSpPr>
          <p:cNvPr id="6" name="Header Placeholder 5"/>
          <p:cNvSpPr>
            <a:spLocks noGrp="1"/>
          </p:cNvSpPr>
          <p:nvPr>
            <p:ph type="hdr" sz="quarter" idx="12"/>
          </p:nvPr>
        </p:nvSpPr>
        <p:spPr/>
        <p:txBody>
          <a:bodyPr/>
          <a:lstStyle/>
          <a:p>
            <a:r>
              <a:rPr lang="en-US"/>
              <a:t>Energy Efficiency of Heterogeneous LTE Networks </a:t>
            </a:r>
            <a:endParaRPr lang="en-US" dirty="0"/>
          </a:p>
        </p:txBody>
      </p:sp>
      <p:sp>
        <p:nvSpPr>
          <p:cNvPr id="7" name="Footer Placeholder 6"/>
          <p:cNvSpPr>
            <a:spLocks noGrp="1"/>
          </p:cNvSpPr>
          <p:nvPr>
            <p:ph type="ftr" sz="quarter" idx="13"/>
          </p:nvPr>
        </p:nvSpPr>
        <p:spPr/>
        <p:txBody>
          <a:bodyPr/>
          <a:lstStyle/>
          <a:p>
            <a:r>
              <a:rPr lang="en-US"/>
              <a:t>BURA-15:014752 Uen, Rev A </a:t>
            </a:r>
            <a:endParaRPr lang="en-US" dirty="0"/>
          </a:p>
        </p:txBody>
      </p:sp>
    </p:spTree>
    <p:extLst>
      <p:ext uri="{BB962C8B-B14F-4D97-AF65-F5344CB8AC3E}">
        <p14:creationId xmlns:p14="http://schemas.microsoft.com/office/powerpoint/2010/main" val="10275758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simulator used is Ericsson’s internal network simulator. It is a time static system level simulator implemented in MATLAB. It provides various propagation models from statistical models to ray-tracing based models [12]. The model used in our thesis makes use of statistical model that determines the utilization of the base stations running on a particular load. The utilization values are used to calculate of the power being consumed by the whole network. </a:t>
            </a:r>
          </a:p>
          <a:p>
            <a:r>
              <a:rPr lang="en-US" sz="1200" kern="1200" dirty="0">
                <a:solidFill>
                  <a:schemeClr val="tx1"/>
                </a:solidFill>
                <a:effectLst/>
                <a:latin typeface="+mn-lt"/>
                <a:ea typeface="+mn-ea"/>
                <a:cs typeface="+mn-cs"/>
              </a:rPr>
              <a:t> </a:t>
            </a:r>
          </a:p>
          <a:p>
            <a:pPr lvl="1"/>
            <a:r>
              <a:rPr lang="en-US" sz="1200" b="1" i="1" kern="1200" dirty="0">
                <a:solidFill>
                  <a:schemeClr val="tx1"/>
                </a:solidFill>
                <a:effectLst/>
                <a:latin typeface="+mn-lt"/>
                <a:ea typeface="+mn-ea"/>
                <a:cs typeface="+mn-cs"/>
              </a:rPr>
              <a:t>Setup</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We setup a “real like” dense city scenario, in which we are deploying the city with streets, buildings, base stations and users. The deployment is made keeping in mind of a typical dense urban network with high-rise buildings in the center and lesser dense and low height buildings outer wards. This sort of setup is very close to a realistic scenario than just being a statistical propagation analysis.</a:t>
            </a:r>
          </a:p>
          <a:p>
            <a:r>
              <a:rPr lang="en-US" sz="1200" kern="1200" dirty="0">
                <a:solidFill>
                  <a:schemeClr val="tx1"/>
                </a:solidFill>
                <a:effectLst/>
                <a:latin typeface="+mn-lt"/>
                <a:ea typeface="+mn-ea"/>
                <a:cs typeface="+mn-cs"/>
              </a:rPr>
              <a:t>We are simulating with ray-tracing propagation model called BEZT. It makes use of multipath propagation model that calculates the path gain between the user and the base station. The channel gains over these paths are stored in a huge gain matrix which are used to estimate the throughput for every user, in the central part of the map </a:t>
            </a:r>
          </a:p>
          <a:p>
            <a:endParaRPr lang="en-US" dirty="0"/>
          </a:p>
        </p:txBody>
      </p:sp>
      <p:sp>
        <p:nvSpPr>
          <p:cNvPr id="4" name="Date Placeholder 3"/>
          <p:cNvSpPr>
            <a:spLocks noGrp="1"/>
          </p:cNvSpPr>
          <p:nvPr>
            <p:ph type="dt" idx="10"/>
          </p:nvPr>
        </p:nvSpPr>
        <p:spPr/>
        <p:txBody>
          <a:bodyPr/>
          <a:lstStyle/>
          <a:p>
            <a:r>
              <a:rPr lang="en-US"/>
              <a:t>2015-12-14 </a:t>
            </a:r>
            <a:endParaRPr lang="en-US" dirty="0"/>
          </a:p>
        </p:txBody>
      </p:sp>
      <p:sp>
        <p:nvSpPr>
          <p:cNvPr id="5" name="Slide Number Placeholder 4"/>
          <p:cNvSpPr>
            <a:spLocks noGrp="1"/>
          </p:cNvSpPr>
          <p:nvPr>
            <p:ph type="sldNum" sz="quarter" idx="11"/>
          </p:nvPr>
        </p:nvSpPr>
        <p:spPr/>
        <p:txBody>
          <a:bodyPr/>
          <a:lstStyle/>
          <a:p>
            <a:fld id="{D407C779-71CB-46C6-A5E7-00E2B059A908}" type="slidenum">
              <a:rPr lang="en-US" smtClean="0"/>
              <a:t>20</a:t>
            </a:fld>
            <a:endParaRPr lang="en-US" dirty="0"/>
          </a:p>
        </p:txBody>
      </p:sp>
      <p:sp>
        <p:nvSpPr>
          <p:cNvPr id="6" name="Header Placeholder 5"/>
          <p:cNvSpPr>
            <a:spLocks noGrp="1"/>
          </p:cNvSpPr>
          <p:nvPr>
            <p:ph type="hdr" sz="quarter" idx="12"/>
          </p:nvPr>
        </p:nvSpPr>
        <p:spPr/>
        <p:txBody>
          <a:bodyPr/>
          <a:lstStyle/>
          <a:p>
            <a:r>
              <a:rPr lang="en-US"/>
              <a:t>Energy Efficiency of Heterogeneous LTE Networks </a:t>
            </a:r>
            <a:endParaRPr lang="en-US" dirty="0"/>
          </a:p>
        </p:txBody>
      </p:sp>
      <p:sp>
        <p:nvSpPr>
          <p:cNvPr id="7" name="Footer Placeholder 6"/>
          <p:cNvSpPr>
            <a:spLocks noGrp="1"/>
          </p:cNvSpPr>
          <p:nvPr>
            <p:ph type="ftr" sz="quarter" idx="13"/>
          </p:nvPr>
        </p:nvSpPr>
        <p:spPr/>
        <p:txBody>
          <a:bodyPr/>
          <a:lstStyle/>
          <a:p>
            <a:r>
              <a:rPr lang="en-US"/>
              <a:t>BURA-15:014752 Uen, Rev A </a:t>
            </a:r>
            <a:endParaRPr lang="en-US" dirty="0"/>
          </a:p>
        </p:txBody>
      </p:sp>
    </p:spTree>
    <p:extLst>
      <p:ext uri="{BB962C8B-B14F-4D97-AF65-F5344CB8AC3E}">
        <p14:creationId xmlns:p14="http://schemas.microsoft.com/office/powerpoint/2010/main" val="11319538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are deploying a real like city scenario in which the outer layer of macro grid will provide baseline coverage, we will refer to it as surrounding macro layer. In first scenario, we deploy macro cells in the city center complemented by the surrounding macro grid and in second scenario we deploy small micro cells in the city center complemented by the surrounding macro grid. </a:t>
            </a:r>
          </a:p>
          <a:p>
            <a:r>
              <a:rPr lang="en-US" sz="1200" kern="1200" dirty="0">
                <a:solidFill>
                  <a:schemeClr val="tx1"/>
                </a:solidFill>
                <a:effectLst/>
                <a:latin typeface="+mn-lt"/>
                <a:ea typeface="+mn-ea"/>
                <a:cs typeface="+mn-cs"/>
              </a:rPr>
              <a:t>In the first scenario setup, we have taken 21 macro cells deployed in the central grid of the city with inter-site distance of 200m surrounded by a base layer of macro cells with inter-site distance of 400m. </a:t>
            </a:r>
          </a:p>
          <a:p>
            <a:r>
              <a:rPr lang="en-US" sz="1200" kern="1200" dirty="0">
                <a:solidFill>
                  <a:schemeClr val="tx1"/>
                </a:solidFill>
                <a:effectLst/>
                <a:latin typeface="+mn-lt"/>
                <a:ea typeface="+mn-ea"/>
                <a:cs typeface="+mn-cs"/>
              </a:rPr>
              <a:t>In the second scenario setup, we have taken 28 micro cells deployed in the central grid of the city with a base layer of macro cells inter-site distance of 400m.</a:t>
            </a:r>
          </a:p>
          <a:p>
            <a:r>
              <a:rPr lang="en-US" sz="1200" kern="1200" dirty="0">
                <a:solidFill>
                  <a:schemeClr val="tx1"/>
                </a:solidFill>
                <a:effectLst/>
                <a:latin typeface="+mn-lt"/>
                <a:ea typeface="+mn-ea"/>
                <a:cs typeface="+mn-cs"/>
              </a:rPr>
              <a:t>The system under consideration is a LTE network with carrier frequency of 2 GHz, highest modulation scheme is 64 QAM, each site has three-sectors. The central grid area is 1000x1000m. </a:t>
            </a:r>
          </a:p>
          <a:p>
            <a:r>
              <a:rPr lang="en-US" sz="1200" kern="1200" dirty="0">
                <a:solidFill>
                  <a:schemeClr val="tx1"/>
                </a:solidFill>
                <a:effectLst/>
                <a:latin typeface="+mn-lt"/>
                <a:ea typeface="+mn-ea"/>
                <a:cs typeface="+mn-cs"/>
              </a:rPr>
              <a:t>For macro cells; the max Output Power out per antenna in DL is 40 W, </a:t>
            </a:r>
            <a:r>
              <a:rPr lang="en-US" sz="1200" i="1" kern="1200" dirty="0">
                <a:solidFill>
                  <a:schemeClr val="tx1"/>
                </a:solidFill>
                <a:effectLst/>
                <a:latin typeface="+mn-lt"/>
                <a:ea typeface="+mn-ea"/>
                <a:cs typeface="+mn-cs"/>
              </a:rPr>
              <a:t>P</a:t>
            </a:r>
            <a:r>
              <a:rPr lang="en-US" sz="1200" i="1" kern="1200" baseline="-25000" dirty="0">
                <a:solidFill>
                  <a:schemeClr val="tx1"/>
                </a:solidFill>
                <a:effectLst/>
                <a:latin typeface="+mn-lt"/>
                <a:ea typeface="+mn-ea"/>
                <a:cs typeface="+mn-cs"/>
              </a:rPr>
              <a:t>0</a:t>
            </a:r>
            <a:r>
              <a:rPr lang="en-US" sz="1200" kern="1200" dirty="0">
                <a:solidFill>
                  <a:schemeClr val="tx1"/>
                </a:solidFill>
                <a:effectLst/>
                <a:latin typeface="+mn-lt"/>
                <a:ea typeface="+mn-ea"/>
                <a:cs typeface="+mn-cs"/>
              </a:rPr>
              <a:t> = 130W, </a:t>
            </a:r>
            <a:r>
              <a:rPr lang="en-US" sz="1200" i="1" kern="1200" dirty="0" err="1">
                <a:solidFill>
                  <a:schemeClr val="tx1"/>
                </a:solidFill>
                <a:effectLst/>
                <a:latin typeface="+mn-lt"/>
                <a:ea typeface="+mn-ea"/>
                <a:cs typeface="+mn-cs"/>
              </a:rPr>
              <a:t>Δ</a:t>
            </a:r>
            <a:r>
              <a:rPr lang="en-US" sz="1200" i="1" kern="1200" baseline="-25000" dirty="0" err="1">
                <a:solidFill>
                  <a:schemeClr val="tx1"/>
                </a:solidFill>
                <a:effectLst/>
                <a:latin typeface="+mn-lt"/>
                <a:ea typeface="+mn-ea"/>
                <a:cs typeface="+mn-cs"/>
              </a:rPr>
              <a:t>p</a:t>
            </a:r>
            <a:r>
              <a:rPr lang="en-US" sz="1200" kern="1200" dirty="0">
                <a:solidFill>
                  <a:schemeClr val="tx1"/>
                </a:solidFill>
                <a:effectLst/>
                <a:latin typeface="+mn-lt"/>
                <a:ea typeface="+mn-ea"/>
                <a:cs typeface="+mn-cs"/>
              </a:rPr>
              <a:t> = 4.7 and </a:t>
            </a:r>
            <a:r>
              <a:rPr lang="en-US" sz="1200" i="1" kern="1200" dirty="0" err="1">
                <a:solidFill>
                  <a:schemeClr val="tx1"/>
                </a:solidFill>
                <a:effectLst/>
                <a:latin typeface="+mn-lt"/>
                <a:ea typeface="+mn-ea"/>
                <a:cs typeface="+mn-cs"/>
              </a:rPr>
              <a:t>P</a:t>
            </a:r>
            <a:r>
              <a:rPr lang="en-US" sz="1200" i="1" kern="1200" baseline="-25000" dirty="0" err="1">
                <a:solidFill>
                  <a:schemeClr val="tx1"/>
                </a:solidFill>
                <a:effectLst/>
                <a:latin typeface="+mn-lt"/>
                <a:ea typeface="+mn-ea"/>
                <a:cs typeface="+mn-cs"/>
              </a:rPr>
              <a:t>sleep</a:t>
            </a:r>
            <a:r>
              <a:rPr lang="en-US" sz="1200" kern="1200" dirty="0">
                <a:solidFill>
                  <a:schemeClr val="tx1"/>
                </a:solidFill>
                <a:effectLst/>
                <a:latin typeface="+mn-lt"/>
                <a:ea typeface="+mn-ea"/>
                <a:cs typeface="+mn-cs"/>
              </a:rPr>
              <a:t> = 75.0.</a:t>
            </a:r>
          </a:p>
          <a:p>
            <a:r>
              <a:rPr lang="en-US" sz="1200" kern="1200" dirty="0">
                <a:solidFill>
                  <a:schemeClr val="tx1"/>
                </a:solidFill>
                <a:effectLst/>
                <a:latin typeface="+mn-lt"/>
                <a:ea typeface="+mn-ea"/>
                <a:cs typeface="+mn-cs"/>
              </a:rPr>
              <a:t>For micro cells; the max Output Power out per antenna in DL from the micros is 10 W, P</a:t>
            </a:r>
            <a:r>
              <a:rPr lang="en-US" sz="1200" kern="1200" baseline="-25000" dirty="0">
                <a:solidFill>
                  <a:schemeClr val="tx1"/>
                </a:solidFill>
                <a:effectLst/>
                <a:latin typeface="+mn-lt"/>
                <a:ea typeface="+mn-ea"/>
                <a:cs typeface="+mn-cs"/>
              </a:rPr>
              <a:t>0</a:t>
            </a:r>
            <a:r>
              <a:rPr lang="en-US" sz="1200" kern="1200" dirty="0">
                <a:solidFill>
                  <a:schemeClr val="tx1"/>
                </a:solidFill>
                <a:effectLst/>
                <a:latin typeface="+mn-lt"/>
                <a:ea typeface="+mn-ea"/>
                <a:cs typeface="+mn-cs"/>
              </a:rPr>
              <a:t> = 56W, </a:t>
            </a:r>
            <a:r>
              <a:rPr lang="en-US" sz="1200" i="1" kern="1200" dirty="0" err="1">
                <a:solidFill>
                  <a:schemeClr val="tx1"/>
                </a:solidFill>
                <a:effectLst/>
                <a:latin typeface="+mn-lt"/>
                <a:ea typeface="+mn-ea"/>
                <a:cs typeface="+mn-cs"/>
              </a:rPr>
              <a:t>Δ</a:t>
            </a:r>
            <a:r>
              <a:rPr lang="en-US" sz="1200" i="1" kern="1200" baseline="-25000" dirty="0" err="1">
                <a:solidFill>
                  <a:schemeClr val="tx1"/>
                </a:solidFill>
                <a:effectLst/>
                <a:latin typeface="+mn-lt"/>
                <a:ea typeface="+mn-ea"/>
                <a:cs typeface="+mn-cs"/>
              </a:rPr>
              <a:t>p</a:t>
            </a:r>
            <a:r>
              <a:rPr lang="en-US" sz="1200" kern="1200" dirty="0">
                <a:solidFill>
                  <a:schemeClr val="tx1"/>
                </a:solidFill>
                <a:effectLst/>
                <a:latin typeface="+mn-lt"/>
                <a:ea typeface="+mn-ea"/>
                <a:cs typeface="+mn-cs"/>
              </a:rPr>
              <a:t> = 2.6 and  </a:t>
            </a:r>
            <a:r>
              <a:rPr lang="en-US" sz="1200" i="1" kern="1200" dirty="0" err="1">
                <a:solidFill>
                  <a:schemeClr val="tx1"/>
                </a:solidFill>
                <a:effectLst/>
                <a:latin typeface="+mn-lt"/>
                <a:ea typeface="+mn-ea"/>
                <a:cs typeface="+mn-cs"/>
              </a:rPr>
              <a:t>P</a:t>
            </a:r>
            <a:r>
              <a:rPr lang="en-US" sz="1200" i="1" kern="1200" baseline="-25000" dirty="0" err="1">
                <a:solidFill>
                  <a:schemeClr val="tx1"/>
                </a:solidFill>
                <a:effectLst/>
                <a:latin typeface="+mn-lt"/>
                <a:ea typeface="+mn-ea"/>
                <a:cs typeface="+mn-cs"/>
              </a:rPr>
              <a:t>sleep</a:t>
            </a:r>
            <a:r>
              <a:rPr lang="en-US" sz="1200" kern="1200" dirty="0">
                <a:solidFill>
                  <a:schemeClr val="tx1"/>
                </a:solidFill>
                <a:effectLst/>
                <a:latin typeface="+mn-lt"/>
                <a:ea typeface="+mn-ea"/>
                <a:cs typeface="+mn-cs"/>
              </a:rPr>
              <a:t> = 39.0. </a:t>
            </a:r>
          </a:p>
          <a:p>
            <a:endParaRPr lang="en-US" dirty="0"/>
          </a:p>
        </p:txBody>
      </p:sp>
      <p:sp>
        <p:nvSpPr>
          <p:cNvPr id="4" name="Date Placeholder 3"/>
          <p:cNvSpPr>
            <a:spLocks noGrp="1"/>
          </p:cNvSpPr>
          <p:nvPr>
            <p:ph type="dt" idx="10"/>
          </p:nvPr>
        </p:nvSpPr>
        <p:spPr/>
        <p:txBody>
          <a:bodyPr/>
          <a:lstStyle/>
          <a:p>
            <a:r>
              <a:rPr lang="en-US"/>
              <a:t>2015-12-14 </a:t>
            </a:r>
            <a:endParaRPr lang="en-US" dirty="0"/>
          </a:p>
        </p:txBody>
      </p:sp>
      <p:sp>
        <p:nvSpPr>
          <p:cNvPr id="5" name="Slide Number Placeholder 4"/>
          <p:cNvSpPr>
            <a:spLocks noGrp="1"/>
          </p:cNvSpPr>
          <p:nvPr>
            <p:ph type="sldNum" sz="quarter" idx="11"/>
          </p:nvPr>
        </p:nvSpPr>
        <p:spPr/>
        <p:txBody>
          <a:bodyPr/>
          <a:lstStyle/>
          <a:p>
            <a:fld id="{D407C779-71CB-46C6-A5E7-00E2B059A908}" type="slidenum">
              <a:rPr lang="en-US" smtClean="0"/>
              <a:t>21</a:t>
            </a:fld>
            <a:endParaRPr lang="en-US" dirty="0"/>
          </a:p>
        </p:txBody>
      </p:sp>
      <p:sp>
        <p:nvSpPr>
          <p:cNvPr id="6" name="Header Placeholder 5"/>
          <p:cNvSpPr>
            <a:spLocks noGrp="1"/>
          </p:cNvSpPr>
          <p:nvPr>
            <p:ph type="hdr" sz="quarter" idx="12"/>
          </p:nvPr>
        </p:nvSpPr>
        <p:spPr/>
        <p:txBody>
          <a:bodyPr/>
          <a:lstStyle/>
          <a:p>
            <a:r>
              <a:rPr lang="en-US"/>
              <a:t>Energy Efficiency of Heterogeneous LTE Networks </a:t>
            </a:r>
            <a:endParaRPr lang="en-US" dirty="0"/>
          </a:p>
        </p:txBody>
      </p:sp>
      <p:sp>
        <p:nvSpPr>
          <p:cNvPr id="7" name="Footer Placeholder 6"/>
          <p:cNvSpPr>
            <a:spLocks noGrp="1"/>
          </p:cNvSpPr>
          <p:nvPr>
            <p:ph type="ftr" sz="quarter" idx="13"/>
          </p:nvPr>
        </p:nvSpPr>
        <p:spPr/>
        <p:txBody>
          <a:bodyPr/>
          <a:lstStyle/>
          <a:p>
            <a:r>
              <a:rPr lang="en-US"/>
              <a:t>BURA-15:014752 Uen, Rev A </a:t>
            </a:r>
            <a:endParaRPr lang="en-US" dirty="0"/>
          </a:p>
        </p:txBody>
      </p:sp>
    </p:spTree>
    <p:extLst>
      <p:ext uri="{BB962C8B-B14F-4D97-AF65-F5344CB8AC3E}">
        <p14:creationId xmlns:p14="http://schemas.microsoft.com/office/powerpoint/2010/main" val="25658662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r>
              <a:rPr lang="en-US"/>
              <a:t>2015-12-14 </a:t>
            </a:r>
            <a:endParaRPr lang="en-US" dirty="0"/>
          </a:p>
        </p:txBody>
      </p:sp>
      <p:sp>
        <p:nvSpPr>
          <p:cNvPr id="5" name="Slide Number Placeholder 4"/>
          <p:cNvSpPr>
            <a:spLocks noGrp="1"/>
          </p:cNvSpPr>
          <p:nvPr>
            <p:ph type="sldNum" sz="quarter" idx="11"/>
          </p:nvPr>
        </p:nvSpPr>
        <p:spPr/>
        <p:txBody>
          <a:bodyPr/>
          <a:lstStyle/>
          <a:p>
            <a:fld id="{D407C779-71CB-46C6-A5E7-00E2B059A908}" type="slidenum">
              <a:rPr lang="en-US" smtClean="0"/>
              <a:t>22</a:t>
            </a:fld>
            <a:endParaRPr lang="en-US" dirty="0"/>
          </a:p>
        </p:txBody>
      </p:sp>
      <p:sp>
        <p:nvSpPr>
          <p:cNvPr id="6" name="Header Placeholder 5"/>
          <p:cNvSpPr>
            <a:spLocks noGrp="1"/>
          </p:cNvSpPr>
          <p:nvPr>
            <p:ph type="hdr" sz="quarter" idx="12"/>
          </p:nvPr>
        </p:nvSpPr>
        <p:spPr/>
        <p:txBody>
          <a:bodyPr/>
          <a:lstStyle/>
          <a:p>
            <a:r>
              <a:rPr lang="en-US"/>
              <a:t>Energy Efficiency of Heterogeneous LTE Networks </a:t>
            </a:r>
            <a:endParaRPr lang="en-US" dirty="0"/>
          </a:p>
        </p:txBody>
      </p:sp>
      <p:sp>
        <p:nvSpPr>
          <p:cNvPr id="7" name="Footer Placeholder 6"/>
          <p:cNvSpPr>
            <a:spLocks noGrp="1"/>
          </p:cNvSpPr>
          <p:nvPr>
            <p:ph type="ftr" sz="quarter" idx="13"/>
          </p:nvPr>
        </p:nvSpPr>
        <p:spPr/>
        <p:txBody>
          <a:bodyPr/>
          <a:lstStyle/>
          <a:p>
            <a:r>
              <a:rPr lang="en-US"/>
              <a:t>BURA-15:014752 Uen, Rev A </a:t>
            </a:r>
            <a:endParaRPr lang="en-US" dirty="0"/>
          </a:p>
        </p:txBody>
      </p:sp>
    </p:spTree>
    <p:extLst>
      <p:ext uri="{BB962C8B-B14F-4D97-AF65-F5344CB8AC3E}">
        <p14:creationId xmlns:p14="http://schemas.microsoft.com/office/powerpoint/2010/main" val="22267468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deploy buildings, streets, base stations and users in the simulator. The simulator calculates the SINR between each user and node deployed on macro or micro layer. Using the propagation model, the interference, gain or the propagation loss is calculated for each link. To simulate the dynamic network where the download sessions by users happens at random; equal buffer traffic model is utilized. Each session is of fixed file size where the request comes as per the Poisson distribution. The users fully utilize the link bit rate during the file download. The total air traffic could be given by offered traffic per m</a:t>
            </a:r>
            <a:r>
              <a:rPr lang="en-US" sz="1200" kern="1200" baseline="30000" dirty="0">
                <a:solidFill>
                  <a:schemeClr val="tx1"/>
                </a:solidFill>
                <a:effectLst/>
                <a:latin typeface="+mn-lt"/>
                <a:ea typeface="+mn-ea"/>
                <a:cs typeface="+mn-cs"/>
              </a:rPr>
              <a:t>2</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Because of the capacity limitations the served traffic is lower than offered traffic. In the simulations, we sweep through varying loads of offered traffic and make use of the served traffic to compare performances. </a:t>
            </a:r>
          </a:p>
          <a:p>
            <a:endParaRPr lang="en-US" dirty="0"/>
          </a:p>
        </p:txBody>
      </p:sp>
      <p:sp>
        <p:nvSpPr>
          <p:cNvPr id="4" name="Date Placeholder 3"/>
          <p:cNvSpPr>
            <a:spLocks noGrp="1"/>
          </p:cNvSpPr>
          <p:nvPr>
            <p:ph type="dt" idx="10"/>
          </p:nvPr>
        </p:nvSpPr>
        <p:spPr/>
        <p:txBody>
          <a:bodyPr/>
          <a:lstStyle/>
          <a:p>
            <a:r>
              <a:rPr lang="en-US"/>
              <a:t>2015-12-14 </a:t>
            </a:r>
            <a:endParaRPr lang="en-US" dirty="0"/>
          </a:p>
        </p:txBody>
      </p:sp>
      <p:sp>
        <p:nvSpPr>
          <p:cNvPr id="5" name="Slide Number Placeholder 4"/>
          <p:cNvSpPr>
            <a:spLocks noGrp="1"/>
          </p:cNvSpPr>
          <p:nvPr>
            <p:ph type="sldNum" sz="quarter" idx="11"/>
          </p:nvPr>
        </p:nvSpPr>
        <p:spPr/>
        <p:txBody>
          <a:bodyPr/>
          <a:lstStyle/>
          <a:p>
            <a:fld id="{D407C779-71CB-46C6-A5E7-00E2B059A908}" type="slidenum">
              <a:rPr lang="en-US" smtClean="0"/>
              <a:t>23</a:t>
            </a:fld>
            <a:endParaRPr lang="en-US" dirty="0"/>
          </a:p>
        </p:txBody>
      </p:sp>
      <p:sp>
        <p:nvSpPr>
          <p:cNvPr id="6" name="Header Placeholder 5"/>
          <p:cNvSpPr>
            <a:spLocks noGrp="1"/>
          </p:cNvSpPr>
          <p:nvPr>
            <p:ph type="hdr" sz="quarter" idx="12"/>
          </p:nvPr>
        </p:nvSpPr>
        <p:spPr/>
        <p:txBody>
          <a:bodyPr/>
          <a:lstStyle/>
          <a:p>
            <a:r>
              <a:rPr lang="en-US"/>
              <a:t>Energy Efficiency of Heterogeneous LTE Networks </a:t>
            </a:r>
            <a:endParaRPr lang="en-US" dirty="0"/>
          </a:p>
        </p:txBody>
      </p:sp>
      <p:sp>
        <p:nvSpPr>
          <p:cNvPr id="7" name="Footer Placeholder 6"/>
          <p:cNvSpPr>
            <a:spLocks noGrp="1"/>
          </p:cNvSpPr>
          <p:nvPr>
            <p:ph type="ftr" sz="quarter" idx="13"/>
          </p:nvPr>
        </p:nvSpPr>
        <p:spPr/>
        <p:txBody>
          <a:bodyPr/>
          <a:lstStyle/>
          <a:p>
            <a:r>
              <a:rPr lang="en-US"/>
              <a:t>BURA-15:014752 Uen, Rev A </a:t>
            </a:r>
            <a:endParaRPr lang="en-US" dirty="0"/>
          </a:p>
        </p:txBody>
      </p:sp>
    </p:spTree>
    <p:extLst>
      <p:ext uri="{BB962C8B-B14F-4D97-AF65-F5344CB8AC3E}">
        <p14:creationId xmlns:p14="http://schemas.microsoft.com/office/powerpoint/2010/main" val="2131471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CC13FD4B-1391-7946-A8ED-18550D8B130B}" type="slidenum">
              <a:rPr lang="sv-SE" smtClean="0"/>
              <a:pPr/>
              <a:t>3</a:t>
            </a:fld>
            <a:endParaRPr lang="sv-SE" dirty="0"/>
          </a:p>
        </p:txBody>
      </p:sp>
    </p:spTree>
    <p:extLst>
      <p:ext uri="{BB962C8B-B14F-4D97-AF65-F5344CB8AC3E}">
        <p14:creationId xmlns:p14="http://schemas.microsoft.com/office/powerpoint/2010/main" val="24164504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 we will compare the energy performance and the network performance of deploying the large cells of macro grid in the city center versus small cells of micro grid without any energy saving schemes.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Power per unit area is measured for power per 1 km</a:t>
            </a:r>
            <a:r>
              <a:rPr lang="en-US" sz="1200" kern="1200" baseline="30000" dirty="0">
                <a:solidFill>
                  <a:schemeClr val="tx1"/>
                </a:solidFill>
                <a:effectLst/>
                <a:latin typeface="+mn-lt"/>
                <a:ea typeface="+mn-ea"/>
                <a:cs typeface="+mn-cs"/>
              </a:rPr>
              <a:t>2 </a:t>
            </a:r>
            <a:r>
              <a:rPr lang="en-US" sz="1200" kern="1200" dirty="0">
                <a:solidFill>
                  <a:schemeClr val="tx1"/>
                </a:solidFill>
                <a:effectLst/>
                <a:latin typeface="+mn-lt"/>
                <a:ea typeface="+mn-ea"/>
                <a:cs typeface="+mn-cs"/>
              </a:rPr>
              <a:t>around the central area of the map. We calculate the utilization of each node which taken as a factor for calculating the total power consumed by that node in the network.  As we can see in Figure 13, the power per unit area for micro cells is lesser than the macro cells. Here we are sweeping the simulation for various loads to test the system for varying units of system throughput. We can see that the Power per area unit increases as the throughput increases as we predicted by the earth power model.</a:t>
            </a:r>
          </a:p>
          <a:p>
            <a:endParaRPr lang="en-US" dirty="0"/>
          </a:p>
        </p:txBody>
      </p:sp>
      <p:sp>
        <p:nvSpPr>
          <p:cNvPr id="4" name="Date Placeholder 3"/>
          <p:cNvSpPr>
            <a:spLocks noGrp="1"/>
          </p:cNvSpPr>
          <p:nvPr>
            <p:ph type="dt" idx="10"/>
          </p:nvPr>
        </p:nvSpPr>
        <p:spPr/>
        <p:txBody>
          <a:bodyPr/>
          <a:lstStyle/>
          <a:p>
            <a:r>
              <a:rPr lang="en-US"/>
              <a:t>2015-12-14 </a:t>
            </a:r>
            <a:endParaRPr lang="en-US" dirty="0"/>
          </a:p>
        </p:txBody>
      </p:sp>
      <p:sp>
        <p:nvSpPr>
          <p:cNvPr id="5" name="Slide Number Placeholder 4"/>
          <p:cNvSpPr>
            <a:spLocks noGrp="1"/>
          </p:cNvSpPr>
          <p:nvPr>
            <p:ph type="sldNum" sz="quarter" idx="11"/>
          </p:nvPr>
        </p:nvSpPr>
        <p:spPr/>
        <p:txBody>
          <a:bodyPr/>
          <a:lstStyle/>
          <a:p>
            <a:fld id="{D407C779-71CB-46C6-A5E7-00E2B059A908}" type="slidenum">
              <a:rPr lang="en-US" smtClean="0"/>
              <a:t>24</a:t>
            </a:fld>
            <a:endParaRPr lang="en-US" dirty="0"/>
          </a:p>
        </p:txBody>
      </p:sp>
      <p:sp>
        <p:nvSpPr>
          <p:cNvPr id="6" name="Header Placeholder 5"/>
          <p:cNvSpPr>
            <a:spLocks noGrp="1"/>
          </p:cNvSpPr>
          <p:nvPr>
            <p:ph type="hdr" sz="quarter" idx="12"/>
          </p:nvPr>
        </p:nvSpPr>
        <p:spPr/>
        <p:txBody>
          <a:bodyPr/>
          <a:lstStyle/>
          <a:p>
            <a:r>
              <a:rPr lang="en-US"/>
              <a:t>Energy Efficiency of Heterogeneous LTE Networks </a:t>
            </a:r>
            <a:endParaRPr lang="en-US" dirty="0"/>
          </a:p>
        </p:txBody>
      </p:sp>
      <p:sp>
        <p:nvSpPr>
          <p:cNvPr id="7" name="Footer Placeholder 6"/>
          <p:cNvSpPr>
            <a:spLocks noGrp="1"/>
          </p:cNvSpPr>
          <p:nvPr>
            <p:ph type="ftr" sz="quarter" idx="13"/>
          </p:nvPr>
        </p:nvSpPr>
        <p:spPr/>
        <p:txBody>
          <a:bodyPr/>
          <a:lstStyle/>
          <a:p>
            <a:r>
              <a:rPr lang="en-US"/>
              <a:t>BURA-15:014752 Uen, Rev A </a:t>
            </a:r>
            <a:endParaRPr lang="en-US" dirty="0"/>
          </a:p>
        </p:txBody>
      </p:sp>
    </p:spTree>
    <p:extLst>
      <p:ext uri="{BB962C8B-B14F-4D97-AF65-F5344CB8AC3E}">
        <p14:creationId xmlns:p14="http://schemas.microsoft.com/office/powerpoint/2010/main" val="18945286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compare the energy performance with respect to the energy per bit. For calculating the energy per bit, we divide the total energy consumed by the serving nodes by the total traffic served by them. Energy per bit tells us that how much energy is needed in the system to deliver a single bit. As we can observe that the deployment of micro cells proves out to take lesser energy per bit as the power amplifier in the micro cells do not ramp up the energy consumption with the load as much in macro units. The energy per bit is higher for lower load because the system throughput increases faster than the power consumption in the serving nodes. </a:t>
            </a:r>
            <a:endParaRPr lang="en-US" dirty="0"/>
          </a:p>
        </p:txBody>
      </p:sp>
      <p:sp>
        <p:nvSpPr>
          <p:cNvPr id="4" name="Date Placeholder 3"/>
          <p:cNvSpPr>
            <a:spLocks noGrp="1"/>
          </p:cNvSpPr>
          <p:nvPr>
            <p:ph type="dt" idx="10"/>
          </p:nvPr>
        </p:nvSpPr>
        <p:spPr/>
        <p:txBody>
          <a:bodyPr/>
          <a:lstStyle/>
          <a:p>
            <a:r>
              <a:rPr lang="en-US"/>
              <a:t>2015-12-14 </a:t>
            </a:r>
            <a:endParaRPr lang="en-US" dirty="0"/>
          </a:p>
        </p:txBody>
      </p:sp>
      <p:sp>
        <p:nvSpPr>
          <p:cNvPr id="5" name="Slide Number Placeholder 4"/>
          <p:cNvSpPr>
            <a:spLocks noGrp="1"/>
          </p:cNvSpPr>
          <p:nvPr>
            <p:ph type="sldNum" sz="quarter" idx="11"/>
          </p:nvPr>
        </p:nvSpPr>
        <p:spPr/>
        <p:txBody>
          <a:bodyPr/>
          <a:lstStyle/>
          <a:p>
            <a:fld id="{D407C779-71CB-46C6-A5E7-00E2B059A908}" type="slidenum">
              <a:rPr lang="en-US" smtClean="0"/>
              <a:t>25</a:t>
            </a:fld>
            <a:endParaRPr lang="en-US" dirty="0"/>
          </a:p>
        </p:txBody>
      </p:sp>
      <p:sp>
        <p:nvSpPr>
          <p:cNvPr id="6" name="Header Placeholder 5"/>
          <p:cNvSpPr>
            <a:spLocks noGrp="1"/>
          </p:cNvSpPr>
          <p:nvPr>
            <p:ph type="hdr" sz="quarter" idx="12"/>
          </p:nvPr>
        </p:nvSpPr>
        <p:spPr/>
        <p:txBody>
          <a:bodyPr/>
          <a:lstStyle/>
          <a:p>
            <a:r>
              <a:rPr lang="en-US"/>
              <a:t>Energy Efficiency of Heterogeneous LTE Networks </a:t>
            </a:r>
            <a:endParaRPr lang="en-US" dirty="0"/>
          </a:p>
        </p:txBody>
      </p:sp>
      <p:sp>
        <p:nvSpPr>
          <p:cNvPr id="7" name="Footer Placeholder 6"/>
          <p:cNvSpPr>
            <a:spLocks noGrp="1"/>
          </p:cNvSpPr>
          <p:nvPr>
            <p:ph type="ftr" sz="quarter" idx="13"/>
          </p:nvPr>
        </p:nvSpPr>
        <p:spPr/>
        <p:txBody>
          <a:bodyPr/>
          <a:lstStyle/>
          <a:p>
            <a:r>
              <a:rPr lang="en-US"/>
              <a:t>BURA-15:014752 Uen, Rev A </a:t>
            </a:r>
            <a:endParaRPr lang="en-US" dirty="0"/>
          </a:p>
        </p:txBody>
      </p:sp>
    </p:spTree>
    <p:extLst>
      <p:ext uri="{BB962C8B-B14F-4D97-AF65-F5344CB8AC3E}">
        <p14:creationId xmlns:p14="http://schemas.microsoft.com/office/powerpoint/2010/main" val="5237157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do a critical analysis of quality of service down to the 10</a:t>
            </a:r>
            <a:r>
              <a:rPr lang="en-US" sz="1200" kern="1200" baseline="30000" dirty="0">
                <a:solidFill>
                  <a:schemeClr val="tx1"/>
                </a:solidFill>
                <a:effectLst/>
                <a:latin typeface="+mn-lt"/>
                <a:ea typeface="+mn-ea"/>
                <a:cs typeface="+mn-cs"/>
              </a:rPr>
              <a:t>th</a:t>
            </a:r>
            <a:r>
              <a:rPr lang="en-US" sz="1200" kern="1200" dirty="0">
                <a:solidFill>
                  <a:schemeClr val="tx1"/>
                </a:solidFill>
                <a:effectLst/>
                <a:latin typeface="+mn-lt"/>
                <a:ea typeface="+mn-ea"/>
                <a:cs typeface="+mn-cs"/>
              </a:rPr>
              <a:t> percentiles of users, these users have the worst downlink throughput and they could be considered as edge cell users. To deliver a good throughput to the edge cell users say, 11 </a:t>
            </a:r>
            <a:r>
              <a:rPr lang="en-US" sz="1200" kern="1200" dirty="0" err="1">
                <a:solidFill>
                  <a:schemeClr val="tx1"/>
                </a:solidFill>
                <a:effectLst/>
                <a:latin typeface="+mn-lt"/>
                <a:ea typeface="+mn-ea"/>
                <a:cs typeface="+mn-cs"/>
              </a:rPr>
              <a:t>Mbps</a:t>
            </a:r>
            <a:r>
              <a:rPr lang="en-US" sz="1200" kern="1200" dirty="0">
                <a:solidFill>
                  <a:schemeClr val="tx1"/>
                </a:solidFill>
                <a:effectLst/>
                <a:latin typeface="+mn-lt"/>
                <a:ea typeface="+mn-ea"/>
                <a:cs typeface="+mn-cs"/>
              </a:rPr>
              <a:t> we can see the macro cells need something around 1.8 kJ/Mbit while micro cells need 0.3 kJ/Mbit. Here the macro cells come out to as winner because of they can handle a higher load than micro cells as well as the increased load compensates for the increased power consumption in macro cells.</a:t>
            </a:r>
          </a:p>
          <a:p>
            <a:endParaRPr lang="en-US" dirty="0"/>
          </a:p>
        </p:txBody>
      </p:sp>
      <p:sp>
        <p:nvSpPr>
          <p:cNvPr id="4" name="Date Placeholder 3"/>
          <p:cNvSpPr>
            <a:spLocks noGrp="1"/>
          </p:cNvSpPr>
          <p:nvPr>
            <p:ph type="dt" idx="10"/>
          </p:nvPr>
        </p:nvSpPr>
        <p:spPr/>
        <p:txBody>
          <a:bodyPr/>
          <a:lstStyle/>
          <a:p>
            <a:r>
              <a:rPr lang="en-US"/>
              <a:t>2015-12-14 </a:t>
            </a:r>
            <a:endParaRPr lang="en-US" dirty="0"/>
          </a:p>
        </p:txBody>
      </p:sp>
      <p:sp>
        <p:nvSpPr>
          <p:cNvPr id="5" name="Slide Number Placeholder 4"/>
          <p:cNvSpPr>
            <a:spLocks noGrp="1"/>
          </p:cNvSpPr>
          <p:nvPr>
            <p:ph type="sldNum" sz="quarter" idx="11"/>
          </p:nvPr>
        </p:nvSpPr>
        <p:spPr/>
        <p:txBody>
          <a:bodyPr/>
          <a:lstStyle/>
          <a:p>
            <a:fld id="{D407C779-71CB-46C6-A5E7-00E2B059A908}" type="slidenum">
              <a:rPr lang="en-US" smtClean="0"/>
              <a:t>26</a:t>
            </a:fld>
            <a:endParaRPr lang="en-US" dirty="0"/>
          </a:p>
        </p:txBody>
      </p:sp>
      <p:sp>
        <p:nvSpPr>
          <p:cNvPr id="6" name="Header Placeholder 5"/>
          <p:cNvSpPr>
            <a:spLocks noGrp="1"/>
          </p:cNvSpPr>
          <p:nvPr>
            <p:ph type="hdr" sz="quarter" idx="12"/>
          </p:nvPr>
        </p:nvSpPr>
        <p:spPr/>
        <p:txBody>
          <a:bodyPr/>
          <a:lstStyle/>
          <a:p>
            <a:r>
              <a:rPr lang="en-US"/>
              <a:t>Energy Efficiency of Heterogeneous LTE Networks </a:t>
            </a:r>
            <a:endParaRPr lang="en-US" dirty="0"/>
          </a:p>
        </p:txBody>
      </p:sp>
      <p:sp>
        <p:nvSpPr>
          <p:cNvPr id="7" name="Footer Placeholder 6"/>
          <p:cNvSpPr>
            <a:spLocks noGrp="1"/>
          </p:cNvSpPr>
          <p:nvPr>
            <p:ph type="ftr" sz="quarter" idx="13"/>
          </p:nvPr>
        </p:nvSpPr>
        <p:spPr/>
        <p:txBody>
          <a:bodyPr/>
          <a:lstStyle/>
          <a:p>
            <a:r>
              <a:rPr lang="en-US"/>
              <a:t>BURA-15:014752 Uen, Rev A </a:t>
            </a:r>
            <a:endParaRPr lang="en-US" dirty="0"/>
          </a:p>
        </p:txBody>
      </p:sp>
    </p:spTree>
    <p:extLst>
      <p:ext uri="{BB962C8B-B14F-4D97-AF65-F5344CB8AC3E}">
        <p14:creationId xmlns:p14="http://schemas.microsoft.com/office/powerpoint/2010/main" val="21028572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Bits per unit energy is the inverse of energy per bit, to calculate this, we divide the total traffic by total power consumption. In Figure 16, we can see that the micro cells can transfer more bits per unit energy than the macro cells and as the power consumption in micro cells increases less with served traffic load, the number of bits transferred in unit energy (Mbit/kJ) is higher for smaller cells than the large macro cells. </a:t>
            </a:r>
          </a:p>
          <a:p>
            <a:endParaRPr lang="en-US" dirty="0"/>
          </a:p>
        </p:txBody>
      </p:sp>
      <p:sp>
        <p:nvSpPr>
          <p:cNvPr id="4" name="Date Placeholder 3"/>
          <p:cNvSpPr>
            <a:spLocks noGrp="1"/>
          </p:cNvSpPr>
          <p:nvPr>
            <p:ph type="dt" idx="10"/>
          </p:nvPr>
        </p:nvSpPr>
        <p:spPr/>
        <p:txBody>
          <a:bodyPr/>
          <a:lstStyle/>
          <a:p>
            <a:r>
              <a:rPr lang="en-US"/>
              <a:t>2015-12-14 </a:t>
            </a:r>
            <a:endParaRPr lang="en-US" dirty="0"/>
          </a:p>
        </p:txBody>
      </p:sp>
      <p:sp>
        <p:nvSpPr>
          <p:cNvPr id="5" name="Slide Number Placeholder 4"/>
          <p:cNvSpPr>
            <a:spLocks noGrp="1"/>
          </p:cNvSpPr>
          <p:nvPr>
            <p:ph type="sldNum" sz="quarter" idx="11"/>
          </p:nvPr>
        </p:nvSpPr>
        <p:spPr/>
        <p:txBody>
          <a:bodyPr/>
          <a:lstStyle/>
          <a:p>
            <a:fld id="{D407C779-71CB-46C6-A5E7-00E2B059A908}" type="slidenum">
              <a:rPr lang="en-US" smtClean="0"/>
              <a:t>27</a:t>
            </a:fld>
            <a:endParaRPr lang="en-US" dirty="0"/>
          </a:p>
        </p:txBody>
      </p:sp>
      <p:sp>
        <p:nvSpPr>
          <p:cNvPr id="6" name="Header Placeholder 5"/>
          <p:cNvSpPr>
            <a:spLocks noGrp="1"/>
          </p:cNvSpPr>
          <p:nvPr>
            <p:ph type="hdr" sz="quarter" idx="12"/>
          </p:nvPr>
        </p:nvSpPr>
        <p:spPr/>
        <p:txBody>
          <a:bodyPr/>
          <a:lstStyle/>
          <a:p>
            <a:r>
              <a:rPr lang="en-US"/>
              <a:t>Energy Efficiency of Heterogeneous LTE Networks </a:t>
            </a:r>
            <a:endParaRPr lang="en-US" dirty="0"/>
          </a:p>
        </p:txBody>
      </p:sp>
      <p:sp>
        <p:nvSpPr>
          <p:cNvPr id="7" name="Footer Placeholder 6"/>
          <p:cNvSpPr>
            <a:spLocks noGrp="1"/>
          </p:cNvSpPr>
          <p:nvPr>
            <p:ph type="ftr" sz="quarter" idx="13"/>
          </p:nvPr>
        </p:nvSpPr>
        <p:spPr/>
        <p:txBody>
          <a:bodyPr/>
          <a:lstStyle/>
          <a:p>
            <a:r>
              <a:rPr lang="en-US"/>
              <a:t>BURA-15:014752 Uen, Rev A </a:t>
            </a:r>
            <a:endParaRPr lang="en-US" dirty="0"/>
          </a:p>
        </p:txBody>
      </p:sp>
    </p:spTree>
    <p:extLst>
      <p:ext uri="{BB962C8B-B14F-4D97-AF65-F5344CB8AC3E}">
        <p14:creationId xmlns:p14="http://schemas.microsoft.com/office/powerpoint/2010/main" val="23247819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DL user throughput is calculated for 10</a:t>
            </a:r>
            <a:r>
              <a:rPr lang="en-US" sz="1200" kern="1200" baseline="30000" dirty="0">
                <a:solidFill>
                  <a:schemeClr val="tx1"/>
                </a:solidFill>
                <a:effectLst/>
                <a:latin typeface="+mn-lt"/>
                <a:ea typeface="+mn-ea"/>
                <a:cs typeface="+mn-cs"/>
              </a:rPr>
              <a:t>th</a:t>
            </a:r>
            <a:r>
              <a:rPr lang="en-US" sz="1200" kern="1200" dirty="0">
                <a:solidFill>
                  <a:schemeClr val="tx1"/>
                </a:solidFill>
                <a:effectLst/>
                <a:latin typeface="+mn-lt"/>
                <a:ea typeface="+mn-ea"/>
                <a:cs typeface="+mn-cs"/>
              </a:rPr>
              <a:t>, 50</a:t>
            </a:r>
            <a:r>
              <a:rPr lang="en-US" sz="1200" kern="1200" baseline="30000" dirty="0">
                <a:solidFill>
                  <a:schemeClr val="tx1"/>
                </a:solidFill>
                <a:effectLst/>
                <a:latin typeface="+mn-lt"/>
                <a:ea typeface="+mn-ea"/>
                <a:cs typeface="+mn-cs"/>
              </a:rPr>
              <a:t>th</a:t>
            </a:r>
            <a:r>
              <a:rPr lang="en-US" sz="1200" kern="1200" dirty="0">
                <a:solidFill>
                  <a:schemeClr val="tx1"/>
                </a:solidFill>
                <a:effectLst/>
                <a:latin typeface="+mn-lt"/>
                <a:ea typeface="+mn-ea"/>
                <a:cs typeface="+mn-cs"/>
              </a:rPr>
              <a:t> and 95</a:t>
            </a:r>
            <a:r>
              <a:rPr lang="en-US" sz="1200" kern="1200" baseline="30000" dirty="0">
                <a:solidFill>
                  <a:schemeClr val="tx1"/>
                </a:solidFill>
                <a:effectLst/>
                <a:latin typeface="+mn-lt"/>
                <a:ea typeface="+mn-ea"/>
                <a:cs typeface="+mn-cs"/>
              </a:rPr>
              <a:t>th</a:t>
            </a:r>
            <a:r>
              <a:rPr lang="en-US" sz="1200" kern="1200" dirty="0">
                <a:solidFill>
                  <a:schemeClr val="tx1"/>
                </a:solidFill>
                <a:effectLst/>
                <a:latin typeface="+mn-lt"/>
                <a:ea typeface="+mn-ea"/>
                <a:cs typeface="+mn-cs"/>
              </a:rPr>
              <a:t> percentile. The 10</a:t>
            </a:r>
            <a:r>
              <a:rPr lang="en-US" sz="1200" kern="1200" baseline="30000" dirty="0">
                <a:solidFill>
                  <a:schemeClr val="tx1"/>
                </a:solidFill>
                <a:effectLst/>
                <a:latin typeface="+mn-lt"/>
                <a:ea typeface="+mn-ea"/>
                <a:cs typeface="+mn-cs"/>
              </a:rPr>
              <a:t>th</a:t>
            </a:r>
            <a:r>
              <a:rPr lang="en-US" sz="1200" kern="1200" dirty="0">
                <a:solidFill>
                  <a:schemeClr val="tx1"/>
                </a:solidFill>
                <a:effectLst/>
                <a:latin typeface="+mn-lt"/>
                <a:ea typeface="+mn-ea"/>
                <a:cs typeface="+mn-cs"/>
              </a:rPr>
              <a:t> percentile refers to the edge cell users, the 50</a:t>
            </a:r>
            <a:r>
              <a:rPr lang="en-US" sz="1200" kern="1200" baseline="30000" dirty="0">
                <a:solidFill>
                  <a:schemeClr val="tx1"/>
                </a:solidFill>
                <a:effectLst/>
                <a:latin typeface="+mn-lt"/>
                <a:ea typeface="+mn-ea"/>
                <a:cs typeface="+mn-cs"/>
              </a:rPr>
              <a:t>th</a:t>
            </a:r>
            <a:r>
              <a:rPr lang="en-US" sz="1200" kern="1200" dirty="0">
                <a:solidFill>
                  <a:schemeClr val="tx1"/>
                </a:solidFill>
                <a:effectLst/>
                <a:latin typeface="+mn-lt"/>
                <a:ea typeface="+mn-ea"/>
                <a:cs typeface="+mn-cs"/>
              </a:rPr>
              <a:t> percentile is the median user data rate for the served traffic, the 95</a:t>
            </a:r>
            <a:r>
              <a:rPr lang="en-US" sz="1200" kern="1200" baseline="30000" dirty="0">
                <a:solidFill>
                  <a:schemeClr val="tx1"/>
                </a:solidFill>
                <a:effectLst/>
                <a:latin typeface="+mn-lt"/>
                <a:ea typeface="+mn-ea"/>
                <a:cs typeface="+mn-cs"/>
              </a:rPr>
              <a:t>th</a:t>
            </a:r>
            <a:r>
              <a:rPr lang="en-US" sz="1200" kern="1200" dirty="0">
                <a:solidFill>
                  <a:schemeClr val="tx1"/>
                </a:solidFill>
                <a:effectLst/>
                <a:latin typeface="+mn-lt"/>
                <a:ea typeface="+mn-ea"/>
                <a:cs typeface="+mn-cs"/>
              </a:rPr>
              <a:t> percentile users are the best-case users with top 5% data rates. In figure 16 the 95</a:t>
            </a:r>
            <a:r>
              <a:rPr lang="en-US" sz="1200" kern="1200" baseline="30000" dirty="0">
                <a:solidFill>
                  <a:schemeClr val="tx1"/>
                </a:solidFill>
                <a:effectLst/>
                <a:latin typeface="+mn-lt"/>
                <a:ea typeface="+mn-ea"/>
                <a:cs typeface="+mn-cs"/>
              </a:rPr>
              <a:t>th</a:t>
            </a:r>
            <a:r>
              <a:rPr lang="en-US" sz="1200" kern="1200" dirty="0">
                <a:solidFill>
                  <a:schemeClr val="tx1"/>
                </a:solidFill>
                <a:effectLst/>
                <a:latin typeface="+mn-lt"/>
                <a:ea typeface="+mn-ea"/>
                <a:cs typeface="+mn-cs"/>
              </a:rPr>
              <a:t> percentile users have similar data rates in macros and micros. The 50</a:t>
            </a:r>
            <a:r>
              <a:rPr lang="en-US" sz="1200" kern="1200" baseline="30000" dirty="0">
                <a:solidFill>
                  <a:schemeClr val="tx1"/>
                </a:solidFill>
                <a:effectLst/>
                <a:latin typeface="+mn-lt"/>
                <a:ea typeface="+mn-ea"/>
                <a:cs typeface="+mn-cs"/>
              </a:rPr>
              <a:t>th</a:t>
            </a:r>
            <a:r>
              <a:rPr lang="en-US" sz="1200" kern="1200" dirty="0">
                <a:solidFill>
                  <a:schemeClr val="tx1"/>
                </a:solidFill>
                <a:effectLst/>
                <a:latin typeface="+mn-lt"/>
                <a:ea typeface="+mn-ea"/>
                <a:cs typeface="+mn-cs"/>
              </a:rPr>
              <a:t> percentile users experience difference in data rates because the data rates at the user side increases with transmit power.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We can also observe that the DL data rate decreases with the increasing traffic load, this is because at lower load there are enough of resources available for the cells to serve the users with high data rates, but as the traffic load increases the bandwidth and the available resources reduces and hence it leads to lowered data rates. </a:t>
            </a:r>
          </a:p>
          <a:p>
            <a:endParaRPr lang="en-US" dirty="0"/>
          </a:p>
        </p:txBody>
      </p:sp>
      <p:sp>
        <p:nvSpPr>
          <p:cNvPr id="4" name="Date Placeholder 3"/>
          <p:cNvSpPr>
            <a:spLocks noGrp="1"/>
          </p:cNvSpPr>
          <p:nvPr>
            <p:ph type="dt" idx="10"/>
          </p:nvPr>
        </p:nvSpPr>
        <p:spPr/>
        <p:txBody>
          <a:bodyPr/>
          <a:lstStyle/>
          <a:p>
            <a:r>
              <a:rPr lang="en-US"/>
              <a:t>2015-12-14 </a:t>
            </a:r>
            <a:endParaRPr lang="en-US" dirty="0"/>
          </a:p>
        </p:txBody>
      </p:sp>
      <p:sp>
        <p:nvSpPr>
          <p:cNvPr id="5" name="Slide Number Placeholder 4"/>
          <p:cNvSpPr>
            <a:spLocks noGrp="1"/>
          </p:cNvSpPr>
          <p:nvPr>
            <p:ph type="sldNum" sz="quarter" idx="11"/>
          </p:nvPr>
        </p:nvSpPr>
        <p:spPr/>
        <p:txBody>
          <a:bodyPr/>
          <a:lstStyle/>
          <a:p>
            <a:fld id="{D407C779-71CB-46C6-A5E7-00E2B059A908}" type="slidenum">
              <a:rPr lang="en-US" smtClean="0"/>
              <a:t>28</a:t>
            </a:fld>
            <a:endParaRPr lang="en-US" dirty="0"/>
          </a:p>
        </p:txBody>
      </p:sp>
      <p:sp>
        <p:nvSpPr>
          <p:cNvPr id="6" name="Header Placeholder 5"/>
          <p:cNvSpPr>
            <a:spLocks noGrp="1"/>
          </p:cNvSpPr>
          <p:nvPr>
            <p:ph type="hdr" sz="quarter" idx="12"/>
          </p:nvPr>
        </p:nvSpPr>
        <p:spPr/>
        <p:txBody>
          <a:bodyPr/>
          <a:lstStyle/>
          <a:p>
            <a:r>
              <a:rPr lang="en-US"/>
              <a:t>Energy Efficiency of Heterogeneous LTE Networks </a:t>
            </a:r>
            <a:endParaRPr lang="en-US" dirty="0"/>
          </a:p>
        </p:txBody>
      </p:sp>
      <p:sp>
        <p:nvSpPr>
          <p:cNvPr id="7" name="Footer Placeholder 6"/>
          <p:cNvSpPr>
            <a:spLocks noGrp="1"/>
          </p:cNvSpPr>
          <p:nvPr>
            <p:ph type="ftr" sz="quarter" idx="13"/>
          </p:nvPr>
        </p:nvSpPr>
        <p:spPr/>
        <p:txBody>
          <a:bodyPr/>
          <a:lstStyle/>
          <a:p>
            <a:r>
              <a:rPr lang="en-US"/>
              <a:t>BURA-15:014752 Uen, Rev A </a:t>
            </a:r>
            <a:endParaRPr lang="en-US" dirty="0"/>
          </a:p>
        </p:txBody>
      </p:sp>
    </p:spTree>
    <p:extLst>
      <p:ext uri="{BB962C8B-B14F-4D97-AF65-F5344CB8AC3E}">
        <p14:creationId xmlns:p14="http://schemas.microsoft.com/office/powerpoint/2010/main" val="19697346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10th percentile users represents the edge cell users; the figure 17 compares the data rates for the cell edge users between the micro grid and the macro grid. When the data throughput drops to zero then it represents that the total traffic in the area is so high that the cell edge user could not be served. The data rates for these users decreases rapidly for micro case which proves that it is not the best choice for coverage purpose. This clearly shows that the coverage of macro cells is more than micro cells.</a:t>
            </a:r>
          </a:p>
          <a:p>
            <a:endParaRPr lang="en-US" dirty="0"/>
          </a:p>
        </p:txBody>
      </p:sp>
      <p:sp>
        <p:nvSpPr>
          <p:cNvPr id="4" name="Date Placeholder 3"/>
          <p:cNvSpPr>
            <a:spLocks noGrp="1"/>
          </p:cNvSpPr>
          <p:nvPr>
            <p:ph type="dt" idx="10"/>
          </p:nvPr>
        </p:nvSpPr>
        <p:spPr/>
        <p:txBody>
          <a:bodyPr/>
          <a:lstStyle/>
          <a:p>
            <a:r>
              <a:rPr lang="en-US"/>
              <a:t>2015-12-14 </a:t>
            </a:r>
            <a:endParaRPr lang="en-US" dirty="0"/>
          </a:p>
        </p:txBody>
      </p:sp>
      <p:sp>
        <p:nvSpPr>
          <p:cNvPr id="5" name="Slide Number Placeholder 4"/>
          <p:cNvSpPr>
            <a:spLocks noGrp="1"/>
          </p:cNvSpPr>
          <p:nvPr>
            <p:ph type="sldNum" sz="quarter" idx="11"/>
          </p:nvPr>
        </p:nvSpPr>
        <p:spPr/>
        <p:txBody>
          <a:bodyPr/>
          <a:lstStyle/>
          <a:p>
            <a:fld id="{D407C779-71CB-46C6-A5E7-00E2B059A908}" type="slidenum">
              <a:rPr lang="en-US" smtClean="0"/>
              <a:t>29</a:t>
            </a:fld>
            <a:endParaRPr lang="en-US" dirty="0"/>
          </a:p>
        </p:txBody>
      </p:sp>
      <p:sp>
        <p:nvSpPr>
          <p:cNvPr id="6" name="Header Placeholder 5"/>
          <p:cNvSpPr>
            <a:spLocks noGrp="1"/>
          </p:cNvSpPr>
          <p:nvPr>
            <p:ph type="hdr" sz="quarter" idx="12"/>
          </p:nvPr>
        </p:nvSpPr>
        <p:spPr/>
        <p:txBody>
          <a:bodyPr/>
          <a:lstStyle/>
          <a:p>
            <a:r>
              <a:rPr lang="en-US"/>
              <a:t>Energy Efficiency of Heterogeneous LTE Networks </a:t>
            </a:r>
            <a:endParaRPr lang="en-US" dirty="0"/>
          </a:p>
        </p:txBody>
      </p:sp>
      <p:sp>
        <p:nvSpPr>
          <p:cNvPr id="7" name="Footer Placeholder 6"/>
          <p:cNvSpPr>
            <a:spLocks noGrp="1"/>
          </p:cNvSpPr>
          <p:nvPr>
            <p:ph type="ftr" sz="quarter" idx="13"/>
          </p:nvPr>
        </p:nvSpPr>
        <p:spPr/>
        <p:txBody>
          <a:bodyPr/>
          <a:lstStyle/>
          <a:p>
            <a:r>
              <a:rPr lang="en-US"/>
              <a:t>BURA-15:014752 Uen, Rev A </a:t>
            </a:r>
            <a:endParaRPr lang="en-US" dirty="0"/>
          </a:p>
        </p:txBody>
      </p:sp>
    </p:spTree>
    <p:extLst>
      <p:ext uri="{BB962C8B-B14F-4D97-AF65-F5344CB8AC3E}">
        <p14:creationId xmlns:p14="http://schemas.microsoft.com/office/powerpoint/2010/main" val="1400090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Power per area unit variation for micro cells also follows the similar pattern as in the power per unit area for macro cells. The energy saving schemes can save up to 2 kW/km</a:t>
            </a:r>
            <a:r>
              <a:rPr lang="en-US" sz="1200" kern="1200" baseline="30000" dirty="0">
                <a:solidFill>
                  <a:schemeClr val="tx1"/>
                </a:solidFill>
                <a:effectLst/>
                <a:latin typeface="+mn-lt"/>
                <a:ea typeface="+mn-ea"/>
                <a:cs typeface="+mn-cs"/>
              </a:rPr>
              <a:t>2 </a:t>
            </a:r>
            <a:r>
              <a:rPr lang="en-US" sz="1200" kern="1200" dirty="0">
                <a:solidFill>
                  <a:schemeClr val="tx1"/>
                </a:solidFill>
                <a:effectLst/>
                <a:latin typeface="+mn-lt"/>
                <a:ea typeface="+mn-ea"/>
                <a:cs typeface="+mn-cs"/>
              </a:rPr>
              <a:t>than micro cells without energy saving schemes. Here we can see that as the traffic load increases the power required to serve that traffic also goes up. The Lean energy saving scheme seems to be more energy efficient than MBSFN and micro DTX sleep. We can see that the deployment with lean power saving scheme can save 23.5% energy compared to deployment without any energy saving scheme. </a:t>
            </a:r>
          </a:p>
          <a:p>
            <a:r>
              <a:rPr lang="en-US" sz="1200" kern="1200" dirty="0">
                <a:solidFill>
                  <a:schemeClr val="tx1"/>
                </a:solidFill>
                <a:effectLst/>
                <a:latin typeface="+mn-lt"/>
                <a:ea typeface="+mn-ea"/>
                <a:cs typeface="+mn-cs"/>
              </a:rPr>
              <a:t> </a:t>
            </a:r>
          </a:p>
          <a:p>
            <a:endParaRPr lang="en-US" dirty="0"/>
          </a:p>
        </p:txBody>
      </p:sp>
      <p:sp>
        <p:nvSpPr>
          <p:cNvPr id="4" name="Date Placeholder 3"/>
          <p:cNvSpPr>
            <a:spLocks noGrp="1"/>
          </p:cNvSpPr>
          <p:nvPr>
            <p:ph type="dt" idx="10"/>
          </p:nvPr>
        </p:nvSpPr>
        <p:spPr/>
        <p:txBody>
          <a:bodyPr/>
          <a:lstStyle/>
          <a:p>
            <a:r>
              <a:rPr lang="en-US"/>
              <a:t>2015-12-14 </a:t>
            </a:r>
            <a:endParaRPr lang="en-US" dirty="0"/>
          </a:p>
        </p:txBody>
      </p:sp>
      <p:sp>
        <p:nvSpPr>
          <p:cNvPr id="5" name="Slide Number Placeholder 4"/>
          <p:cNvSpPr>
            <a:spLocks noGrp="1"/>
          </p:cNvSpPr>
          <p:nvPr>
            <p:ph type="sldNum" sz="quarter" idx="11"/>
          </p:nvPr>
        </p:nvSpPr>
        <p:spPr/>
        <p:txBody>
          <a:bodyPr/>
          <a:lstStyle/>
          <a:p>
            <a:fld id="{D407C779-71CB-46C6-A5E7-00E2B059A908}" type="slidenum">
              <a:rPr lang="en-US" smtClean="0"/>
              <a:t>30</a:t>
            </a:fld>
            <a:endParaRPr lang="en-US" dirty="0"/>
          </a:p>
        </p:txBody>
      </p:sp>
      <p:sp>
        <p:nvSpPr>
          <p:cNvPr id="6" name="Header Placeholder 5"/>
          <p:cNvSpPr>
            <a:spLocks noGrp="1"/>
          </p:cNvSpPr>
          <p:nvPr>
            <p:ph type="hdr" sz="quarter" idx="12"/>
          </p:nvPr>
        </p:nvSpPr>
        <p:spPr/>
        <p:txBody>
          <a:bodyPr/>
          <a:lstStyle/>
          <a:p>
            <a:r>
              <a:rPr lang="en-US"/>
              <a:t>Energy Efficiency of Heterogeneous LTE Networks </a:t>
            </a:r>
            <a:endParaRPr lang="en-US" dirty="0"/>
          </a:p>
        </p:txBody>
      </p:sp>
      <p:sp>
        <p:nvSpPr>
          <p:cNvPr id="7" name="Footer Placeholder 6"/>
          <p:cNvSpPr>
            <a:spLocks noGrp="1"/>
          </p:cNvSpPr>
          <p:nvPr>
            <p:ph type="ftr" sz="quarter" idx="13"/>
          </p:nvPr>
        </p:nvSpPr>
        <p:spPr/>
        <p:txBody>
          <a:bodyPr/>
          <a:lstStyle/>
          <a:p>
            <a:r>
              <a:rPr lang="en-US"/>
              <a:t>BURA-15:014752 Uen, Rev A </a:t>
            </a:r>
            <a:endParaRPr lang="en-US" dirty="0"/>
          </a:p>
        </p:txBody>
      </p:sp>
    </p:spTree>
    <p:extLst>
      <p:ext uri="{BB962C8B-B14F-4D97-AF65-F5344CB8AC3E}">
        <p14:creationId xmlns:p14="http://schemas.microsoft.com/office/powerpoint/2010/main" val="17022244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can derive that there is some difference in energy needed to transmit a bit for lower traffic load in different schemes, but as we gradually move towards higher loads this difference comes close together because at higher traffic loads there will be less idle time for the cells to save energy. </a:t>
            </a:r>
            <a:endParaRPr lang="en-US" dirty="0"/>
          </a:p>
        </p:txBody>
      </p:sp>
      <p:sp>
        <p:nvSpPr>
          <p:cNvPr id="4" name="Date Placeholder 3"/>
          <p:cNvSpPr>
            <a:spLocks noGrp="1"/>
          </p:cNvSpPr>
          <p:nvPr>
            <p:ph type="dt" idx="10"/>
          </p:nvPr>
        </p:nvSpPr>
        <p:spPr/>
        <p:txBody>
          <a:bodyPr/>
          <a:lstStyle/>
          <a:p>
            <a:r>
              <a:rPr lang="en-US"/>
              <a:t>2015-12-14 </a:t>
            </a:r>
            <a:endParaRPr lang="en-US" dirty="0"/>
          </a:p>
        </p:txBody>
      </p:sp>
      <p:sp>
        <p:nvSpPr>
          <p:cNvPr id="5" name="Slide Number Placeholder 4"/>
          <p:cNvSpPr>
            <a:spLocks noGrp="1"/>
          </p:cNvSpPr>
          <p:nvPr>
            <p:ph type="sldNum" sz="quarter" idx="11"/>
          </p:nvPr>
        </p:nvSpPr>
        <p:spPr/>
        <p:txBody>
          <a:bodyPr/>
          <a:lstStyle/>
          <a:p>
            <a:fld id="{D407C779-71CB-46C6-A5E7-00E2B059A908}" type="slidenum">
              <a:rPr lang="en-US" smtClean="0"/>
              <a:t>31</a:t>
            </a:fld>
            <a:endParaRPr lang="en-US" dirty="0"/>
          </a:p>
        </p:txBody>
      </p:sp>
      <p:sp>
        <p:nvSpPr>
          <p:cNvPr id="6" name="Header Placeholder 5"/>
          <p:cNvSpPr>
            <a:spLocks noGrp="1"/>
          </p:cNvSpPr>
          <p:nvPr>
            <p:ph type="hdr" sz="quarter" idx="12"/>
          </p:nvPr>
        </p:nvSpPr>
        <p:spPr/>
        <p:txBody>
          <a:bodyPr/>
          <a:lstStyle/>
          <a:p>
            <a:r>
              <a:rPr lang="en-US"/>
              <a:t>Energy Efficiency of Heterogeneous LTE Networks </a:t>
            </a:r>
            <a:endParaRPr lang="en-US" dirty="0"/>
          </a:p>
        </p:txBody>
      </p:sp>
      <p:sp>
        <p:nvSpPr>
          <p:cNvPr id="7" name="Footer Placeholder 6"/>
          <p:cNvSpPr>
            <a:spLocks noGrp="1"/>
          </p:cNvSpPr>
          <p:nvPr>
            <p:ph type="ftr" sz="quarter" idx="13"/>
          </p:nvPr>
        </p:nvSpPr>
        <p:spPr/>
        <p:txBody>
          <a:bodyPr/>
          <a:lstStyle/>
          <a:p>
            <a:r>
              <a:rPr lang="en-US"/>
              <a:t>BURA-15:014752 Uen, Rev A </a:t>
            </a:r>
            <a:endParaRPr lang="en-US" dirty="0"/>
          </a:p>
        </p:txBody>
      </p:sp>
    </p:spTree>
    <p:extLst>
      <p:ext uri="{BB962C8B-B14F-4D97-AF65-F5344CB8AC3E}">
        <p14:creationId xmlns:p14="http://schemas.microsoft.com/office/powerpoint/2010/main" val="28975929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continuation to figure 19 we plot the bits per unit energy versus traffic demand in figure 20, we encounter that there are more number of bits which could be transferred per unit energy when we make use of energy saving schemes.</a:t>
            </a:r>
          </a:p>
          <a:p>
            <a:endParaRPr lang="en-US" dirty="0"/>
          </a:p>
        </p:txBody>
      </p:sp>
      <p:sp>
        <p:nvSpPr>
          <p:cNvPr id="4" name="Date Placeholder 3"/>
          <p:cNvSpPr>
            <a:spLocks noGrp="1"/>
          </p:cNvSpPr>
          <p:nvPr>
            <p:ph type="dt" idx="10"/>
          </p:nvPr>
        </p:nvSpPr>
        <p:spPr/>
        <p:txBody>
          <a:bodyPr/>
          <a:lstStyle/>
          <a:p>
            <a:r>
              <a:rPr lang="en-US"/>
              <a:t>2015-12-14 </a:t>
            </a:r>
            <a:endParaRPr lang="en-US" dirty="0"/>
          </a:p>
        </p:txBody>
      </p:sp>
      <p:sp>
        <p:nvSpPr>
          <p:cNvPr id="5" name="Slide Number Placeholder 4"/>
          <p:cNvSpPr>
            <a:spLocks noGrp="1"/>
          </p:cNvSpPr>
          <p:nvPr>
            <p:ph type="sldNum" sz="quarter" idx="11"/>
          </p:nvPr>
        </p:nvSpPr>
        <p:spPr/>
        <p:txBody>
          <a:bodyPr/>
          <a:lstStyle/>
          <a:p>
            <a:fld id="{D407C779-71CB-46C6-A5E7-00E2B059A908}" type="slidenum">
              <a:rPr lang="en-US" smtClean="0"/>
              <a:t>32</a:t>
            </a:fld>
            <a:endParaRPr lang="en-US" dirty="0"/>
          </a:p>
        </p:txBody>
      </p:sp>
      <p:sp>
        <p:nvSpPr>
          <p:cNvPr id="6" name="Header Placeholder 5"/>
          <p:cNvSpPr>
            <a:spLocks noGrp="1"/>
          </p:cNvSpPr>
          <p:nvPr>
            <p:ph type="hdr" sz="quarter" idx="12"/>
          </p:nvPr>
        </p:nvSpPr>
        <p:spPr/>
        <p:txBody>
          <a:bodyPr/>
          <a:lstStyle/>
          <a:p>
            <a:r>
              <a:rPr lang="en-US"/>
              <a:t>Energy Efficiency of Heterogeneous LTE Networks </a:t>
            </a:r>
            <a:endParaRPr lang="en-US" dirty="0"/>
          </a:p>
        </p:txBody>
      </p:sp>
      <p:sp>
        <p:nvSpPr>
          <p:cNvPr id="7" name="Footer Placeholder 6"/>
          <p:cNvSpPr>
            <a:spLocks noGrp="1"/>
          </p:cNvSpPr>
          <p:nvPr>
            <p:ph type="ftr" sz="quarter" idx="13"/>
          </p:nvPr>
        </p:nvSpPr>
        <p:spPr/>
        <p:txBody>
          <a:bodyPr/>
          <a:lstStyle/>
          <a:p>
            <a:r>
              <a:rPr lang="en-US"/>
              <a:t>BURA-15:014752 Uen, Rev A </a:t>
            </a:r>
            <a:endParaRPr lang="en-US" dirty="0"/>
          </a:p>
        </p:txBody>
      </p:sp>
    </p:spTree>
    <p:extLst>
      <p:ext uri="{BB962C8B-B14F-4D97-AF65-F5344CB8AC3E}">
        <p14:creationId xmlns:p14="http://schemas.microsoft.com/office/powerpoint/2010/main" val="34211887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 we will compare the energy performance and the network performance of deploying small cells of micro grid with and without energy saving schemes.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Power per area unit variation for micro cells also follows the similar pattern as in the power per unit area for macro cells. The energy saving schemes can save up to 2 kW/km</a:t>
            </a:r>
            <a:r>
              <a:rPr lang="en-US" sz="1200" kern="1200" baseline="30000" dirty="0">
                <a:solidFill>
                  <a:schemeClr val="tx1"/>
                </a:solidFill>
                <a:effectLst/>
                <a:latin typeface="+mn-lt"/>
                <a:ea typeface="+mn-ea"/>
                <a:cs typeface="+mn-cs"/>
              </a:rPr>
              <a:t>2 </a:t>
            </a:r>
            <a:r>
              <a:rPr lang="en-US" sz="1200" kern="1200" dirty="0">
                <a:solidFill>
                  <a:schemeClr val="tx1"/>
                </a:solidFill>
                <a:effectLst/>
                <a:latin typeface="+mn-lt"/>
                <a:ea typeface="+mn-ea"/>
                <a:cs typeface="+mn-cs"/>
              </a:rPr>
              <a:t>than micro cells without energy saving schemes. Here we can see that as the traffic load increases the power required to serve that traffic also goes up. The Lean energy saving scheme seems to be more energy efficient than MBSFN and micro DTX sleep. We can see that the deployment with lean power saving scheme can save 23.5% energy compared to deployment without any energy saving scheme. </a:t>
            </a:r>
          </a:p>
          <a:p>
            <a:r>
              <a:rPr lang="en-US" sz="1200" kern="1200" dirty="0">
                <a:solidFill>
                  <a:schemeClr val="tx1"/>
                </a:solidFill>
                <a:effectLst/>
                <a:latin typeface="+mn-lt"/>
                <a:ea typeface="+mn-ea"/>
                <a:cs typeface="+mn-cs"/>
              </a:rPr>
              <a:t> </a:t>
            </a:r>
          </a:p>
          <a:p>
            <a:endParaRPr lang="en-US" dirty="0"/>
          </a:p>
        </p:txBody>
      </p:sp>
      <p:sp>
        <p:nvSpPr>
          <p:cNvPr id="4" name="Date Placeholder 3"/>
          <p:cNvSpPr>
            <a:spLocks noGrp="1"/>
          </p:cNvSpPr>
          <p:nvPr>
            <p:ph type="dt" idx="10"/>
          </p:nvPr>
        </p:nvSpPr>
        <p:spPr/>
        <p:txBody>
          <a:bodyPr/>
          <a:lstStyle/>
          <a:p>
            <a:r>
              <a:rPr lang="en-US"/>
              <a:t>2015-12-14 </a:t>
            </a:r>
            <a:endParaRPr lang="en-US" dirty="0"/>
          </a:p>
        </p:txBody>
      </p:sp>
      <p:sp>
        <p:nvSpPr>
          <p:cNvPr id="5" name="Slide Number Placeholder 4"/>
          <p:cNvSpPr>
            <a:spLocks noGrp="1"/>
          </p:cNvSpPr>
          <p:nvPr>
            <p:ph type="sldNum" sz="quarter" idx="11"/>
          </p:nvPr>
        </p:nvSpPr>
        <p:spPr/>
        <p:txBody>
          <a:bodyPr/>
          <a:lstStyle/>
          <a:p>
            <a:fld id="{D407C779-71CB-46C6-A5E7-00E2B059A908}" type="slidenum">
              <a:rPr lang="en-US" smtClean="0"/>
              <a:t>33</a:t>
            </a:fld>
            <a:endParaRPr lang="en-US" dirty="0"/>
          </a:p>
        </p:txBody>
      </p:sp>
      <p:sp>
        <p:nvSpPr>
          <p:cNvPr id="6" name="Header Placeholder 5"/>
          <p:cNvSpPr>
            <a:spLocks noGrp="1"/>
          </p:cNvSpPr>
          <p:nvPr>
            <p:ph type="hdr" sz="quarter" idx="12"/>
          </p:nvPr>
        </p:nvSpPr>
        <p:spPr/>
        <p:txBody>
          <a:bodyPr/>
          <a:lstStyle/>
          <a:p>
            <a:r>
              <a:rPr lang="en-US"/>
              <a:t>Energy Efficiency of Heterogeneous LTE Networks </a:t>
            </a:r>
            <a:endParaRPr lang="en-US" dirty="0"/>
          </a:p>
        </p:txBody>
      </p:sp>
      <p:sp>
        <p:nvSpPr>
          <p:cNvPr id="7" name="Footer Placeholder 6"/>
          <p:cNvSpPr>
            <a:spLocks noGrp="1"/>
          </p:cNvSpPr>
          <p:nvPr>
            <p:ph type="ftr" sz="quarter" idx="13"/>
          </p:nvPr>
        </p:nvSpPr>
        <p:spPr/>
        <p:txBody>
          <a:bodyPr/>
          <a:lstStyle/>
          <a:p>
            <a:r>
              <a:rPr lang="en-US"/>
              <a:t>BURA-15:014752 Uen, Rev A </a:t>
            </a:r>
            <a:endParaRPr lang="en-US" dirty="0"/>
          </a:p>
        </p:txBody>
      </p:sp>
    </p:spTree>
    <p:extLst>
      <p:ext uri="{BB962C8B-B14F-4D97-AF65-F5344CB8AC3E}">
        <p14:creationId xmlns:p14="http://schemas.microsoft.com/office/powerpoint/2010/main" val="877833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US" dirty="0"/>
          </a:p>
        </p:txBody>
      </p:sp>
      <p:sp>
        <p:nvSpPr>
          <p:cNvPr id="4" name="Platshållare för bildnummer 3"/>
          <p:cNvSpPr>
            <a:spLocks noGrp="1"/>
          </p:cNvSpPr>
          <p:nvPr>
            <p:ph type="sldNum" sz="quarter" idx="10"/>
          </p:nvPr>
        </p:nvSpPr>
        <p:spPr/>
        <p:txBody>
          <a:bodyPr/>
          <a:lstStyle/>
          <a:p>
            <a:fld id="{CC13FD4B-1391-7946-A8ED-18550D8B130B}" type="slidenum">
              <a:rPr lang="sv-SE" smtClean="0"/>
              <a:pPr/>
              <a:t>4</a:t>
            </a:fld>
            <a:endParaRPr lang="sv-SE" dirty="0"/>
          </a:p>
        </p:txBody>
      </p:sp>
    </p:spTree>
    <p:extLst>
      <p:ext uri="{BB962C8B-B14F-4D97-AF65-F5344CB8AC3E}">
        <p14:creationId xmlns:p14="http://schemas.microsoft.com/office/powerpoint/2010/main" val="7874194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same pattern as the one we saw in central macro deployment case however the energy per bit needed in micro is lesser than that of macros. The energy schemes can save </a:t>
            </a:r>
            <a:r>
              <a:rPr lang="en-US" sz="1200" kern="1200" dirty="0" err="1">
                <a:solidFill>
                  <a:schemeClr val="tx1"/>
                </a:solidFill>
                <a:effectLst/>
                <a:latin typeface="+mn-lt"/>
                <a:ea typeface="+mn-ea"/>
                <a:cs typeface="+mn-cs"/>
              </a:rPr>
              <a:t>upto</a:t>
            </a:r>
            <a:r>
              <a:rPr lang="en-US" sz="1200" kern="1200" dirty="0">
                <a:solidFill>
                  <a:schemeClr val="tx1"/>
                </a:solidFill>
                <a:effectLst/>
                <a:latin typeface="+mn-lt"/>
                <a:ea typeface="+mn-ea"/>
                <a:cs typeface="+mn-cs"/>
              </a:rPr>
              <a:t> 25% on energy per bit for micro deployment.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Date Placeholder 3"/>
          <p:cNvSpPr>
            <a:spLocks noGrp="1"/>
          </p:cNvSpPr>
          <p:nvPr>
            <p:ph type="dt" idx="10"/>
          </p:nvPr>
        </p:nvSpPr>
        <p:spPr/>
        <p:txBody>
          <a:bodyPr/>
          <a:lstStyle/>
          <a:p>
            <a:r>
              <a:rPr lang="en-US"/>
              <a:t>2015-12-14 </a:t>
            </a:r>
            <a:endParaRPr lang="en-US" dirty="0"/>
          </a:p>
        </p:txBody>
      </p:sp>
      <p:sp>
        <p:nvSpPr>
          <p:cNvPr id="5" name="Slide Number Placeholder 4"/>
          <p:cNvSpPr>
            <a:spLocks noGrp="1"/>
          </p:cNvSpPr>
          <p:nvPr>
            <p:ph type="sldNum" sz="quarter" idx="11"/>
          </p:nvPr>
        </p:nvSpPr>
        <p:spPr/>
        <p:txBody>
          <a:bodyPr/>
          <a:lstStyle/>
          <a:p>
            <a:fld id="{D407C779-71CB-46C6-A5E7-00E2B059A908}" type="slidenum">
              <a:rPr lang="en-US" smtClean="0"/>
              <a:t>34</a:t>
            </a:fld>
            <a:endParaRPr lang="en-US" dirty="0"/>
          </a:p>
        </p:txBody>
      </p:sp>
      <p:sp>
        <p:nvSpPr>
          <p:cNvPr id="6" name="Header Placeholder 5"/>
          <p:cNvSpPr>
            <a:spLocks noGrp="1"/>
          </p:cNvSpPr>
          <p:nvPr>
            <p:ph type="hdr" sz="quarter" idx="12"/>
          </p:nvPr>
        </p:nvSpPr>
        <p:spPr/>
        <p:txBody>
          <a:bodyPr/>
          <a:lstStyle/>
          <a:p>
            <a:r>
              <a:rPr lang="en-US"/>
              <a:t>Energy Efficiency of Heterogeneous LTE Networks </a:t>
            </a:r>
            <a:endParaRPr lang="en-US" dirty="0"/>
          </a:p>
        </p:txBody>
      </p:sp>
      <p:sp>
        <p:nvSpPr>
          <p:cNvPr id="7" name="Footer Placeholder 6"/>
          <p:cNvSpPr>
            <a:spLocks noGrp="1"/>
          </p:cNvSpPr>
          <p:nvPr>
            <p:ph type="ftr" sz="quarter" idx="13"/>
          </p:nvPr>
        </p:nvSpPr>
        <p:spPr/>
        <p:txBody>
          <a:bodyPr/>
          <a:lstStyle/>
          <a:p>
            <a:r>
              <a:rPr lang="en-US"/>
              <a:t>BURA-15:014752 Uen, Rev A </a:t>
            </a:r>
            <a:endParaRPr lang="en-US" dirty="0"/>
          </a:p>
        </p:txBody>
      </p:sp>
    </p:spTree>
    <p:extLst>
      <p:ext uri="{BB962C8B-B14F-4D97-AF65-F5344CB8AC3E}">
        <p14:creationId xmlns:p14="http://schemas.microsoft.com/office/powerpoint/2010/main" val="25639417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see the behavior as expected, deployment with </a:t>
            </a:r>
            <a:r>
              <a:rPr lang="en-US" sz="1200" kern="1200" dirty="0" err="1">
                <a:solidFill>
                  <a:schemeClr val="tx1"/>
                </a:solidFill>
                <a:effectLst/>
                <a:latin typeface="+mn-lt"/>
                <a:ea typeface="+mn-ea"/>
                <a:cs typeface="+mn-cs"/>
              </a:rPr>
              <a:t>enegy</a:t>
            </a:r>
            <a:r>
              <a:rPr lang="en-US" sz="1200" kern="1200" dirty="0">
                <a:solidFill>
                  <a:schemeClr val="tx1"/>
                </a:solidFill>
                <a:effectLst/>
                <a:latin typeface="+mn-lt"/>
                <a:ea typeface="+mn-ea"/>
                <a:cs typeface="+mn-cs"/>
              </a:rPr>
              <a:t> saving schemes have potential to fit in </a:t>
            </a:r>
            <a:r>
              <a:rPr lang="en-US" sz="1200" kern="1200" dirty="0" err="1">
                <a:solidFill>
                  <a:schemeClr val="tx1"/>
                </a:solidFill>
                <a:effectLst/>
                <a:latin typeface="+mn-lt"/>
                <a:ea typeface="+mn-ea"/>
                <a:cs typeface="+mn-cs"/>
              </a:rPr>
              <a:t>upto</a:t>
            </a:r>
            <a:r>
              <a:rPr lang="en-US" sz="1200" kern="1200" dirty="0">
                <a:solidFill>
                  <a:schemeClr val="tx1"/>
                </a:solidFill>
                <a:effectLst/>
                <a:latin typeface="+mn-lt"/>
                <a:ea typeface="+mn-ea"/>
                <a:cs typeface="+mn-cs"/>
              </a:rPr>
              <a:t> 30% more bits per unit energy than deployments without energy saving schemes. </a:t>
            </a:r>
            <a:endParaRPr lang="en-US" dirty="0"/>
          </a:p>
        </p:txBody>
      </p:sp>
      <p:sp>
        <p:nvSpPr>
          <p:cNvPr id="4" name="Date Placeholder 3"/>
          <p:cNvSpPr>
            <a:spLocks noGrp="1"/>
          </p:cNvSpPr>
          <p:nvPr>
            <p:ph type="dt" idx="10"/>
          </p:nvPr>
        </p:nvSpPr>
        <p:spPr/>
        <p:txBody>
          <a:bodyPr/>
          <a:lstStyle/>
          <a:p>
            <a:r>
              <a:rPr lang="en-US"/>
              <a:t>2015-12-14 </a:t>
            </a:r>
            <a:endParaRPr lang="en-US" dirty="0"/>
          </a:p>
        </p:txBody>
      </p:sp>
      <p:sp>
        <p:nvSpPr>
          <p:cNvPr id="5" name="Slide Number Placeholder 4"/>
          <p:cNvSpPr>
            <a:spLocks noGrp="1"/>
          </p:cNvSpPr>
          <p:nvPr>
            <p:ph type="sldNum" sz="quarter" idx="11"/>
          </p:nvPr>
        </p:nvSpPr>
        <p:spPr/>
        <p:txBody>
          <a:bodyPr/>
          <a:lstStyle/>
          <a:p>
            <a:fld id="{D407C779-71CB-46C6-A5E7-00E2B059A908}" type="slidenum">
              <a:rPr lang="en-US" smtClean="0"/>
              <a:t>35</a:t>
            </a:fld>
            <a:endParaRPr lang="en-US" dirty="0"/>
          </a:p>
        </p:txBody>
      </p:sp>
      <p:sp>
        <p:nvSpPr>
          <p:cNvPr id="6" name="Header Placeholder 5"/>
          <p:cNvSpPr>
            <a:spLocks noGrp="1"/>
          </p:cNvSpPr>
          <p:nvPr>
            <p:ph type="hdr" sz="quarter" idx="12"/>
          </p:nvPr>
        </p:nvSpPr>
        <p:spPr/>
        <p:txBody>
          <a:bodyPr/>
          <a:lstStyle/>
          <a:p>
            <a:r>
              <a:rPr lang="en-US"/>
              <a:t>Energy Efficiency of Heterogeneous LTE Networks </a:t>
            </a:r>
            <a:endParaRPr lang="en-US" dirty="0"/>
          </a:p>
        </p:txBody>
      </p:sp>
      <p:sp>
        <p:nvSpPr>
          <p:cNvPr id="7" name="Footer Placeholder 6"/>
          <p:cNvSpPr>
            <a:spLocks noGrp="1"/>
          </p:cNvSpPr>
          <p:nvPr>
            <p:ph type="ftr" sz="quarter" idx="13"/>
          </p:nvPr>
        </p:nvSpPr>
        <p:spPr/>
        <p:txBody>
          <a:bodyPr/>
          <a:lstStyle/>
          <a:p>
            <a:r>
              <a:rPr lang="en-US"/>
              <a:t>BURA-15:014752 Uen, Rev A </a:t>
            </a:r>
            <a:endParaRPr lang="en-US" dirty="0"/>
          </a:p>
        </p:txBody>
      </p:sp>
    </p:spTree>
    <p:extLst>
      <p:ext uri="{BB962C8B-B14F-4D97-AF65-F5344CB8AC3E}">
        <p14:creationId xmlns:p14="http://schemas.microsoft.com/office/powerpoint/2010/main" val="33345406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can compare the amount of energy savings we can achieve by having a micro cell with lean carrier energy saving scheme against a macro cell with no energy saving schemes. For 100 </a:t>
            </a:r>
            <a:r>
              <a:rPr lang="en-US" sz="1200" kern="1200" dirty="0" err="1">
                <a:solidFill>
                  <a:schemeClr val="tx1"/>
                </a:solidFill>
                <a:effectLst/>
                <a:latin typeface="+mn-lt"/>
                <a:ea typeface="+mn-ea"/>
                <a:cs typeface="+mn-cs"/>
              </a:rPr>
              <a:t>Mbps</a:t>
            </a:r>
            <a:r>
              <a:rPr lang="en-US" sz="1200" kern="1200" dirty="0">
                <a:solidFill>
                  <a:schemeClr val="tx1"/>
                </a:solidFill>
                <a:effectLst/>
                <a:latin typeface="+mn-lt"/>
                <a:ea typeface="+mn-ea"/>
                <a:cs typeface="+mn-cs"/>
              </a:rPr>
              <a:t>/km</a:t>
            </a:r>
            <a:r>
              <a:rPr lang="en-US" sz="1200" kern="1200" baseline="300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 of system throughput the micro cells consume 6 kW//km</a:t>
            </a:r>
            <a:r>
              <a:rPr lang="en-US" sz="1200" kern="1200" baseline="30000" dirty="0">
                <a:solidFill>
                  <a:schemeClr val="tx1"/>
                </a:solidFill>
                <a:effectLst/>
                <a:latin typeface="+mn-lt"/>
                <a:ea typeface="+mn-ea"/>
                <a:cs typeface="+mn-cs"/>
              </a:rPr>
              <a:t>2 </a:t>
            </a:r>
            <a:r>
              <a:rPr lang="en-US" sz="1200" kern="1200" dirty="0">
                <a:solidFill>
                  <a:schemeClr val="tx1"/>
                </a:solidFill>
                <a:effectLst/>
                <a:latin typeface="+mn-lt"/>
                <a:ea typeface="+mn-ea"/>
                <a:cs typeface="+mn-cs"/>
              </a:rPr>
              <a:t>whereas, macro cells consume double than that 12 kW//km</a:t>
            </a:r>
            <a:r>
              <a:rPr lang="en-US" sz="1200" kern="1200" baseline="300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 . Implementing  a scheme like this one can reduce the power consumption to half.</a:t>
            </a:r>
          </a:p>
          <a:p>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endParaRPr lang="en-US" dirty="0"/>
          </a:p>
        </p:txBody>
      </p:sp>
      <p:sp>
        <p:nvSpPr>
          <p:cNvPr id="4" name="Date Placeholder 3"/>
          <p:cNvSpPr>
            <a:spLocks noGrp="1"/>
          </p:cNvSpPr>
          <p:nvPr>
            <p:ph type="dt" idx="10"/>
          </p:nvPr>
        </p:nvSpPr>
        <p:spPr/>
        <p:txBody>
          <a:bodyPr/>
          <a:lstStyle/>
          <a:p>
            <a:r>
              <a:rPr lang="en-US"/>
              <a:t>2015-12-14 </a:t>
            </a:r>
            <a:endParaRPr lang="en-US" dirty="0"/>
          </a:p>
        </p:txBody>
      </p:sp>
      <p:sp>
        <p:nvSpPr>
          <p:cNvPr id="5" name="Slide Number Placeholder 4"/>
          <p:cNvSpPr>
            <a:spLocks noGrp="1"/>
          </p:cNvSpPr>
          <p:nvPr>
            <p:ph type="sldNum" sz="quarter" idx="11"/>
          </p:nvPr>
        </p:nvSpPr>
        <p:spPr/>
        <p:txBody>
          <a:bodyPr/>
          <a:lstStyle/>
          <a:p>
            <a:fld id="{D407C779-71CB-46C6-A5E7-00E2B059A908}" type="slidenum">
              <a:rPr lang="en-US" smtClean="0"/>
              <a:t>36</a:t>
            </a:fld>
            <a:endParaRPr lang="en-US" dirty="0"/>
          </a:p>
        </p:txBody>
      </p:sp>
      <p:sp>
        <p:nvSpPr>
          <p:cNvPr id="6" name="Header Placeholder 5"/>
          <p:cNvSpPr>
            <a:spLocks noGrp="1"/>
          </p:cNvSpPr>
          <p:nvPr>
            <p:ph type="hdr" sz="quarter" idx="12"/>
          </p:nvPr>
        </p:nvSpPr>
        <p:spPr/>
        <p:txBody>
          <a:bodyPr/>
          <a:lstStyle/>
          <a:p>
            <a:r>
              <a:rPr lang="en-US"/>
              <a:t>Energy Efficiency of Heterogeneous LTE Networks </a:t>
            </a:r>
            <a:endParaRPr lang="en-US" dirty="0"/>
          </a:p>
        </p:txBody>
      </p:sp>
      <p:sp>
        <p:nvSpPr>
          <p:cNvPr id="7" name="Footer Placeholder 6"/>
          <p:cNvSpPr>
            <a:spLocks noGrp="1"/>
          </p:cNvSpPr>
          <p:nvPr>
            <p:ph type="ftr" sz="quarter" idx="13"/>
          </p:nvPr>
        </p:nvSpPr>
        <p:spPr/>
        <p:txBody>
          <a:bodyPr/>
          <a:lstStyle/>
          <a:p>
            <a:r>
              <a:rPr lang="en-US"/>
              <a:t>BURA-15:014752 Uen, Rev A </a:t>
            </a:r>
            <a:endParaRPr lang="en-US" dirty="0"/>
          </a:p>
        </p:txBody>
      </p:sp>
    </p:spTree>
    <p:extLst>
      <p:ext uri="{BB962C8B-B14F-4D97-AF65-F5344CB8AC3E}">
        <p14:creationId xmlns:p14="http://schemas.microsoft.com/office/powerpoint/2010/main" val="1108195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Now let’s consider the energy per bit, we can see in figure 25, the energy per bit requirement for micro cells with energy saving scheme is much less than that of macro counterpart. The energy per bit is high for low traffic load because the total served traffic is low for less load and hence, the energy per bit increases.</a:t>
            </a:r>
          </a:p>
          <a:p>
            <a:endParaRPr lang="en-US" dirty="0"/>
          </a:p>
        </p:txBody>
      </p:sp>
      <p:sp>
        <p:nvSpPr>
          <p:cNvPr id="4" name="Date Placeholder 3"/>
          <p:cNvSpPr>
            <a:spLocks noGrp="1"/>
          </p:cNvSpPr>
          <p:nvPr>
            <p:ph type="dt" idx="10"/>
          </p:nvPr>
        </p:nvSpPr>
        <p:spPr/>
        <p:txBody>
          <a:bodyPr/>
          <a:lstStyle/>
          <a:p>
            <a:r>
              <a:rPr lang="en-US"/>
              <a:t>2015-12-14 </a:t>
            </a:r>
            <a:endParaRPr lang="en-US" dirty="0"/>
          </a:p>
        </p:txBody>
      </p:sp>
      <p:sp>
        <p:nvSpPr>
          <p:cNvPr id="5" name="Slide Number Placeholder 4"/>
          <p:cNvSpPr>
            <a:spLocks noGrp="1"/>
          </p:cNvSpPr>
          <p:nvPr>
            <p:ph type="sldNum" sz="quarter" idx="11"/>
          </p:nvPr>
        </p:nvSpPr>
        <p:spPr/>
        <p:txBody>
          <a:bodyPr/>
          <a:lstStyle/>
          <a:p>
            <a:fld id="{D407C779-71CB-46C6-A5E7-00E2B059A908}" type="slidenum">
              <a:rPr lang="en-US" smtClean="0"/>
              <a:t>37</a:t>
            </a:fld>
            <a:endParaRPr lang="en-US" dirty="0"/>
          </a:p>
        </p:txBody>
      </p:sp>
      <p:sp>
        <p:nvSpPr>
          <p:cNvPr id="6" name="Header Placeholder 5"/>
          <p:cNvSpPr>
            <a:spLocks noGrp="1"/>
          </p:cNvSpPr>
          <p:nvPr>
            <p:ph type="hdr" sz="quarter" idx="12"/>
          </p:nvPr>
        </p:nvSpPr>
        <p:spPr/>
        <p:txBody>
          <a:bodyPr/>
          <a:lstStyle/>
          <a:p>
            <a:r>
              <a:rPr lang="en-US"/>
              <a:t>Energy Efficiency of Heterogeneous LTE Networks </a:t>
            </a:r>
            <a:endParaRPr lang="en-US" dirty="0"/>
          </a:p>
        </p:txBody>
      </p:sp>
      <p:sp>
        <p:nvSpPr>
          <p:cNvPr id="7" name="Footer Placeholder 6"/>
          <p:cNvSpPr>
            <a:spLocks noGrp="1"/>
          </p:cNvSpPr>
          <p:nvPr>
            <p:ph type="ftr" sz="quarter" idx="13"/>
          </p:nvPr>
        </p:nvSpPr>
        <p:spPr/>
        <p:txBody>
          <a:bodyPr/>
          <a:lstStyle/>
          <a:p>
            <a:r>
              <a:rPr lang="en-US"/>
              <a:t>BURA-15:014752 Uen, Rev A </a:t>
            </a:r>
            <a:endParaRPr lang="en-US" dirty="0"/>
          </a:p>
        </p:txBody>
      </p:sp>
    </p:spTree>
    <p:extLst>
      <p:ext uri="{BB962C8B-B14F-4D97-AF65-F5344CB8AC3E}">
        <p14:creationId xmlns:p14="http://schemas.microsoft.com/office/powerpoint/2010/main" val="2117240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bits per unit energy for micro cells with lean carrier energy saving scheme is almost double than that of the macro cells without energy saving schemes as seen in figure </a:t>
            </a:r>
            <a:endParaRPr lang="en-US" dirty="0"/>
          </a:p>
        </p:txBody>
      </p:sp>
      <p:sp>
        <p:nvSpPr>
          <p:cNvPr id="4" name="Date Placeholder 3"/>
          <p:cNvSpPr>
            <a:spLocks noGrp="1"/>
          </p:cNvSpPr>
          <p:nvPr>
            <p:ph type="dt" idx="10"/>
          </p:nvPr>
        </p:nvSpPr>
        <p:spPr/>
        <p:txBody>
          <a:bodyPr/>
          <a:lstStyle/>
          <a:p>
            <a:r>
              <a:rPr lang="en-US"/>
              <a:t>2015-12-14 </a:t>
            </a:r>
            <a:endParaRPr lang="en-US" dirty="0"/>
          </a:p>
        </p:txBody>
      </p:sp>
      <p:sp>
        <p:nvSpPr>
          <p:cNvPr id="5" name="Slide Number Placeholder 4"/>
          <p:cNvSpPr>
            <a:spLocks noGrp="1"/>
          </p:cNvSpPr>
          <p:nvPr>
            <p:ph type="sldNum" sz="quarter" idx="11"/>
          </p:nvPr>
        </p:nvSpPr>
        <p:spPr/>
        <p:txBody>
          <a:bodyPr/>
          <a:lstStyle/>
          <a:p>
            <a:fld id="{D407C779-71CB-46C6-A5E7-00E2B059A908}" type="slidenum">
              <a:rPr lang="en-US" smtClean="0"/>
              <a:t>38</a:t>
            </a:fld>
            <a:endParaRPr lang="en-US" dirty="0"/>
          </a:p>
        </p:txBody>
      </p:sp>
      <p:sp>
        <p:nvSpPr>
          <p:cNvPr id="6" name="Header Placeholder 5"/>
          <p:cNvSpPr>
            <a:spLocks noGrp="1"/>
          </p:cNvSpPr>
          <p:nvPr>
            <p:ph type="hdr" sz="quarter" idx="12"/>
          </p:nvPr>
        </p:nvSpPr>
        <p:spPr/>
        <p:txBody>
          <a:bodyPr/>
          <a:lstStyle/>
          <a:p>
            <a:r>
              <a:rPr lang="en-US"/>
              <a:t>Energy Efficiency of Heterogeneous LTE Networks </a:t>
            </a:r>
            <a:endParaRPr lang="en-US" dirty="0"/>
          </a:p>
        </p:txBody>
      </p:sp>
      <p:sp>
        <p:nvSpPr>
          <p:cNvPr id="7" name="Footer Placeholder 6"/>
          <p:cNvSpPr>
            <a:spLocks noGrp="1"/>
          </p:cNvSpPr>
          <p:nvPr>
            <p:ph type="ftr" sz="quarter" idx="13"/>
          </p:nvPr>
        </p:nvSpPr>
        <p:spPr/>
        <p:txBody>
          <a:bodyPr/>
          <a:lstStyle/>
          <a:p>
            <a:r>
              <a:rPr lang="en-US"/>
              <a:t>BURA-15:014752 Uen, Rev A </a:t>
            </a:r>
            <a:endParaRPr lang="en-US" dirty="0"/>
          </a:p>
        </p:txBody>
      </p:sp>
    </p:spTree>
    <p:extLst>
      <p:ext uri="{BB962C8B-B14F-4D97-AF65-F5344CB8AC3E}">
        <p14:creationId xmlns:p14="http://schemas.microsoft.com/office/powerpoint/2010/main" val="752980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it comes to reaching the last mile of user throughput, the micros could not provide as good user throughput as macros do. That’s why in figure 27, the energy per bit needed for providing high throughput for the edge cell users is high in case of micro cells. So, the macro cells are needed to provide a good coverage area and decent throughput to the bottom 10</a:t>
            </a:r>
            <a:r>
              <a:rPr lang="en-US" sz="1200" kern="1200" baseline="30000" dirty="0">
                <a:solidFill>
                  <a:schemeClr val="tx1"/>
                </a:solidFill>
                <a:effectLst/>
                <a:latin typeface="+mn-lt"/>
                <a:ea typeface="+mn-ea"/>
                <a:cs typeface="+mn-cs"/>
              </a:rPr>
              <a:t>th</a:t>
            </a:r>
            <a:r>
              <a:rPr lang="en-US" sz="1200" kern="1200" dirty="0">
                <a:solidFill>
                  <a:schemeClr val="tx1"/>
                </a:solidFill>
                <a:effectLst/>
                <a:latin typeface="+mn-lt"/>
                <a:ea typeface="+mn-ea"/>
                <a:cs typeface="+mn-cs"/>
              </a:rPr>
              <a:t> percentile users.</a:t>
            </a:r>
          </a:p>
          <a:p>
            <a:endParaRPr lang="en-US" dirty="0"/>
          </a:p>
        </p:txBody>
      </p:sp>
      <p:sp>
        <p:nvSpPr>
          <p:cNvPr id="4" name="Date Placeholder 3"/>
          <p:cNvSpPr>
            <a:spLocks noGrp="1"/>
          </p:cNvSpPr>
          <p:nvPr>
            <p:ph type="dt" idx="10"/>
          </p:nvPr>
        </p:nvSpPr>
        <p:spPr/>
        <p:txBody>
          <a:bodyPr/>
          <a:lstStyle/>
          <a:p>
            <a:r>
              <a:rPr lang="en-US"/>
              <a:t>2015-12-14 </a:t>
            </a:r>
            <a:endParaRPr lang="en-US" dirty="0"/>
          </a:p>
        </p:txBody>
      </p:sp>
      <p:sp>
        <p:nvSpPr>
          <p:cNvPr id="5" name="Slide Number Placeholder 4"/>
          <p:cNvSpPr>
            <a:spLocks noGrp="1"/>
          </p:cNvSpPr>
          <p:nvPr>
            <p:ph type="sldNum" sz="quarter" idx="11"/>
          </p:nvPr>
        </p:nvSpPr>
        <p:spPr/>
        <p:txBody>
          <a:bodyPr/>
          <a:lstStyle/>
          <a:p>
            <a:fld id="{D407C779-71CB-46C6-A5E7-00E2B059A908}" type="slidenum">
              <a:rPr lang="en-US" smtClean="0"/>
              <a:t>39</a:t>
            </a:fld>
            <a:endParaRPr lang="en-US" dirty="0"/>
          </a:p>
        </p:txBody>
      </p:sp>
      <p:sp>
        <p:nvSpPr>
          <p:cNvPr id="6" name="Header Placeholder 5"/>
          <p:cNvSpPr>
            <a:spLocks noGrp="1"/>
          </p:cNvSpPr>
          <p:nvPr>
            <p:ph type="hdr" sz="quarter" idx="12"/>
          </p:nvPr>
        </p:nvSpPr>
        <p:spPr/>
        <p:txBody>
          <a:bodyPr/>
          <a:lstStyle/>
          <a:p>
            <a:r>
              <a:rPr lang="en-US"/>
              <a:t>Energy Efficiency of Heterogeneous LTE Networks </a:t>
            </a:r>
            <a:endParaRPr lang="en-US" dirty="0"/>
          </a:p>
        </p:txBody>
      </p:sp>
      <p:sp>
        <p:nvSpPr>
          <p:cNvPr id="7" name="Footer Placeholder 6"/>
          <p:cNvSpPr>
            <a:spLocks noGrp="1"/>
          </p:cNvSpPr>
          <p:nvPr>
            <p:ph type="ftr" sz="quarter" idx="13"/>
          </p:nvPr>
        </p:nvSpPr>
        <p:spPr/>
        <p:txBody>
          <a:bodyPr/>
          <a:lstStyle/>
          <a:p>
            <a:r>
              <a:rPr lang="en-US"/>
              <a:t>BURA-15:014752 Uen, Rev A </a:t>
            </a:r>
            <a:endParaRPr lang="en-US" dirty="0"/>
          </a:p>
        </p:txBody>
      </p:sp>
    </p:spTree>
    <p:extLst>
      <p:ext uri="{BB962C8B-B14F-4D97-AF65-F5344CB8AC3E}">
        <p14:creationId xmlns:p14="http://schemas.microsoft.com/office/powerpoint/2010/main" val="5077032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calculating the daily power consumption we kept a DL threshold of 10 </a:t>
            </a:r>
            <a:r>
              <a:rPr lang="en-US" sz="1200" kern="1200" dirty="0" err="1">
                <a:solidFill>
                  <a:schemeClr val="tx1"/>
                </a:solidFill>
                <a:effectLst/>
                <a:latin typeface="+mn-lt"/>
                <a:ea typeface="+mn-ea"/>
                <a:cs typeface="+mn-cs"/>
              </a:rPr>
              <a:t>Mbps</a:t>
            </a:r>
            <a:r>
              <a:rPr lang="en-US" sz="1200" kern="1200" dirty="0">
                <a:solidFill>
                  <a:schemeClr val="tx1"/>
                </a:solidFill>
                <a:effectLst/>
                <a:latin typeface="+mn-lt"/>
                <a:ea typeface="+mn-ea"/>
                <a:cs typeface="+mn-cs"/>
              </a:rPr>
              <a:t> for 10</a:t>
            </a:r>
            <a:r>
              <a:rPr lang="en-US" sz="1200" kern="1200" baseline="30000" dirty="0">
                <a:solidFill>
                  <a:schemeClr val="tx1"/>
                </a:solidFill>
                <a:effectLst/>
                <a:latin typeface="+mn-lt"/>
                <a:ea typeface="+mn-ea"/>
                <a:cs typeface="+mn-cs"/>
              </a:rPr>
              <a:t>th</a:t>
            </a:r>
            <a:r>
              <a:rPr lang="en-US" sz="1200" kern="1200" dirty="0">
                <a:solidFill>
                  <a:schemeClr val="tx1"/>
                </a:solidFill>
                <a:effectLst/>
                <a:latin typeface="+mn-lt"/>
                <a:ea typeface="+mn-ea"/>
                <a:cs typeface="+mn-cs"/>
              </a:rPr>
              <a:t> percentile users during the peak hours. Figure 28 shows the power consumption of macros and micros with different energy saving schemes.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peak load for macro deployment, there is a possibility of 17% saving using the lean carrier energy saving scheme and 20% energy saving could be achieved at low load.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case of micro deployment, at peak load we can see 29% saving using the lean carrier energy saving scheme and a good 33% energy saving at low load. This is because lower utilization of nodes at lower loads gives more scope for energy saving schemes to be implemented.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Also from these patterns we can verify that the traffic demand is low during early morning hours and is high during the evening hours.</a:t>
            </a:r>
          </a:p>
          <a:p>
            <a:r>
              <a:rPr lang="en-US" sz="1200" kern="1200" dirty="0">
                <a:solidFill>
                  <a:schemeClr val="tx1"/>
                </a:solidFill>
                <a:effectLst/>
                <a:latin typeface="+mn-lt"/>
                <a:ea typeface="+mn-ea"/>
                <a:cs typeface="+mn-cs"/>
              </a:rPr>
              <a:t> </a:t>
            </a:r>
          </a:p>
          <a:p>
            <a:endParaRPr lang="en-US" dirty="0"/>
          </a:p>
        </p:txBody>
      </p:sp>
      <p:sp>
        <p:nvSpPr>
          <p:cNvPr id="4" name="Date Placeholder 3"/>
          <p:cNvSpPr>
            <a:spLocks noGrp="1"/>
          </p:cNvSpPr>
          <p:nvPr>
            <p:ph type="dt" idx="10"/>
          </p:nvPr>
        </p:nvSpPr>
        <p:spPr/>
        <p:txBody>
          <a:bodyPr/>
          <a:lstStyle/>
          <a:p>
            <a:r>
              <a:rPr lang="en-US"/>
              <a:t>2015-12-14 </a:t>
            </a:r>
            <a:endParaRPr lang="en-US" dirty="0"/>
          </a:p>
        </p:txBody>
      </p:sp>
      <p:sp>
        <p:nvSpPr>
          <p:cNvPr id="5" name="Slide Number Placeholder 4"/>
          <p:cNvSpPr>
            <a:spLocks noGrp="1"/>
          </p:cNvSpPr>
          <p:nvPr>
            <p:ph type="sldNum" sz="quarter" idx="11"/>
          </p:nvPr>
        </p:nvSpPr>
        <p:spPr/>
        <p:txBody>
          <a:bodyPr/>
          <a:lstStyle/>
          <a:p>
            <a:fld id="{D407C779-71CB-46C6-A5E7-00E2B059A908}" type="slidenum">
              <a:rPr lang="en-US" smtClean="0"/>
              <a:t>40</a:t>
            </a:fld>
            <a:endParaRPr lang="en-US" dirty="0"/>
          </a:p>
        </p:txBody>
      </p:sp>
      <p:sp>
        <p:nvSpPr>
          <p:cNvPr id="6" name="Header Placeholder 5"/>
          <p:cNvSpPr>
            <a:spLocks noGrp="1"/>
          </p:cNvSpPr>
          <p:nvPr>
            <p:ph type="hdr" sz="quarter" idx="12"/>
          </p:nvPr>
        </p:nvSpPr>
        <p:spPr/>
        <p:txBody>
          <a:bodyPr/>
          <a:lstStyle/>
          <a:p>
            <a:r>
              <a:rPr lang="en-US"/>
              <a:t>Energy Efficiency of Heterogeneous LTE Networks </a:t>
            </a:r>
            <a:endParaRPr lang="en-US" dirty="0"/>
          </a:p>
        </p:txBody>
      </p:sp>
      <p:sp>
        <p:nvSpPr>
          <p:cNvPr id="7" name="Footer Placeholder 6"/>
          <p:cNvSpPr>
            <a:spLocks noGrp="1"/>
          </p:cNvSpPr>
          <p:nvPr>
            <p:ph type="ftr" sz="quarter" idx="13"/>
          </p:nvPr>
        </p:nvSpPr>
        <p:spPr/>
        <p:txBody>
          <a:bodyPr/>
          <a:lstStyle/>
          <a:p>
            <a:r>
              <a:rPr lang="en-US"/>
              <a:t>BURA-15:014752 Uen, Rev A </a:t>
            </a:r>
            <a:endParaRPr lang="en-US" dirty="0"/>
          </a:p>
        </p:txBody>
      </p:sp>
    </p:spTree>
    <p:extLst>
      <p:ext uri="{BB962C8B-B14F-4D97-AF65-F5344CB8AC3E}">
        <p14:creationId xmlns:p14="http://schemas.microsoft.com/office/powerpoint/2010/main" val="1612687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For macro cells; as the number of resources are limited so, as the traffic load goes up the resources are needed to be shared among the UEs. This leads to reduced data rates for UE and longer time to receive a file. Therefore, It is advantageous to complement macro cells in the network with micro cells for increased quality of service and improved data rates. </a:t>
            </a:r>
            <a:endParaRPr lang="en-US" dirty="0"/>
          </a:p>
        </p:txBody>
      </p:sp>
      <p:sp>
        <p:nvSpPr>
          <p:cNvPr id="4" name="Slide Number Placeholder 3"/>
          <p:cNvSpPr>
            <a:spLocks noGrp="1"/>
          </p:cNvSpPr>
          <p:nvPr>
            <p:ph type="sldNum" sz="quarter" idx="10"/>
          </p:nvPr>
        </p:nvSpPr>
        <p:spPr/>
        <p:txBody>
          <a:bodyPr/>
          <a:lstStyle/>
          <a:p>
            <a:fld id="{CC13FD4B-1391-7946-A8ED-18550D8B130B}" type="slidenum">
              <a:rPr lang="sv-SE" smtClean="0"/>
              <a:pPr/>
              <a:t>41</a:t>
            </a:fld>
            <a:endParaRPr lang="sv-SE" dirty="0"/>
          </a:p>
        </p:txBody>
      </p:sp>
    </p:spTree>
    <p:extLst>
      <p:ext uri="{BB962C8B-B14F-4D97-AF65-F5344CB8AC3E}">
        <p14:creationId xmlns:p14="http://schemas.microsoft.com/office/powerpoint/2010/main" val="19762427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Therefore, from an energy saving point of view, it would be much better to implement a heterogeneous network with more micro cells and small cells with energy saving schemes than with more number of macro cells. </a:t>
            </a:r>
          </a:p>
          <a:p>
            <a:endParaRPr lang="en-US" dirty="0"/>
          </a:p>
        </p:txBody>
      </p:sp>
      <p:sp>
        <p:nvSpPr>
          <p:cNvPr id="4" name="Slide Number Placeholder 3"/>
          <p:cNvSpPr>
            <a:spLocks noGrp="1"/>
          </p:cNvSpPr>
          <p:nvPr>
            <p:ph type="sldNum" sz="quarter" idx="10"/>
          </p:nvPr>
        </p:nvSpPr>
        <p:spPr/>
        <p:txBody>
          <a:bodyPr/>
          <a:lstStyle/>
          <a:p>
            <a:fld id="{CC13FD4B-1391-7946-A8ED-18550D8B130B}" type="slidenum">
              <a:rPr lang="sv-SE" smtClean="0"/>
              <a:pPr/>
              <a:t>43</a:t>
            </a:fld>
            <a:endParaRPr lang="sv-SE" dirty="0"/>
          </a:p>
        </p:txBody>
      </p:sp>
    </p:spTree>
    <p:extLst>
      <p:ext uri="{BB962C8B-B14F-4D97-AF65-F5344CB8AC3E}">
        <p14:creationId xmlns:p14="http://schemas.microsoft.com/office/powerpoint/2010/main" val="5848496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“Real-time Implementation Of Digital Cavity”, </a:t>
            </a:r>
            <a:r>
              <a:rPr lang="sv-SE" dirty="0" err="1"/>
              <a:t>Siyuan</a:t>
            </a:r>
            <a:r>
              <a:rPr lang="sv-SE" dirty="0"/>
              <a:t> </a:t>
            </a:r>
            <a:r>
              <a:rPr lang="sv-SE" dirty="0" err="1"/>
              <a:t>Fu</a:t>
            </a:r>
            <a:r>
              <a:rPr lang="sv-SE" dirty="0"/>
              <a:t>, </a:t>
            </a:r>
            <a:r>
              <a:rPr lang="sv-SE" dirty="0" err="1"/>
              <a:t>Aohan</a:t>
            </a:r>
            <a:r>
              <a:rPr lang="sv-SE" dirty="0"/>
              <a:t> </a:t>
            </a:r>
            <a:r>
              <a:rPr lang="sv-SE" dirty="0" err="1"/>
              <a:t>Jin</a:t>
            </a:r>
            <a:endParaRPr lang="sv-SE" dirty="0"/>
          </a:p>
          <a:p>
            <a:pPr marL="342900" indent="-342900">
              <a:buFont typeface="Arial" panose="020B0604020202020204" pitchFamily="34" charset="0"/>
              <a:buChar char="•"/>
            </a:pPr>
            <a:r>
              <a:rPr lang="en-US" dirty="0"/>
              <a:t>“Frequency Tracking Using Digital Cavities”, </a:t>
            </a:r>
            <a:r>
              <a:rPr lang="sv-SE" dirty="0"/>
              <a:t>FREDRIK ZETTERBLOM</a:t>
            </a:r>
            <a:endParaRPr lang="en-US" dirty="0"/>
          </a:p>
          <a:p>
            <a:endParaRPr lang="en-US" dirty="0"/>
          </a:p>
        </p:txBody>
      </p:sp>
      <p:sp>
        <p:nvSpPr>
          <p:cNvPr id="4" name="Slide Number Placeholder 3"/>
          <p:cNvSpPr>
            <a:spLocks noGrp="1"/>
          </p:cNvSpPr>
          <p:nvPr>
            <p:ph type="sldNum" sz="quarter" idx="10"/>
          </p:nvPr>
        </p:nvSpPr>
        <p:spPr/>
        <p:txBody>
          <a:bodyPr/>
          <a:lstStyle/>
          <a:p>
            <a:fld id="{CC13FD4B-1391-7946-A8ED-18550D8B130B}" type="slidenum">
              <a:rPr lang="sv-SE" smtClean="0"/>
              <a:pPr/>
              <a:t>45</a:t>
            </a:fld>
            <a:endParaRPr lang="sv-SE" dirty="0"/>
          </a:p>
        </p:txBody>
      </p:sp>
    </p:spTree>
    <p:extLst>
      <p:ext uri="{BB962C8B-B14F-4D97-AF65-F5344CB8AC3E}">
        <p14:creationId xmlns:p14="http://schemas.microsoft.com/office/powerpoint/2010/main" val="1153665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CC13FD4B-1391-7946-A8ED-18550D8B130B}" type="slidenum">
              <a:rPr lang="sv-SE" smtClean="0"/>
              <a:pPr/>
              <a:t>5</a:t>
            </a:fld>
            <a:endParaRPr lang="sv-SE" dirty="0"/>
          </a:p>
        </p:txBody>
      </p:sp>
    </p:spTree>
    <p:extLst>
      <p:ext uri="{BB962C8B-B14F-4D97-AF65-F5344CB8AC3E}">
        <p14:creationId xmlns:p14="http://schemas.microsoft.com/office/powerpoint/2010/main" val="2361337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CC13FD4B-1391-7946-A8ED-18550D8B130B}" type="slidenum">
              <a:rPr lang="sv-SE" smtClean="0"/>
              <a:pPr/>
              <a:t>6</a:t>
            </a:fld>
            <a:endParaRPr lang="sv-SE" dirty="0"/>
          </a:p>
        </p:txBody>
      </p:sp>
    </p:spTree>
    <p:extLst>
      <p:ext uri="{BB962C8B-B14F-4D97-AF65-F5344CB8AC3E}">
        <p14:creationId xmlns:p14="http://schemas.microsoft.com/office/powerpoint/2010/main" val="3091119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1143000" lvl="2" indent="-228600">
              <a:spcBef>
                <a:spcPts val="1200"/>
              </a:spcBef>
              <a:spcAft>
                <a:spcPts val="300"/>
              </a:spcAft>
              <a:buFont typeface="+mj-lt"/>
              <a:buAutoNum type="arabicPeriod"/>
              <a:tabLst>
                <a:tab pos="727710" algn="l"/>
                <a:tab pos="457200" algn="l"/>
              </a:tabLst>
            </a:pPr>
            <a:r>
              <a:rPr lang="en-US" sz="1200" b="1" i="1" dirty="0">
                <a:solidFill>
                  <a:srgbClr val="000000"/>
                </a:solidFill>
                <a:effectLst/>
                <a:latin typeface="Arial" panose="020B0604020202020204" pitchFamily="34" charset="0"/>
              </a:rPr>
              <a:t>Macro Cells</a:t>
            </a:r>
          </a:p>
          <a:p>
            <a:pPr indent="226695" algn="just">
              <a:spcBef>
                <a:spcPts val="500"/>
              </a:spcBef>
              <a:spcAft>
                <a:spcPts val="500"/>
              </a:spcAft>
            </a:pPr>
            <a:r>
              <a:rPr lang="en-US" sz="1200" dirty="0">
                <a:solidFill>
                  <a:srgbClr val="000000"/>
                </a:solidFill>
                <a:effectLst/>
                <a:latin typeface="Times New Roman" panose="02020603050405020304" pitchFamily="18" charset="0"/>
                <a:ea typeface="Times New Roman" panose="02020603050405020304" pitchFamily="18" charset="0"/>
              </a:rPr>
              <a:t> </a:t>
            </a:r>
          </a:p>
          <a:p>
            <a:pPr indent="226695" algn="just">
              <a:spcBef>
                <a:spcPts val="500"/>
              </a:spcBef>
              <a:spcAft>
                <a:spcPts val="500"/>
              </a:spcAft>
            </a:pPr>
            <a:r>
              <a:rPr lang="en-US" sz="1200" dirty="0">
                <a:solidFill>
                  <a:srgbClr val="000000"/>
                </a:solidFill>
                <a:effectLst/>
                <a:latin typeface="Times New Roman" panose="02020603050405020304" pitchFamily="18" charset="0"/>
                <a:ea typeface="Times New Roman" panose="02020603050405020304" pitchFamily="18" charset="0"/>
              </a:rPr>
              <a:t>These cells are the base stations that provide coverage to a large area with Inter Site Distance </a:t>
            </a:r>
            <a:r>
              <a:rPr lang="en-US" sz="800" dirty="0">
                <a:solidFill>
                  <a:srgbClr val="000000"/>
                </a:solidFill>
                <a:effectLst/>
                <a:latin typeface="Calibri" panose="020F0502020204030204" pitchFamily="34" charset="0"/>
                <a:ea typeface="Times New Roman" panose="02020603050405020304" pitchFamily="18" charset="0"/>
              </a:rPr>
              <a:t> </a:t>
            </a:r>
            <a:r>
              <a:rPr lang="en-US" sz="1200" dirty="0">
                <a:solidFill>
                  <a:srgbClr val="000000"/>
                </a:solidFill>
                <a:effectLst/>
                <a:latin typeface="Times New Roman" panose="02020603050405020304" pitchFamily="18" charset="0"/>
                <a:ea typeface="Times New Roman" panose="02020603050405020304" pitchFamily="18" charset="0"/>
              </a:rPr>
              <a:t>(ISD) from hundreds of meters to several kilometers. depending upon the density. They fulfill the baseline coverage for any LTE network, providing connectivity and up all the time. The power consumption varies from 100W to 300W</a:t>
            </a:r>
            <a:r>
              <a:rPr lang="en-US" sz="800" dirty="0">
                <a:solidFill>
                  <a:srgbClr val="000000"/>
                </a:solidFill>
                <a:effectLst/>
                <a:latin typeface="Calibri" panose="020F0502020204030204" pitchFamily="34" charset="0"/>
                <a:ea typeface="Times New Roman" panose="02020603050405020304" pitchFamily="18" charset="0"/>
              </a:rPr>
              <a:t> </a:t>
            </a:r>
            <a:r>
              <a:rPr lang="en-US" sz="1200" dirty="0">
                <a:solidFill>
                  <a:srgbClr val="000000"/>
                </a:solidFill>
                <a:effectLst/>
                <a:latin typeface="Times New Roman" panose="02020603050405020304" pitchFamily="18" charset="0"/>
                <a:ea typeface="Times New Roman" panose="02020603050405020304" pitchFamily="18" charset="0"/>
              </a:rPr>
              <a:t>; they have sectored antennas normally covering 120 degrees per sector.</a:t>
            </a:r>
          </a:p>
          <a:p>
            <a:pPr indent="226695" algn="just">
              <a:spcBef>
                <a:spcPts val="500"/>
              </a:spcBef>
              <a:spcAft>
                <a:spcPts val="500"/>
              </a:spcAft>
            </a:pPr>
            <a:r>
              <a:rPr lang="en-US" sz="1200" dirty="0">
                <a:solidFill>
                  <a:srgbClr val="000000"/>
                </a:solidFill>
                <a:effectLst/>
                <a:latin typeface="Times New Roman" panose="02020603050405020304" pitchFamily="18" charset="0"/>
                <a:ea typeface="Times New Roman" panose="02020603050405020304" pitchFamily="18" charset="0"/>
              </a:rPr>
              <a:t>	</a:t>
            </a:r>
          </a:p>
          <a:p>
            <a:pPr marL="1143000" lvl="2" indent="-228600">
              <a:spcBef>
                <a:spcPts val="1200"/>
              </a:spcBef>
              <a:spcAft>
                <a:spcPts val="300"/>
              </a:spcAft>
              <a:buFont typeface="+mj-lt"/>
              <a:buAutoNum type="arabicPeriod"/>
              <a:tabLst>
                <a:tab pos="727710" algn="l"/>
                <a:tab pos="457200" algn="l"/>
              </a:tabLst>
            </a:pPr>
            <a:r>
              <a:rPr lang="en-US" sz="1200" b="1" i="1" dirty="0">
                <a:solidFill>
                  <a:srgbClr val="000000"/>
                </a:solidFill>
                <a:effectLst/>
                <a:latin typeface="Arial" panose="020B0604020202020204" pitchFamily="34" charset="0"/>
              </a:rPr>
              <a:t>Micro Cells</a:t>
            </a:r>
          </a:p>
          <a:p>
            <a:pPr indent="226695" algn="just">
              <a:spcBef>
                <a:spcPts val="500"/>
              </a:spcBef>
              <a:spcAft>
                <a:spcPts val="500"/>
              </a:spcAft>
            </a:pPr>
            <a:r>
              <a:rPr lang="en-US" sz="1200" dirty="0">
                <a:solidFill>
                  <a:srgbClr val="000000"/>
                </a:solidFill>
                <a:effectLst/>
                <a:latin typeface="Times New Roman" panose="02020603050405020304" pitchFamily="18" charset="0"/>
                <a:ea typeface="Times New Roman" panose="02020603050405020304" pitchFamily="18" charset="0"/>
              </a:rPr>
              <a:t> </a:t>
            </a:r>
          </a:p>
          <a:p>
            <a:pPr indent="226695" algn="just">
              <a:spcBef>
                <a:spcPts val="500"/>
              </a:spcBef>
              <a:spcAft>
                <a:spcPts val="500"/>
              </a:spcAft>
            </a:pPr>
            <a:r>
              <a:rPr lang="en-US" sz="1200" dirty="0">
                <a:solidFill>
                  <a:srgbClr val="000000"/>
                </a:solidFill>
                <a:effectLst/>
                <a:latin typeface="Times New Roman" panose="02020603050405020304" pitchFamily="18" charset="0"/>
                <a:ea typeface="Times New Roman" panose="02020603050405020304" pitchFamily="18" charset="0"/>
              </a:rPr>
              <a:t>Micro cells have lower transmit power than macro BSs, they are smaller base stations with full features that are used to cover </a:t>
            </a:r>
            <a:r>
              <a:rPr lang="en-US" sz="800" dirty="0">
                <a:solidFill>
                  <a:srgbClr val="000000"/>
                </a:solidFill>
                <a:effectLst/>
                <a:latin typeface="Calibri" panose="020F0502020204030204" pitchFamily="34" charset="0"/>
                <a:ea typeface="Times New Roman" panose="02020603050405020304" pitchFamily="18" charset="0"/>
              </a:rPr>
              <a:t> </a:t>
            </a:r>
            <a:r>
              <a:rPr lang="en-US" sz="1200" dirty="0">
                <a:solidFill>
                  <a:srgbClr val="000000"/>
                </a:solidFill>
                <a:effectLst/>
                <a:latin typeface="Times New Roman" panose="02020603050405020304" pitchFamily="18" charset="0"/>
                <a:ea typeface="Times New Roman" panose="02020603050405020304" pitchFamily="18" charset="0"/>
              </a:rPr>
              <a:t>both indoor and outdoor crowded areas. It can typically cover a range of few meters to one or two kilometers. The power consumption ranges from 10W to 40W. They are generally used for indoor purposes as well as outdoor such as hot-spots. [11]</a:t>
            </a:r>
          </a:p>
          <a:p>
            <a:pPr>
              <a:spcAft>
                <a:spcPts val="0"/>
              </a:spcAft>
            </a:pPr>
            <a:r>
              <a:rPr lang="en-US" sz="1050" dirty="0">
                <a:solidFill>
                  <a:srgbClr val="000000"/>
                </a:solidFill>
                <a:effectLst/>
                <a:latin typeface="Times New Roman" panose="02020603050405020304" pitchFamily="18" charset="0"/>
                <a:ea typeface="Times New Roman" panose="02020603050405020304" pitchFamily="18" charset="0"/>
              </a:rPr>
              <a:t> </a:t>
            </a:r>
            <a:r>
              <a:rPr lang="en-US" sz="1200" dirty="0">
                <a:solidFill>
                  <a:srgbClr val="000000"/>
                </a:solidFill>
                <a:effectLst/>
                <a:latin typeface="Times New Roman" panose="02020603050405020304" pitchFamily="18" charset="0"/>
                <a:ea typeface="Times New Roman" panose="02020603050405020304" pitchFamily="18" charset="0"/>
              </a:rPr>
              <a:t>I made S and D in capitals. As it is an abbreviation</a:t>
            </a:r>
          </a:p>
          <a:p>
            <a:pPr>
              <a:spcAft>
                <a:spcPts val="0"/>
              </a:spcAft>
            </a:pPr>
            <a:r>
              <a:rPr lang="en-US" sz="1050" dirty="0">
                <a:solidFill>
                  <a:srgbClr val="000000"/>
                </a:solidFill>
                <a:effectLst/>
                <a:latin typeface="Times New Roman" panose="02020603050405020304" pitchFamily="18" charset="0"/>
                <a:ea typeface="Times New Roman" panose="02020603050405020304" pitchFamily="18" charset="0"/>
              </a:rPr>
              <a:t> </a:t>
            </a:r>
            <a:r>
              <a:rPr lang="en-US" sz="1200" dirty="0">
                <a:solidFill>
                  <a:srgbClr val="000000"/>
                </a:solidFill>
                <a:effectLst/>
                <a:latin typeface="Times New Roman" panose="02020603050405020304" pitchFamily="18" charset="0"/>
                <a:ea typeface="Times New Roman" panose="02020603050405020304" pitchFamily="18" charset="0"/>
              </a:rPr>
              <a:t>W in caps after 100 and no full stop after 300W.</a:t>
            </a:r>
          </a:p>
          <a:p>
            <a:pPr>
              <a:spcAft>
                <a:spcPts val="0"/>
              </a:spcAft>
            </a:pPr>
            <a:r>
              <a:rPr lang="en-US" sz="1050" dirty="0">
                <a:solidFill>
                  <a:srgbClr val="000000"/>
                </a:solidFill>
                <a:effectLst/>
                <a:latin typeface="Times New Roman" panose="02020603050405020304" pitchFamily="18" charset="0"/>
                <a:ea typeface="Times New Roman" panose="02020603050405020304" pitchFamily="18" charset="0"/>
              </a:rPr>
              <a:t> </a:t>
            </a:r>
            <a:r>
              <a:rPr lang="en-US" sz="1200" dirty="0">
                <a:solidFill>
                  <a:srgbClr val="000000"/>
                </a:solidFill>
                <a:effectLst/>
                <a:latin typeface="Times New Roman" panose="02020603050405020304" pitchFamily="18" charset="0"/>
                <a:ea typeface="Times New Roman" panose="02020603050405020304" pitchFamily="18" charset="0"/>
              </a:rPr>
              <a:t>No… can be… made active voice</a:t>
            </a:r>
          </a:p>
          <a:p>
            <a:endParaRPr lang="en-US" noProof="0" dirty="0"/>
          </a:p>
        </p:txBody>
      </p:sp>
      <p:sp>
        <p:nvSpPr>
          <p:cNvPr id="4" name="Platshållare för bildnummer 3"/>
          <p:cNvSpPr>
            <a:spLocks noGrp="1"/>
          </p:cNvSpPr>
          <p:nvPr>
            <p:ph type="sldNum" sz="quarter" idx="10"/>
          </p:nvPr>
        </p:nvSpPr>
        <p:spPr/>
        <p:txBody>
          <a:bodyPr/>
          <a:lstStyle/>
          <a:p>
            <a:fld id="{CC13FD4B-1391-7946-A8ED-18550D8B130B}" type="slidenum">
              <a:rPr lang="sv-SE" smtClean="0"/>
              <a:pPr/>
              <a:t>7</a:t>
            </a:fld>
            <a:endParaRPr lang="sv-SE" dirty="0"/>
          </a:p>
        </p:txBody>
      </p:sp>
    </p:spTree>
    <p:extLst>
      <p:ext uri="{BB962C8B-B14F-4D97-AF65-F5344CB8AC3E}">
        <p14:creationId xmlns:p14="http://schemas.microsoft.com/office/powerpoint/2010/main" val="1868517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indent="226695" algn="just">
              <a:spcBef>
                <a:spcPts val="500"/>
              </a:spcBef>
              <a:spcAft>
                <a:spcPts val="500"/>
              </a:spcAft>
            </a:pPr>
            <a:r>
              <a:rPr lang="en-US" sz="1200" dirty="0">
                <a:solidFill>
                  <a:srgbClr val="000000"/>
                </a:solidFill>
                <a:effectLst/>
                <a:latin typeface="Times New Roman" panose="02020603050405020304" pitchFamily="18" charset="0"/>
                <a:ea typeface="Times New Roman" panose="02020603050405020304" pitchFamily="18" charset="0"/>
              </a:rPr>
              <a:t>The PA connects to the antennas of the base station after providing the required power gain The PA has poor power efficiency as it is made to work in non-saturated region which is to avoid nonlinear distortion from channel interference. In macro BS digital pre-distortion is used to improve the PA efficiency [7].</a:t>
            </a:r>
          </a:p>
          <a:p>
            <a:pPr indent="226695" algn="just">
              <a:spcBef>
                <a:spcPts val="500"/>
              </a:spcBef>
              <a:spcAft>
                <a:spcPts val="500"/>
              </a:spcAft>
            </a:pPr>
            <a:r>
              <a:rPr lang="en-US" sz="1200" dirty="0">
                <a:solidFill>
                  <a:srgbClr val="000000"/>
                </a:solidFill>
                <a:effectLst/>
                <a:latin typeface="Times New Roman" panose="02020603050405020304" pitchFamily="18" charset="0"/>
                <a:ea typeface="Times New Roman" panose="02020603050405020304" pitchFamily="18" charset="0"/>
              </a:rPr>
              <a:t>Radio Frequency module is used to convert analog signals to digital signals. Base Band module serves as digital signal processor for digital up and down conversion of signals, it also does OFDM modulation of the signal. Typical functionalities for BB are filtering, FFT for OFDM modulation and IFFT for OFDM demodulation, signal detection, channel estimation, it acts as the brain of transceiver [13].  </a:t>
            </a:r>
          </a:p>
          <a:p>
            <a:endParaRPr lang="en-US" dirty="0"/>
          </a:p>
        </p:txBody>
      </p:sp>
      <p:sp>
        <p:nvSpPr>
          <p:cNvPr id="4" name="Platshållare för bildnummer 3"/>
          <p:cNvSpPr>
            <a:spLocks noGrp="1"/>
          </p:cNvSpPr>
          <p:nvPr>
            <p:ph type="sldNum" sz="quarter" idx="10"/>
          </p:nvPr>
        </p:nvSpPr>
        <p:spPr/>
        <p:txBody>
          <a:bodyPr/>
          <a:lstStyle/>
          <a:p>
            <a:fld id="{CC13FD4B-1391-7946-A8ED-18550D8B130B}" type="slidenum">
              <a:rPr lang="sv-SE" smtClean="0"/>
              <a:pPr/>
              <a:t>8</a:t>
            </a:fld>
            <a:endParaRPr lang="sv-SE" dirty="0"/>
          </a:p>
        </p:txBody>
      </p:sp>
    </p:spTree>
    <p:extLst>
      <p:ext uri="{BB962C8B-B14F-4D97-AF65-F5344CB8AC3E}">
        <p14:creationId xmlns:p14="http://schemas.microsoft.com/office/powerpoint/2010/main" val="2129051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indent="226695" algn="just">
              <a:spcBef>
                <a:spcPts val="500"/>
              </a:spcBef>
              <a:spcAft>
                <a:spcPts val="500"/>
              </a:spcAft>
            </a:pPr>
            <a:r>
              <a:rPr lang="en-US" sz="1200" dirty="0">
                <a:solidFill>
                  <a:srgbClr val="000000"/>
                </a:solidFill>
                <a:effectLst/>
                <a:latin typeface="Times New Roman" panose="02020603050405020304" pitchFamily="18" charset="0"/>
                <a:ea typeface="Times New Roman" panose="02020603050405020304" pitchFamily="18" charset="0"/>
              </a:rPr>
              <a:t>Figure  shows the breakdown of power consumption in various base stations [15]. We can see over here that the macro base station consumes the most energy in PA in macro cells; whereas base band becomes the major component in small cells.</a:t>
            </a:r>
          </a:p>
          <a:p>
            <a:endParaRPr lang="en-US" dirty="0"/>
          </a:p>
        </p:txBody>
      </p:sp>
      <p:sp>
        <p:nvSpPr>
          <p:cNvPr id="4" name="Platshållare för bildnummer 3"/>
          <p:cNvSpPr>
            <a:spLocks noGrp="1"/>
          </p:cNvSpPr>
          <p:nvPr>
            <p:ph type="sldNum" sz="quarter" idx="10"/>
          </p:nvPr>
        </p:nvSpPr>
        <p:spPr/>
        <p:txBody>
          <a:bodyPr/>
          <a:lstStyle/>
          <a:p>
            <a:fld id="{CC13FD4B-1391-7946-A8ED-18550D8B130B}" type="slidenum">
              <a:rPr lang="sv-SE" smtClean="0"/>
              <a:pPr/>
              <a:t>9</a:t>
            </a:fld>
            <a:endParaRPr lang="sv-SE" dirty="0"/>
          </a:p>
        </p:txBody>
      </p:sp>
    </p:spTree>
    <p:extLst>
      <p:ext uri="{BB962C8B-B14F-4D97-AF65-F5344CB8AC3E}">
        <p14:creationId xmlns:p14="http://schemas.microsoft.com/office/powerpoint/2010/main" val="3477702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26695" algn="just">
              <a:spcBef>
                <a:spcPts val="500"/>
              </a:spcBef>
              <a:spcAft>
                <a:spcPts val="500"/>
              </a:spcAft>
            </a:pPr>
            <a:r>
              <a:rPr lang="en-US" sz="1200" dirty="0">
                <a:solidFill>
                  <a:srgbClr val="000000"/>
                </a:solidFill>
                <a:effectLst/>
                <a:latin typeface="Times New Roman" panose="02020603050405020304" pitchFamily="18" charset="0"/>
                <a:ea typeface="Times New Roman" panose="02020603050405020304" pitchFamily="18" charset="0"/>
              </a:rPr>
              <a:t>The relation between the RF output power and the power consumed by base stations are roughly linear in nature [14]. The mathematical equation of this relation could be represented as: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represents the linear approximation of the power model. Here </a:t>
            </a:r>
            <a:r>
              <a:rPr lang="en-US" sz="1200" i="1" kern="1200" dirty="0">
                <a:solidFill>
                  <a:schemeClr val="tx1"/>
                </a:solidFill>
                <a:effectLst/>
                <a:latin typeface="+mn-lt"/>
                <a:ea typeface="+mn-ea"/>
                <a:cs typeface="+mn-cs"/>
              </a:rPr>
              <a:t>P </a:t>
            </a:r>
            <a:r>
              <a:rPr lang="en-US" sz="1200" kern="1200" dirty="0">
                <a:solidFill>
                  <a:schemeClr val="tx1"/>
                </a:solidFill>
                <a:effectLst/>
                <a:latin typeface="+mn-lt"/>
                <a:ea typeface="+mn-ea"/>
                <a:cs typeface="+mn-cs"/>
              </a:rPr>
              <a:t>would represent the power consumed in the BS and </a:t>
            </a:r>
            <a:r>
              <a:rPr lang="en-US" sz="1200" i="1" kern="1200" dirty="0">
                <a:solidFill>
                  <a:schemeClr val="tx1"/>
                </a:solidFill>
                <a:effectLst/>
                <a:latin typeface="+mn-lt"/>
                <a:ea typeface="+mn-ea"/>
                <a:cs typeface="+mn-cs"/>
              </a:rPr>
              <a:t>P</a:t>
            </a:r>
            <a:r>
              <a:rPr lang="en-US" sz="1200" i="1" kern="1200" baseline="-25000" dirty="0">
                <a:solidFill>
                  <a:schemeClr val="tx1"/>
                </a:solidFill>
                <a:effectLst/>
                <a:latin typeface="+mn-lt"/>
                <a:ea typeface="+mn-ea"/>
                <a:cs typeface="+mn-cs"/>
              </a:rPr>
              <a:t>out</a:t>
            </a:r>
            <a:r>
              <a:rPr lang="en-US" sz="1200" kern="1200" dirty="0">
                <a:solidFill>
                  <a:schemeClr val="tx1"/>
                </a:solidFill>
                <a:effectLst/>
                <a:latin typeface="+mn-lt"/>
                <a:ea typeface="+mn-ea"/>
                <a:cs typeface="+mn-cs"/>
              </a:rPr>
              <a:t> is the RF output power, at maximum load the output power would be </a:t>
            </a:r>
            <a:r>
              <a:rPr lang="en-US" sz="1200" i="1" kern="1200" dirty="0" err="1">
                <a:solidFill>
                  <a:schemeClr val="tx1"/>
                </a:solidFill>
                <a:effectLst/>
                <a:latin typeface="+mn-lt"/>
                <a:ea typeface="+mn-ea"/>
                <a:cs typeface="+mn-cs"/>
              </a:rPr>
              <a:t>P</a:t>
            </a:r>
            <a:r>
              <a:rPr lang="en-US" sz="1200" i="1" kern="1200" baseline="-25000" dirty="0" err="1">
                <a:solidFill>
                  <a:schemeClr val="tx1"/>
                </a:solidFill>
                <a:effectLst/>
                <a:latin typeface="+mn-lt"/>
                <a:ea typeface="+mn-ea"/>
                <a:cs typeface="+mn-cs"/>
              </a:rPr>
              <a:t>max</a:t>
            </a:r>
            <a:r>
              <a:rPr lang="en-US" sz="1200" kern="1200" dirty="0">
                <a:solidFill>
                  <a:schemeClr val="tx1"/>
                </a:solidFill>
                <a:effectLst/>
                <a:latin typeface="+mn-lt"/>
                <a:ea typeface="+mn-ea"/>
                <a:cs typeface="+mn-cs"/>
              </a:rPr>
              <a:t>. Power consumption at zero load is given by </a:t>
            </a:r>
            <a:r>
              <a:rPr lang="en-US" sz="1200" i="1" kern="1200" dirty="0">
                <a:solidFill>
                  <a:schemeClr val="tx1"/>
                </a:solidFill>
                <a:effectLst/>
                <a:latin typeface="+mn-lt"/>
                <a:ea typeface="+mn-ea"/>
                <a:cs typeface="+mn-cs"/>
              </a:rPr>
              <a:t>P</a:t>
            </a:r>
            <a:r>
              <a:rPr lang="en-US" sz="1200" i="1" kern="1200" baseline="-25000" dirty="0">
                <a:solidFill>
                  <a:schemeClr val="tx1"/>
                </a:solidFill>
                <a:effectLst/>
                <a:latin typeface="+mn-lt"/>
                <a:ea typeface="+mn-ea"/>
                <a:cs typeface="+mn-cs"/>
              </a:rPr>
              <a:t>0</a:t>
            </a:r>
            <a:r>
              <a:rPr lang="en-US" sz="1200"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Δ</a:t>
            </a:r>
            <a:r>
              <a:rPr lang="en-US" sz="1200" i="1" kern="1200" baseline="-25000" dirty="0" err="1">
                <a:solidFill>
                  <a:schemeClr val="tx1"/>
                </a:solidFill>
                <a:effectLst/>
                <a:latin typeface="+mn-lt"/>
                <a:ea typeface="+mn-ea"/>
                <a:cs typeface="+mn-cs"/>
              </a:rPr>
              <a:t>p</a:t>
            </a:r>
            <a:r>
              <a:rPr lang="en-US" sz="1200" kern="1200" dirty="0">
                <a:solidFill>
                  <a:schemeClr val="tx1"/>
                </a:solidFill>
                <a:effectLst/>
                <a:latin typeface="+mn-lt"/>
                <a:ea typeface="+mn-ea"/>
                <a:cs typeface="+mn-cs"/>
              </a:rPr>
              <a:t> represents the slope of the curve. </a:t>
            </a:r>
            <a:r>
              <a:rPr lang="en-US" sz="1200" i="1" kern="1200" dirty="0" err="1">
                <a:solidFill>
                  <a:schemeClr val="tx1"/>
                </a:solidFill>
                <a:effectLst/>
                <a:latin typeface="+mn-lt"/>
                <a:ea typeface="+mn-ea"/>
                <a:cs typeface="+mn-cs"/>
              </a:rPr>
              <a:t>P</a:t>
            </a:r>
            <a:r>
              <a:rPr lang="en-US" sz="1200" i="1" kern="1200" baseline="-25000" dirty="0" err="1">
                <a:solidFill>
                  <a:schemeClr val="tx1"/>
                </a:solidFill>
                <a:effectLst/>
                <a:latin typeface="+mn-lt"/>
                <a:ea typeface="+mn-ea"/>
                <a:cs typeface="+mn-cs"/>
              </a:rPr>
              <a:t>sleep</a:t>
            </a:r>
            <a:r>
              <a:rPr lang="en-US" sz="1200" kern="1200" dirty="0">
                <a:solidFill>
                  <a:schemeClr val="tx1"/>
                </a:solidFill>
                <a:effectLst/>
                <a:latin typeface="+mn-lt"/>
                <a:ea typeface="+mn-ea"/>
                <a:cs typeface="+mn-cs"/>
              </a:rPr>
              <a:t> represents the sleep mode power consumption in the BS when the load is low and </a:t>
            </a:r>
            <a:r>
              <a:rPr lang="en-US" sz="1200" i="1" kern="1200" dirty="0">
                <a:solidFill>
                  <a:schemeClr val="tx1"/>
                </a:solidFill>
                <a:effectLst/>
                <a:latin typeface="+mn-lt"/>
                <a:ea typeface="+mn-ea"/>
                <a:cs typeface="+mn-cs"/>
              </a:rPr>
              <a:t>N</a:t>
            </a:r>
            <a:r>
              <a:rPr lang="en-US" sz="1200" i="1" kern="1200" baseline="-25000" dirty="0">
                <a:solidFill>
                  <a:schemeClr val="tx1"/>
                </a:solidFill>
                <a:effectLst/>
                <a:latin typeface="+mn-lt"/>
                <a:ea typeface="+mn-ea"/>
                <a:cs typeface="+mn-cs"/>
              </a:rPr>
              <a:t>TRX</a:t>
            </a:r>
            <a:r>
              <a:rPr lang="en-US" sz="1200" kern="1200" dirty="0">
                <a:solidFill>
                  <a:schemeClr val="tx1"/>
                </a:solidFill>
                <a:effectLst/>
                <a:latin typeface="+mn-lt"/>
                <a:ea typeface="+mn-ea"/>
                <a:cs typeface="+mn-cs"/>
              </a:rPr>
              <a:t> is the number of transceiver chains. Table 3 provides parameters of power model for different BSs [15].</a:t>
            </a:r>
          </a:p>
          <a:p>
            <a:pPr indent="226695" algn="just">
              <a:spcBef>
                <a:spcPts val="500"/>
              </a:spcBef>
              <a:spcAft>
                <a:spcPts val="500"/>
              </a:spcAft>
            </a:pPr>
            <a:endParaRPr lang="en-US" sz="12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CC13FD4B-1391-7946-A8ED-18550D8B130B}" type="slidenum">
              <a:rPr lang="sv-SE" smtClean="0"/>
              <a:pPr/>
              <a:t>10</a:t>
            </a:fld>
            <a:endParaRPr lang="sv-SE" dirty="0"/>
          </a:p>
        </p:txBody>
      </p:sp>
    </p:spTree>
    <p:extLst>
      <p:ext uri="{BB962C8B-B14F-4D97-AF65-F5344CB8AC3E}">
        <p14:creationId xmlns:p14="http://schemas.microsoft.com/office/powerpoint/2010/main" val="2843636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F972E-BD3C-43A4-9C0A-B30F7D1A15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898CBC-8741-4250-858E-72D368E6D9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B0ACC1-7253-4454-8F17-662980655B90}"/>
              </a:ext>
            </a:extLst>
          </p:cNvPr>
          <p:cNvSpPr>
            <a:spLocks noGrp="1"/>
          </p:cNvSpPr>
          <p:nvPr>
            <p:ph type="dt" sz="half" idx="10"/>
          </p:nvPr>
        </p:nvSpPr>
        <p:spPr/>
        <p:txBody>
          <a:bodyPr/>
          <a:lstStyle/>
          <a:p>
            <a:fld id="{41C33088-95EA-49D0-AF9D-C77CAF1456BC}" type="datetimeFigureOut">
              <a:rPr lang="en-US" smtClean="0"/>
              <a:t>12/8/2017</a:t>
            </a:fld>
            <a:endParaRPr lang="en-US"/>
          </a:p>
        </p:txBody>
      </p:sp>
      <p:sp>
        <p:nvSpPr>
          <p:cNvPr id="5" name="Footer Placeholder 4">
            <a:extLst>
              <a:ext uri="{FF2B5EF4-FFF2-40B4-BE49-F238E27FC236}">
                <a16:creationId xmlns:a16="http://schemas.microsoft.com/office/drawing/2014/main" id="{689FB04E-037A-48F2-A9F9-806897BC91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6CA0F9-6952-4461-99D9-EC2F8AD5C9B7}"/>
              </a:ext>
            </a:extLst>
          </p:cNvPr>
          <p:cNvSpPr>
            <a:spLocks noGrp="1"/>
          </p:cNvSpPr>
          <p:nvPr>
            <p:ph type="sldNum" sz="quarter" idx="12"/>
          </p:nvPr>
        </p:nvSpPr>
        <p:spPr/>
        <p:txBody>
          <a:bodyPr/>
          <a:lstStyle/>
          <a:p>
            <a:fld id="{943AF6AD-9692-4D94-B73F-ECCA3ACA8489}" type="slidenum">
              <a:rPr lang="en-US" smtClean="0"/>
              <a:t>‹#›</a:t>
            </a:fld>
            <a:endParaRPr lang="en-US"/>
          </a:p>
        </p:txBody>
      </p:sp>
    </p:spTree>
    <p:extLst>
      <p:ext uri="{BB962C8B-B14F-4D97-AF65-F5344CB8AC3E}">
        <p14:creationId xmlns:p14="http://schemas.microsoft.com/office/powerpoint/2010/main" val="2408917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2311B-1B10-45B0-9A7D-A10330D093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32056D-10EB-414B-B439-9A3C013EC1E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E8610F-6446-4579-85B8-5EF23BDE7339}"/>
              </a:ext>
            </a:extLst>
          </p:cNvPr>
          <p:cNvSpPr>
            <a:spLocks noGrp="1"/>
          </p:cNvSpPr>
          <p:nvPr>
            <p:ph type="dt" sz="half" idx="10"/>
          </p:nvPr>
        </p:nvSpPr>
        <p:spPr/>
        <p:txBody>
          <a:bodyPr/>
          <a:lstStyle/>
          <a:p>
            <a:fld id="{41C33088-95EA-49D0-AF9D-C77CAF1456BC}" type="datetimeFigureOut">
              <a:rPr lang="en-US" smtClean="0"/>
              <a:t>12/8/2017</a:t>
            </a:fld>
            <a:endParaRPr lang="en-US"/>
          </a:p>
        </p:txBody>
      </p:sp>
      <p:sp>
        <p:nvSpPr>
          <p:cNvPr id="5" name="Footer Placeholder 4">
            <a:extLst>
              <a:ext uri="{FF2B5EF4-FFF2-40B4-BE49-F238E27FC236}">
                <a16:creationId xmlns:a16="http://schemas.microsoft.com/office/drawing/2014/main" id="{A8ACB5D6-AD50-4E52-A873-9083D3B3FE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689653-2FB7-4BE7-88B0-85E38A038D49}"/>
              </a:ext>
            </a:extLst>
          </p:cNvPr>
          <p:cNvSpPr>
            <a:spLocks noGrp="1"/>
          </p:cNvSpPr>
          <p:nvPr>
            <p:ph type="sldNum" sz="quarter" idx="12"/>
          </p:nvPr>
        </p:nvSpPr>
        <p:spPr/>
        <p:txBody>
          <a:bodyPr/>
          <a:lstStyle/>
          <a:p>
            <a:fld id="{943AF6AD-9692-4D94-B73F-ECCA3ACA8489}" type="slidenum">
              <a:rPr lang="en-US" smtClean="0"/>
              <a:t>‹#›</a:t>
            </a:fld>
            <a:endParaRPr lang="en-US"/>
          </a:p>
        </p:txBody>
      </p:sp>
    </p:spTree>
    <p:extLst>
      <p:ext uri="{BB962C8B-B14F-4D97-AF65-F5344CB8AC3E}">
        <p14:creationId xmlns:p14="http://schemas.microsoft.com/office/powerpoint/2010/main" val="1785238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F59DA2-2FFD-4FB8-A708-031870EDA9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8A2A33-98F7-40FF-B06F-F0DDDCDB217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6D5778-F950-4C5F-B638-34B1033195B3}"/>
              </a:ext>
            </a:extLst>
          </p:cNvPr>
          <p:cNvSpPr>
            <a:spLocks noGrp="1"/>
          </p:cNvSpPr>
          <p:nvPr>
            <p:ph type="dt" sz="half" idx="10"/>
          </p:nvPr>
        </p:nvSpPr>
        <p:spPr/>
        <p:txBody>
          <a:bodyPr/>
          <a:lstStyle/>
          <a:p>
            <a:fld id="{41C33088-95EA-49D0-AF9D-C77CAF1456BC}" type="datetimeFigureOut">
              <a:rPr lang="en-US" smtClean="0"/>
              <a:t>12/8/2017</a:t>
            </a:fld>
            <a:endParaRPr lang="en-US"/>
          </a:p>
        </p:txBody>
      </p:sp>
      <p:sp>
        <p:nvSpPr>
          <p:cNvPr id="5" name="Footer Placeholder 4">
            <a:extLst>
              <a:ext uri="{FF2B5EF4-FFF2-40B4-BE49-F238E27FC236}">
                <a16:creationId xmlns:a16="http://schemas.microsoft.com/office/drawing/2014/main" id="{E34C6BD6-CF4E-4F6E-BB1F-08BE3F2487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71FB07-3CE4-4819-9316-D8C3942AD7B2}"/>
              </a:ext>
            </a:extLst>
          </p:cNvPr>
          <p:cNvSpPr>
            <a:spLocks noGrp="1"/>
          </p:cNvSpPr>
          <p:nvPr>
            <p:ph type="sldNum" sz="quarter" idx="12"/>
          </p:nvPr>
        </p:nvSpPr>
        <p:spPr/>
        <p:txBody>
          <a:bodyPr/>
          <a:lstStyle/>
          <a:p>
            <a:fld id="{943AF6AD-9692-4D94-B73F-ECCA3ACA8489}" type="slidenum">
              <a:rPr lang="en-US" smtClean="0"/>
              <a:t>‹#›</a:t>
            </a:fld>
            <a:endParaRPr lang="en-US"/>
          </a:p>
        </p:txBody>
      </p:sp>
    </p:spTree>
    <p:extLst>
      <p:ext uri="{BB962C8B-B14F-4D97-AF65-F5344CB8AC3E}">
        <p14:creationId xmlns:p14="http://schemas.microsoft.com/office/powerpoint/2010/main" val="1040565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bject and bulleted list">
    <p:spTree>
      <p:nvGrpSpPr>
        <p:cNvPr id="1" name=""/>
        <p:cNvGrpSpPr/>
        <p:nvPr/>
      </p:nvGrpSpPr>
      <p:grpSpPr>
        <a:xfrm>
          <a:off x="0" y="0"/>
          <a:ext cx="0" cy="0"/>
          <a:chOff x="0" y="0"/>
          <a:chExt cx="0" cy="0"/>
        </a:xfrm>
      </p:grpSpPr>
      <p:sp>
        <p:nvSpPr>
          <p:cNvPr id="2" name="Rubrik 1"/>
          <p:cNvSpPr>
            <a:spLocks noGrp="1"/>
          </p:cNvSpPr>
          <p:nvPr>
            <p:ph type="title" hasCustomPrompt="1"/>
          </p:nvPr>
        </p:nvSpPr>
        <p:spPr/>
        <p:txBody>
          <a:bodyPr/>
          <a:lstStyle>
            <a:lvl1pPr>
              <a:defRPr baseline="0"/>
            </a:lvl1pPr>
          </a:lstStyle>
          <a:p>
            <a:r>
              <a:rPr lang="en-GB" noProof="0"/>
              <a:t>Title</a:t>
            </a:r>
          </a:p>
        </p:txBody>
      </p:sp>
      <p:sp>
        <p:nvSpPr>
          <p:cNvPr id="3" name="Platshållare för innehåll 2"/>
          <p:cNvSpPr>
            <a:spLocks noGrp="1"/>
          </p:cNvSpPr>
          <p:nvPr>
            <p:ph sz="half" idx="1"/>
          </p:nvPr>
        </p:nvSpPr>
        <p:spPr>
          <a:xfrm>
            <a:off x="1002658" y="1670562"/>
            <a:ext cx="4241801" cy="3729603"/>
          </a:xfrm>
        </p:spPr>
        <p:txBody>
          <a:bodyPr/>
          <a:lstStyle>
            <a:lvl1pPr marL="0" indent="0">
              <a:spcAft>
                <a:spcPts val="0"/>
              </a:spcAft>
              <a:buNone/>
              <a:defRPr sz="2206"/>
            </a:lvl1pPr>
            <a:lvl2pPr>
              <a:defRPr sz="1805"/>
            </a:lvl2pPr>
            <a:lvl3pPr>
              <a:defRPr sz="1604"/>
            </a:lvl3pPr>
            <a:lvl4pPr>
              <a:defRPr sz="1404"/>
            </a:lvl4pPr>
            <a:lvl5pPr>
              <a:defRPr sz="1805"/>
            </a:lvl5pPr>
            <a:lvl6pPr>
              <a:defRPr sz="1805"/>
            </a:lvl6pPr>
            <a:lvl7pPr>
              <a:defRPr sz="1805"/>
            </a:lvl7pPr>
            <a:lvl8pPr>
              <a:defRPr sz="1805"/>
            </a:lvl8pPr>
            <a:lvl9pPr>
              <a:defRPr sz="1805"/>
            </a:lvl9pPr>
          </a:lstStyle>
          <a:p>
            <a:pPr lvl="0"/>
            <a:r>
              <a:rPr lang="en-GB" noProof="0"/>
              <a:t>Click to edit Master text styles</a:t>
            </a:r>
          </a:p>
        </p:txBody>
      </p:sp>
      <p:sp>
        <p:nvSpPr>
          <p:cNvPr id="4" name="Platshållare för innehåll 3"/>
          <p:cNvSpPr>
            <a:spLocks noGrp="1"/>
          </p:cNvSpPr>
          <p:nvPr>
            <p:ph sz="half" idx="2" hasCustomPrompt="1"/>
          </p:nvPr>
        </p:nvSpPr>
        <p:spPr>
          <a:xfrm>
            <a:off x="5487476" y="1670561"/>
            <a:ext cx="5706802" cy="3729603"/>
          </a:xfrm>
        </p:spPr>
        <p:txBody>
          <a:bodyPr/>
          <a:lstStyle>
            <a:lvl1pPr>
              <a:spcAft>
                <a:spcPts val="0"/>
              </a:spcAft>
              <a:buClr>
                <a:schemeClr val="tx2"/>
              </a:buClr>
              <a:defRPr sz="2206"/>
            </a:lvl1pPr>
            <a:lvl2pPr>
              <a:spcAft>
                <a:spcPts val="0"/>
              </a:spcAft>
              <a:buClr>
                <a:schemeClr val="tx2"/>
              </a:buClr>
              <a:defRPr sz="2206"/>
            </a:lvl2pPr>
            <a:lvl3pPr>
              <a:spcAft>
                <a:spcPts val="0"/>
              </a:spcAft>
              <a:buClr>
                <a:schemeClr val="tx2"/>
              </a:buClr>
              <a:defRPr sz="2005"/>
            </a:lvl3pPr>
            <a:lvl4pPr>
              <a:spcAft>
                <a:spcPts val="0"/>
              </a:spcAft>
              <a:buClr>
                <a:schemeClr val="tx2"/>
              </a:buClr>
              <a:defRPr sz="2005"/>
            </a:lvl4pPr>
            <a:lvl5pPr>
              <a:defRPr sz="1805"/>
            </a:lvl5pPr>
            <a:lvl6pPr>
              <a:defRPr sz="1805"/>
            </a:lvl6pPr>
            <a:lvl7pPr>
              <a:defRPr sz="1805"/>
            </a:lvl7pPr>
            <a:lvl8pPr>
              <a:defRPr sz="1805"/>
            </a:lvl8pPr>
            <a:lvl9pPr>
              <a:defRPr sz="1805"/>
            </a:lvl9pPr>
          </a:lstStyle>
          <a:p>
            <a:pPr lvl="0"/>
            <a:r>
              <a:rPr lang="en-GB" noProof="0"/>
              <a:t>Add text</a:t>
            </a:r>
          </a:p>
          <a:p>
            <a:pPr lvl="1"/>
            <a:r>
              <a:rPr lang="en-GB" noProof="0"/>
              <a:t>Level two</a:t>
            </a:r>
          </a:p>
          <a:p>
            <a:pPr lvl="2"/>
            <a:r>
              <a:rPr lang="en-GB" noProof="0"/>
              <a:t>Level three</a:t>
            </a:r>
          </a:p>
          <a:p>
            <a:pPr lvl="3"/>
            <a:r>
              <a:rPr lang="en-GB" noProof="0"/>
              <a:t>Level four</a:t>
            </a:r>
          </a:p>
        </p:txBody>
      </p:sp>
    </p:spTree>
    <p:extLst>
      <p:ext uri="{BB962C8B-B14F-4D97-AF65-F5344CB8AC3E}">
        <p14:creationId xmlns:p14="http://schemas.microsoft.com/office/powerpoint/2010/main" val="1959161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5" name="Platshållare för tabell 4"/>
          <p:cNvSpPr>
            <a:spLocks noGrp="1"/>
          </p:cNvSpPr>
          <p:nvPr>
            <p:ph type="tbl" sz="quarter" idx="10"/>
          </p:nvPr>
        </p:nvSpPr>
        <p:spPr>
          <a:xfrm>
            <a:off x="1057930" y="1785722"/>
            <a:ext cx="10110580" cy="3598501"/>
          </a:xfrm>
        </p:spPr>
        <p:txBody>
          <a:bodyPr/>
          <a:lstStyle>
            <a:lvl1pPr>
              <a:buNone/>
              <a:defRPr/>
            </a:lvl1pPr>
          </a:lstStyle>
          <a:p>
            <a:r>
              <a:rPr lang="en-GB" noProof="0" dirty="0"/>
              <a:t>Click icon to add table</a:t>
            </a:r>
          </a:p>
        </p:txBody>
      </p:sp>
      <p:sp>
        <p:nvSpPr>
          <p:cNvPr id="2" name="Rubrik 1"/>
          <p:cNvSpPr>
            <a:spLocks noGrp="1"/>
          </p:cNvSpPr>
          <p:nvPr>
            <p:ph type="title" hasCustomPrompt="1"/>
          </p:nvPr>
        </p:nvSpPr>
        <p:spPr>
          <a:xfrm>
            <a:off x="871297" y="284496"/>
            <a:ext cx="10279902" cy="1142735"/>
          </a:xfrm>
        </p:spPr>
        <p:txBody>
          <a:bodyPr/>
          <a:lstStyle>
            <a:lvl1pPr>
              <a:defRPr/>
            </a:lvl1pPr>
          </a:lstStyle>
          <a:p>
            <a:r>
              <a:rPr lang="en-GB" noProof="0"/>
              <a:t>Title</a:t>
            </a:r>
          </a:p>
        </p:txBody>
      </p:sp>
    </p:spTree>
    <p:extLst>
      <p:ext uri="{BB962C8B-B14F-4D97-AF65-F5344CB8AC3E}">
        <p14:creationId xmlns:p14="http://schemas.microsoft.com/office/powerpoint/2010/main" val="138051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529167" y="1800000"/>
            <a:ext cx="11135786" cy="38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524935" y="239714"/>
            <a:ext cx="9992784" cy="1085371"/>
          </a:xfrm>
        </p:spPr>
        <p:txBody>
          <a:bodyPr/>
          <a:lstStyle/>
          <a:p>
            <a:r>
              <a:rPr lang="en-US" dirty="0"/>
              <a:t>Click to edit Master title style</a:t>
            </a:r>
          </a:p>
        </p:txBody>
      </p:sp>
    </p:spTree>
    <p:extLst>
      <p:ext uri="{BB962C8B-B14F-4D97-AF65-F5344CB8AC3E}">
        <p14:creationId xmlns:p14="http://schemas.microsoft.com/office/powerpoint/2010/main" val="3434223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576D7-42F7-45B2-AD56-01E829B7A1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6BFBD7-D634-4595-B35C-BF5464E046E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F6594B-E01C-4D9E-80C0-740632E7260E}"/>
              </a:ext>
            </a:extLst>
          </p:cNvPr>
          <p:cNvSpPr>
            <a:spLocks noGrp="1"/>
          </p:cNvSpPr>
          <p:nvPr>
            <p:ph type="dt" sz="half" idx="10"/>
          </p:nvPr>
        </p:nvSpPr>
        <p:spPr/>
        <p:txBody>
          <a:bodyPr/>
          <a:lstStyle/>
          <a:p>
            <a:fld id="{41C33088-95EA-49D0-AF9D-C77CAF1456BC}" type="datetimeFigureOut">
              <a:rPr lang="en-US" smtClean="0"/>
              <a:t>12/8/2017</a:t>
            </a:fld>
            <a:endParaRPr lang="en-US"/>
          </a:p>
        </p:txBody>
      </p:sp>
      <p:sp>
        <p:nvSpPr>
          <p:cNvPr id="5" name="Footer Placeholder 4">
            <a:extLst>
              <a:ext uri="{FF2B5EF4-FFF2-40B4-BE49-F238E27FC236}">
                <a16:creationId xmlns:a16="http://schemas.microsoft.com/office/drawing/2014/main" id="{2A998988-4840-4621-B245-3344C7169D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59B183-0E48-408F-BD8F-A9BC11A21F7B}"/>
              </a:ext>
            </a:extLst>
          </p:cNvPr>
          <p:cNvSpPr>
            <a:spLocks noGrp="1"/>
          </p:cNvSpPr>
          <p:nvPr>
            <p:ph type="sldNum" sz="quarter" idx="12"/>
          </p:nvPr>
        </p:nvSpPr>
        <p:spPr/>
        <p:txBody>
          <a:bodyPr/>
          <a:lstStyle/>
          <a:p>
            <a:fld id="{943AF6AD-9692-4D94-B73F-ECCA3ACA8489}" type="slidenum">
              <a:rPr lang="en-US" smtClean="0"/>
              <a:t>‹#›</a:t>
            </a:fld>
            <a:endParaRPr lang="en-US"/>
          </a:p>
        </p:txBody>
      </p:sp>
    </p:spTree>
    <p:extLst>
      <p:ext uri="{BB962C8B-B14F-4D97-AF65-F5344CB8AC3E}">
        <p14:creationId xmlns:p14="http://schemas.microsoft.com/office/powerpoint/2010/main" val="710092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D0095-0BC2-4A04-9772-A083EB2834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1CD003-F681-4C59-B17C-A884B9F8ED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93CBD1F-3FA2-40D6-B304-9030A6CBB2C9}"/>
              </a:ext>
            </a:extLst>
          </p:cNvPr>
          <p:cNvSpPr>
            <a:spLocks noGrp="1"/>
          </p:cNvSpPr>
          <p:nvPr>
            <p:ph type="dt" sz="half" idx="10"/>
          </p:nvPr>
        </p:nvSpPr>
        <p:spPr/>
        <p:txBody>
          <a:bodyPr/>
          <a:lstStyle/>
          <a:p>
            <a:fld id="{41C33088-95EA-49D0-AF9D-C77CAF1456BC}" type="datetimeFigureOut">
              <a:rPr lang="en-US" smtClean="0"/>
              <a:t>12/8/2017</a:t>
            </a:fld>
            <a:endParaRPr lang="en-US"/>
          </a:p>
        </p:txBody>
      </p:sp>
      <p:sp>
        <p:nvSpPr>
          <p:cNvPr id="5" name="Footer Placeholder 4">
            <a:extLst>
              <a:ext uri="{FF2B5EF4-FFF2-40B4-BE49-F238E27FC236}">
                <a16:creationId xmlns:a16="http://schemas.microsoft.com/office/drawing/2014/main" id="{F585A336-B19F-486D-91CC-19AB3FED53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2AFBAE-6F1F-4423-A77D-34AD5D467EB1}"/>
              </a:ext>
            </a:extLst>
          </p:cNvPr>
          <p:cNvSpPr>
            <a:spLocks noGrp="1"/>
          </p:cNvSpPr>
          <p:nvPr>
            <p:ph type="sldNum" sz="quarter" idx="12"/>
          </p:nvPr>
        </p:nvSpPr>
        <p:spPr/>
        <p:txBody>
          <a:bodyPr/>
          <a:lstStyle/>
          <a:p>
            <a:fld id="{943AF6AD-9692-4D94-B73F-ECCA3ACA8489}" type="slidenum">
              <a:rPr lang="en-US" smtClean="0"/>
              <a:t>‹#›</a:t>
            </a:fld>
            <a:endParaRPr lang="en-US"/>
          </a:p>
        </p:txBody>
      </p:sp>
    </p:spTree>
    <p:extLst>
      <p:ext uri="{BB962C8B-B14F-4D97-AF65-F5344CB8AC3E}">
        <p14:creationId xmlns:p14="http://schemas.microsoft.com/office/powerpoint/2010/main" val="2634595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83287-A3F9-42A7-A01A-71AF865A2C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F1487E-F300-45AF-9753-D599CEF959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913048-3913-4441-A733-32EC44F8366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D0565D-8544-4195-A05A-F7B376737BA1}"/>
              </a:ext>
            </a:extLst>
          </p:cNvPr>
          <p:cNvSpPr>
            <a:spLocks noGrp="1"/>
          </p:cNvSpPr>
          <p:nvPr>
            <p:ph type="dt" sz="half" idx="10"/>
          </p:nvPr>
        </p:nvSpPr>
        <p:spPr/>
        <p:txBody>
          <a:bodyPr/>
          <a:lstStyle/>
          <a:p>
            <a:fld id="{41C33088-95EA-49D0-AF9D-C77CAF1456BC}" type="datetimeFigureOut">
              <a:rPr lang="en-US" smtClean="0"/>
              <a:t>12/8/2017</a:t>
            </a:fld>
            <a:endParaRPr lang="en-US"/>
          </a:p>
        </p:txBody>
      </p:sp>
      <p:sp>
        <p:nvSpPr>
          <p:cNvPr id="6" name="Footer Placeholder 5">
            <a:extLst>
              <a:ext uri="{FF2B5EF4-FFF2-40B4-BE49-F238E27FC236}">
                <a16:creationId xmlns:a16="http://schemas.microsoft.com/office/drawing/2014/main" id="{1C707B8C-7EBE-4922-A400-B7ADAA88B6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679DC4-A8B4-4BFE-ABBF-E58E38E3621A}"/>
              </a:ext>
            </a:extLst>
          </p:cNvPr>
          <p:cNvSpPr>
            <a:spLocks noGrp="1"/>
          </p:cNvSpPr>
          <p:nvPr>
            <p:ph type="sldNum" sz="quarter" idx="12"/>
          </p:nvPr>
        </p:nvSpPr>
        <p:spPr/>
        <p:txBody>
          <a:bodyPr/>
          <a:lstStyle/>
          <a:p>
            <a:fld id="{943AF6AD-9692-4D94-B73F-ECCA3ACA8489}" type="slidenum">
              <a:rPr lang="en-US" smtClean="0"/>
              <a:t>‹#›</a:t>
            </a:fld>
            <a:endParaRPr lang="en-US"/>
          </a:p>
        </p:txBody>
      </p:sp>
    </p:spTree>
    <p:extLst>
      <p:ext uri="{BB962C8B-B14F-4D97-AF65-F5344CB8AC3E}">
        <p14:creationId xmlns:p14="http://schemas.microsoft.com/office/powerpoint/2010/main" val="2851353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EC09B-CB89-4AA8-9240-8F9736BAFF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E32A73-2038-478F-807E-972611CC25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E613B90-EABE-4652-9C70-C0265C46F3F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3611BA-25EB-4473-B7DA-B1C7FBFD3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7F3DF39-7714-4E74-80E6-9DA8AE69CF8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D89F54-C173-4E07-8E23-A2F2CB01DBD3}"/>
              </a:ext>
            </a:extLst>
          </p:cNvPr>
          <p:cNvSpPr>
            <a:spLocks noGrp="1"/>
          </p:cNvSpPr>
          <p:nvPr>
            <p:ph type="dt" sz="half" idx="10"/>
          </p:nvPr>
        </p:nvSpPr>
        <p:spPr/>
        <p:txBody>
          <a:bodyPr/>
          <a:lstStyle/>
          <a:p>
            <a:fld id="{41C33088-95EA-49D0-AF9D-C77CAF1456BC}" type="datetimeFigureOut">
              <a:rPr lang="en-US" smtClean="0"/>
              <a:t>12/8/2017</a:t>
            </a:fld>
            <a:endParaRPr lang="en-US"/>
          </a:p>
        </p:txBody>
      </p:sp>
      <p:sp>
        <p:nvSpPr>
          <p:cNvPr id="8" name="Footer Placeholder 7">
            <a:extLst>
              <a:ext uri="{FF2B5EF4-FFF2-40B4-BE49-F238E27FC236}">
                <a16:creationId xmlns:a16="http://schemas.microsoft.com/office/drawing/2014/main" id="{29F08645-CA65-4215-B45A-CE1F70C4E6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CA7AF1-B8D9-4327-9924-C5EE5BB89689}"/>
              </a:ext>
            </a:extLst>
          </p:cNvPr>
          <p:cNvSpPr>
            <a:spLocks noGrp="1"/>
          </p:cNvSpPr>
          <p:nvPr>
            <p:ph type="sldNum" sz="quarter" idx="12"/>
          </p:nvPr>
        </p:nvSpPr>
        <p:spPr/>
        <p:txBody>
          <a:bodyPr/>
          <a:lstStyle/>
          <a:p>
            <a:fld id="{943AF6AD-9692-4D94-B73F-ECCA3ACA8489}" type="slidenum">
              <a:rPr lang="en-US" smtClean="0"/>
              <a:t>‹#›</a:t>
            </a:fld>
            <a:endParaRPr lang="en-US"/>
          </a:p>
        </p:txBody>
      </p:sp>
    </p:spTree>
    <p:extLst>
      <p:ext uri="{BB962C8B-B14F-4D97-AF65-F5344CB8AC3E}">
        <p14:creationId xmlns:p14="http://schemas.microsoft.com/office/powerpoint/2010/main" val="2762430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687CC-EB81-46CD-A83C-2643312079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818B0D-562A-454C-B90C-3E3A8BE6D1CF}"/>
              </a:ext>
            </a:extLst>
          </p:cNvPr>
          <p:cNvSpPr>
            <a:spLocks noGrp="1"/>
          </p:cNvSpPr>
          <p:nvPr>
            <p:ph type="dt" sz="half" idx="10"/>
          </p:nvPr>
        </p:nvSpPr>
        <p:spPr/>
        <p:txBody>
          <a:bodyPr/>
          <a:lstStyle/>
          <a:p>
            <a:fld id="{41C33088-95EA-49D0-AF9D-C77CAF1456BC}" type="datetimeFigureOut">
              <a:rPr lang="en-US" smtClean="0"/>
              <a:t>12/8/2017</a:t>
            </a:fld>
            <a:endParaRPr lang="en-US"/>
          </a:p>
        </p:txBody>
      </p:sp>
      <p:sp>
        <p:nvSpPr>
          <p:cNvPr id="4" name="Footer Placeholder 3">
            <a:extLst>
              <a:ext uri="{FF2B5EF4-FFF2-40B4-BE49-F238E27FC236}">
                <a16:creationId xmlns:a16="http://schemas.microsoft.com/office/drawing/2014/main" id="{BB5BF065-06FF-43B3-A67E-29F7E3621E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C24074-7473-4047-805A-C4BA516E73BE}"/>
              </a:ext>
            </a:extLst>
          </p:cNvPr>
          <p:cNvSpPr>
            <a:spLocks noGrp="1"/>
          </p:cNvSpPr>
          <p:nvPr>
            <p:ph type="sldNum" sz="quarter" idx="12"/>
          </p:nvPr>
        </p:nvSpPr>
        <p:spPr/>
        <p:txBody>
          <a:bodyPr/>
          <a:lstStyle/>
          <a:p>
            <a:fld id="{943AF6AD-9692-4D94-B73F-ECCA3ACA8489}" type="slidenum">
              <a:rPr lang="en-US" smtClean="0"/>
              <a:t>‹#›</a:t>
            </a:fld>
            <a:endParaRPr lang="en-US"/>
          </a:p>
        </p:txBody>
      </p:sp>
    </p:spTree>
    <p:extLst>
      <p:ext uri="{BB962C8B-B14F-4D97-AF65-F5344CB8AC3E}">
        <p14:creationId xmlns:p14="http://schemas.microsoft.com/office/powerpoint/2010/main" val="1516737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4F545D-2341-44A4-9732-9E8DED60811F}"/>
              </a:ext>
            </a:extLst>
          </p:cNvPr>
          <p:cNvSpPr>
            <a:spLocks noGrp="1"/>
          </p:cNvSpPr>
          <p:nvPr>
            <p:ph type="dt" sz="half" idx="10"/>
          </p:nvPr>
        </p:nvSpPr>
        <p:spPr/>
        <p:txBody>
          <a:bodyPr/>
          <a:lstStyle/>
          <a:p>
            <a:fld id="{41C33088-95EA-49D0-AF9D-C77CAF1456BC}" type="datetimeFigureOut">
              <a:rPr lang="en-US" smtClean="0"/>
              <a:t>12/8/2017</a:t>
            </a:fld>
            <a:endParaRPr lang="en-US"/>
          </a:p>
        </p:txBody>
      </p:sp>
      <p:sp>
        <p:nvSpPr>
          <p:cNvPr id="3" name="Footer Placeholder 2">
            <a:extLst>
              <a:ext uri="{FF2B5EF4-FFF2-40B4-BE49-F238E27FC236}">
                <a16:creationId xmlns:a16="http://schemas.microsoft.com/office/drawing/2014/main" id="{77F29806-18FD-4B65-B32D-3401B8940F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969556-204D-4AB7-BB3B-BC84037B25FA}"/>
              </a:ext>
            </a:extLst>
          </p:cNvPr>
          <p:cNvSpPr>
            <a:spLocks noGrp="1"/>
          </p:cNvSpPr>
          <p:nvPr>
            <p:ph type="sldNum" sz="quarter" idx="12"/>
          </p:nvPr>
        </p:nvSpPr>
        <p:spPr/>
        <p:txBody>
          <a:bodyPr/>
          <a:lstStyle/>
          <a:p>
            <a:fld id="{943AF6AD-9692-4D94-B73F-ECCA3ACA8489}" type="slidenum">
              <a:rPr lang="en-US" smtClean="0"/>
              <a:t>‹#›</a:t>
            </a:fld>
            <a:endParaRPr lang="en-US"/>
          </a:p>
        </p:txBody>
      </p:sp>
    </p:spTree>
    <p:extLst>
      <p:ext uri="{BB962C8B-B14F-4D97-AF65-F5344CB8AC3E}">
        <p14:creationId xmlns:p14="http://schemas.microsoft.com/office/powerpoint/2010/main" val="1686608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91C87-348C-432B-9DC1-691D3A16F6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6B79AC-F6C1-4FC4-ACB9-11748AF617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DA456F-7E17-4CAE-8A6F-709AB2A399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241E74E-FC1B-44C2-B2A5-E2DCACFC09D5}"/>
              </a:ext>
            </a:extLst>
          </p:cNvPr>
          <p:cNvSpPr>
            <a:spLocks noGrp="1"/>
          </p:cNvSpPr>
          <p:nvPr>
            <p:ph type="dt" sz="half" idx="10"/>
          </p:nvPr>
        </p:nvSpPr>
        <p:spPr/>
        <p:txBody>
          <a:bodyPr/>
          <a:lstStyle/>
          <a:p>
            <a:fld id="{41C33088-95EA-49D0-AF9D-C77CAF1456BC}" type="datetimeFigureOut">
              <a:rPr lang="en-US" smtClean="0"/>
              <a:t>12/8/2017</a:t>
            </a:fld>
            <a:endParaRPr lang="en-US"/>
          </a:p>
        </p:txBody>
      </p:sp>
      <p:sp>
        <p:nvSpPr>
          <p:cNvPr id="6" name="Footer Placeholder 5">
            <a:extLst>
              <a:ext uri="{FF2B5EF4-FFF2-40B4-BE49-F238E27FC236}">
                <a16:creationId xmlns:a16="http://schemas.microsoft.com/office/drawing/2014/main" id="{2AFB410F-C97C-4A15-A8F4-F6084E44A2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FECC9D-5A02-4840-8C60-F66A44115A6B}"/>
              </a:ext>
            </a:extLst>
          </p:cNvPr>
          <p:cNvSpPr>
            <a:spLocks noGrp="1"/>
          </p:cNvSpPr>
          <p:nvPr>
            <p:ph type="sldNum" sz="quarter" idx="12"/>
          </p:nvPr>
        </p:nvSpPr>
        <p:spPr/>
        <p:txBody>
          <a:bodyPr/>
          <a:lstStyle/>
          <a:p>
            <a:fld id="{943AF6AD-9692-4D94-B73F-ECCA3ACA8489}" type="slidenum">
              <a:rPr lang="en-US" smtClean="0"/>
              <a:t>‹#›</a:t>
            </a:fld>
            <a:endParaRPr lang="en-US"/>
          </a:p>
        </p:txBody>
      </p:sp>
    </p:spTree>
    <p:extLst>
      <p:ext uri="{BB962C8B-B14F-4D97-AF65-F5344CB8AC3E}">
        <p14:creationId xmlns:p14="http://schemas.microsoft.com/office/powerpoint/2010/main" val="38738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C925F-02CE-483B-A750-B6E57C4B0F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7DAA8D-C910-463A-9824-D6E17AA077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378707-A71C-4200-8463-59DFDBBBE7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529E1B2-86E8-4A7A-A0A5-F1B0999D2B4E}"/>
              </a:ext>
            </a:extLst>
          </p:cNvPr>
          <p:cNvSpPr>
            <a:spLocks noGrp="1"/>
          </p:cNvSpPr>
          <p:nvPr>
            <p:ph type="dt" sz="half" idx="10"/>
          </p:nvPr>
        </p:nvSpPr>
        <p:spPr/>
        <p:txBody>
          <a:bodyPr/>
          <a:lstStyle/>
          <a:p>
            <a:fld id="{41C33088-95EA-49D0-AF9D-C77CAF1456BC}" type="datetimeFigureOut">
              <a:rPr lang="en-US" smtClean="0"/>
              <a:t>12/8/2017</a:t>
            </a:fld>
            <a:endParaRPr lang="en-US"/>
          </a:p>
        </p:txBody>
      </p:sp>
      <p:sp>
        <p:nvSpPr>
          <p:cNvPr id="6" name="Footer Placeholder 5">
            <a:extLst>
              <a:ext uri="{FF2B5EF4-FFF2-40B4-BE49-F238E27FC236}">
                <a16:creationId xmlns:a16="http://schemas.microsoft.com/office/drawing/2014/main" id="{206538D9-1AF8-4C41-944E-6CD298787A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F173D7-DC4D-4497-8062-F79413A8DF9C}"/>
              </a:ext>
            </a:extLst>
          </p:cNvPr>
          <p:cNvSpPr>
            <a:spLocks noGrp="1"/>
          </p:cNvSpPr>
          <p:nvPr>
            <p:ph type="sldNum" sz="quarter" idx="12"/>
          </p:nvPr>
        </p:nvSpPr>
        <p:spPr/>
        <p:txBody>
          <a:bodyPr/>
          <a:lstStyle/>
          <a:p>
            <a:fld id="{943AF6AD-9692-4D94-B73F-ECCA3ACA8489}" type="slidenum">
              <a:rPr lang="en-US" smtClean="0"/>
              <a:t>‹#›</a:t>
            </a:fld>
            <a:endParaRPr lang="en-US"/>
          </a:p>
        </p:txBody>
      </p:sp>
    </p:spTree>
    <p:extLst>
      <p:ext uri="{BB962C8B-B14F-4D97-AF65-F5344CB8AC3E}">
        <p14:creationId xmlns:p14="http://schemas.microsoft.com/office/powerpoint/2010/main" val="348793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2E114-DABC-46BE-AA5A-C5EE42FC51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AC7721-8FDC-46E8-9A70-74EBBA237E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176FD7-53CA-4FDC-9A11-EC29F7EAD4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C33088-95EA-49D0-AF9D-C77CAF1456BC}" type="datetimeFigureOut">
              <a:rPr lang="en-US" smtClean="0"/>
              <a:t>12/8/2017</a:t>
            </a:fld>
            <a:endParaRPr lang="en-US"/>
          </a:p>
        </p:txBody>
      </p:sp>
      <p:sp>
        <p:nvSpPr>
          <p:cNvPr id="5" name="Footer Placeholder 4">
            <a:extLst>
              <a:ext uri="{FF2B5EF4-FFF2-40B4-BE49-F238E27FC236}">
                <a16:creationId xmlns:a16="http://schemas.microsoft.com/office/drawing/2014/main" id="{C77A3FDC-DDE7-4105-AF1F-C8B4C6A057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23B262-50E2-4BFA-91FB-8C14ACBD1D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3AF6AD-9692-4D94-B73F-ECCA3ACA8489}" type="slidenum">
              <a:rPr lang="en-US" smtClean="0"/>
              <a:t>‹#›</a:t>
            </a:fld>
            <a:endParaRPr lang="en-US"/>
          </a:p>
        </p:txBody>
      </p:sp>
    </p:spTree>
    <p:extLst>
      <p:ext uri="{BB962C8B-B14F-4D97-AF65-F5344CB8AC3E}">
        <p14:creationId xmlns:p14="http://schemas.microsoft.com/office/powerpoint/2010/main" val="1025911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 id="214748366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12.png"/><Relationship Id="rId5" Type="http://schemas.openxmlformats.org/officeDocument/2006/relationships/image" Target="../media/image110.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6.wmf"/></Relationships>
</file>

<file path=ppt/slides/_rels/slide1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image" Target="../media/image5.wmf"/><Relationship Id="rId5" Type="http://schemas.openxmlformats.org/officeDocument/2006/relationships/image" Target="../media/image8.wmf"/><Relationship Id="rId4" Type="http://schemas.openxmlformats.org/officeDocument/2006/relationships/image" Target="../media/image7.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14.xml"/><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04FE4-279B-421D-B736-0BA542FFCDA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23051B7-CD16-4F46-AF03-F16E07912A9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81979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Variable load power consumption of BS</a:t>
            </a:r>
            <a:r>
              <a:rPr lang="en-US" sz="3208" dirty="0">
                <a:solidFill>
                  <a:srgbClr val="9C6114"/>
                </a:solidFill>
              </a:rPr>
              <a:t>.</a:t>
            </a:r>
          </a:p>
        </p:txBody>
      </p:sp>
      <p:pic>
        <p:nvPicPr>
          <p:cNvPr id="45" name="Content Placeholder 44">
            <a:extLst>
              <a:ext uri="{FF2B5EF4-FFF2-40B4-BE49-F238E27FC236}">
                <a16:creationId xmlns:a16="http://schemas.microsoft.com/office/drawing/2014/main" id="{65FCA61E-2EC9-4B2A-A222-6291159B9C44}"/>
              </a:ext>
            </a:extLst>
          </p:cNvPr>
          <p:cNvPicPr>
            <a:picLocks noGrp="1" noChangeAspect="1"/>
          </p:cNvPicPr>
          <p:nvPr>
            <p:ph sz="half" idx="1"/>
          </p:nvPr>
        </p:nvPicPr>
        <p:blipFill>
          <a:blip r:embed="rId3"/>
          <a:stretch>
            <a:fillRect/>
          </a:stretch>
        </p:blipFill>
        <p:spPr>
          <a:xfrm>
            <a:off x="6466833" y="4924403"/>
            <a:ext cx="4141220" cy="5217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p:cNvSpPr txBox="1"/>
          <p:nvPr/>
        </p:nvSpPr>
        <p:spPr>
          <a:xfrm>
            <a:off x="2228855" y="4476394"/>
            <a:ext cx="3929216" cy="928001"/>
          </a:xfrm>
          <a:prstGeom prst="rect">
            <a:avLst/>
          </a:prstGeom>
          <a:noFill/>
        </p:spPr>
        <p:txBody>
          <a:bodyPr wrap="square" rtlCol="0">
            <a:spAutoFit/>
          </a:bodyPr>
          <a:lstStyle/>
          <a:p>
            <a:r>
              <a:rPr lang="en-US" sz="1805" i="1" dirty="0"/>
              <a:t>P </a:t>
            </a:r>
            <a:r>
              <a:rPr lang="en-US" sz="1604" dirty="0">
                <a:solidFill>
                  <a:schemeClr val="tx2"/>
                </a:solidFill>
              </a:rPr>
              <a:t> : </a:t>
            </a:r>
            <a:r>
              <a:rPr lang="en-US" sz="1805" dirty="0"/>
              <a:t>power consumed in the BS </a:t>
            </a:r>
            <a:endParaRPr lang="en-US" sz="1604" dirty="0">
              <a:solidFill>
                <a:schemeClr val="tx2"/>
              </a:solidFill>
            </a:endParaRPr>
          </a:p>
          <a:p>
            <a:r>
              <a:rPr lang="en-US" sz="1805" i="1" dirty="0"/>
              <a:t>P</a:t>
            </a:r>
            <a:r>
              <a:rPr lang="en-US" sz="1805" i="1" baseline="-25000" dirty="0"/>
              <a:t>out</a:t>
            </a:r>
            <a:r>
              <a:rPr lang="en-US" sz="1805" dirty="0"/>
              <a:t> </a:t>
            </a:r>
            <a:r>
              <a:rPr lang="en-US" sz="1604" dirty="0">
                <a:solidFill>
                  <a:schemeClr val="tx2"/>
                </a:solidFill>
              </a:rPr>
              <a:t>:</a:t>
            </a:r>
            <a:r>
              <a:rPr lang="en-US" sz="1805" dirty="0"/>
              <a:t>RF output power</a:t>
            </a:r>
            <a:endParaRPr lang="en-US" sz="1604" dirty="0">
              <a:solidFill>
                <a:schemeClr val="tx2"/>
              </a:solidFill>
            </a:endParaRPr>
          </a:p>
          <a:p>
            <a:r>
              <a:rPr lang="en-US" sz="1805" i="1" dirty="0" err="1"/>
              <a:t>P</a:t>
            </a:r>
            <a:r>
              <a:rPr lang="en-US" sz="1805" i="1" baseline="-25000" dirty="0" err="1"/>
              <a:t>max</a:t>
            </a:r>
            <a:r>
              <a:rPr lang="en-US" sz="1805" i="1" baseline="-25000" dirty="0"/>
              <a:t> </a:t>
            </a:r>
            <a:r>
              <a:rPr lang="en-US" sz="1604" dirty="0">
                <a:solidFill>
                  <a:schemeClr val="tx2"/>
                </a:solidFill>
              </a:rPr>
              <a:t>: </a:t>
            </a:r>
            <a:r>
              <a:rPr lang="en-US" sz="1805" dirty="0"/>
              <a:t>maximum load the output power </a:t>
            </a:r>
            <a:endParaRPr lang="en-US" sz="1604" dirty="0">
              <a:solidFill>
                <a:schemeClr val="tx2"/>
              </a:solidFill>
            </a:endParaRPr>
          </a:p>
        </p:txBody>
      </p:sp>
      <p:graphicFrame>
        <p:nvGraphicFramePr>
          <p:cNvPr id="10" name="Content Placeholder 9">
            <a:extLst>
              <a:ext uri="{FF2B5EF4-FFF2-40B4-BE49-F238E27FC236}">
                <a16:creationId xmlns:a16="http://schemas.microsoft.com/office/drawing/2014/main" id="{817D53F3-64C3-48E0-961D-1FEBA514C1B4}"/>
              </a:ext>
            </a:extLst>
          </p:cNvPr>
          <p:cNvGraphicFramePr>
            <a:graphicFrameLocks noGrp="1"/>
          </p:cNvGraphicFramePr>
          <p:nvPr>
            <p:ph sz="half" idx="2"/>
            <p:extLst/>
          </p:nvPr>
        </p:nvGraphicFramePr>
        <p:xfrm>
          <a:off x="2524053" y="1913375"/>
          <a:ext cx="5337784" cy="2089521"/>
        </p:xfrm>
        <a:graphic>
          <a:graphicData uri="http://schemas.openxmlformats.org/drawingml/2006/table">
            <a:tbl>
              <a:tblPr firstRow="1" firstCol="1" bandRow="1">
                <a:tableStyleId>{5C22544A-7EE6-4342-B048-85BDC9FD1C3A}</a:tableStyleId>
              </a:tblPr>
              <a:tblGrid>
                <a:gridCol w="889102">
                  <a:extLst>
                    <a:ext uri="{9D8B030D-6E8A-4147-A177-3AD203B41FA5}">
                      <a16:colId xmlns:a16="http://schemas.microsoft.com/office/drawing/2014/main" val="3715926358"/>
                    </a:ext>
                  </a:extLst>
                </a:gridCol>
                <a:gridCol w="889102">
                  <a:extLst>
                    <a:ext uri="{9D8B030D-6E8A-4147-A177-3AD203B41FA5}">
                      <a16:colId xmlns:a16="http://schemas.microsoft.com/office/drawing/2014/main" val="2940273052"/>
                    </a:ext>
                  </a:extLst>
                </a:gridCol>
                <a:gridCol w="889895">
                  <a:extLst>
                    <a:ext uri="{9D8B030D-6E8A-4147-A177-3AD203B41FA5}">
                      <a16:colId xmlns:a16="http://schemas.microsoft.com/office/drawing/2014/main" val="106970125"/>
                    </a:ext>
                  </a:extLst>
                </a:gridCol>
                <a:gridCol w="889895">
                  <a:extLst>
                    <a:ext uri="{9D8B030D-6E8A-4147-A177-3AD203B41FA5}">
                      <a16:colId xmlns:a16="http://schemas.microsoft.com/office/drawing/2014/main" val="524238655"/>
                    </a:ext>
                  </a:extLst>
                </a:gridCol>
                <a:gridCol w="889895">
                  <a:extLst>
                    <a:ext uri="{9D8B030D-6E8A-4147-A177-3AD203B41FA5}">
                      <a16:colId xmlns:a16="http://schemas.microsoft.com/office/drawing/2014/main" val="2549006995"/>
                    </a:ext>
                  </a:extLst>
                </a:gridCol>
                <a:gridCol w="889895">
                  <a:extLst>
                    <a:ext uri="{9D8B030D-6E8A-4147-A177-3AD203B41FA5}">
                      <a16:colId xmlns:a16="http://schemas.microsoft.com/office/drawing/2014/main" val="3092075988"/>
                    </a:ext>
                  </a:extLst>
                </a:gridCol>
              </a:tblGrid>
              <a:tr h="421698">
                <a:tc>
                  <a:txBody>
                    <a:bodyPr/>
                    <a:lstStyle/>
                    <a:p>
                      <a:pPr indent="226695" algn="ctr">
                        <a:lnSpc>
                          <a:spcPct val="115000"/>
                        </a:lnSpc>
                        <a:spcBef>
                          <a:spcPts val="500"/>
                        </a:spcBef>
                        <a:spcAft>
                          <a:spcPts val="500"/>
                        </a:spcAft>
                      </a:pPr>
                      <a:r>
                        <a:rPr lang="en-US" sz="1200">
                          <a:effectLst/>
                        </a:rPr>
                        <a:t>BS type</a:t>
                      </a:r>
                      <a:endParaRPr lang="en-US" sz="1200">
                        <a:solidFill>
                          <a:srgbClr val="000000"/>
                        </a:solidFill>
                        <a:effectLst/>
                        <a:latin typeface="Times New Roman" panose="02020603050405020304" pitchFamily="18" charset="0"/>
                        <a:ea typeface="Times New Roman" panose="02020603050405020304" pitchFamily="18" charset="0"/>
                      </a:endParaRPr>
                    </a:p>
                  </a:txBody>
                  <a:tcPr marL="67724" marR="67724" marT="0" marB="0"/>
                </a:tc>
                <a:tc>
                  <a:txBody>
                    <a:bodyPr/>
                    <a:lstStyle/>
                    <a:p>
                      <a:pPr indent="226695" algn="ctr">
                        <a:lnSpc>
                          <a:spcPct val="115000"/>
                        </a:lnSpc>
                        <a:spcBef>
                          <a:spcPts val="500"/>
                        </a:spcBef>
                        <a:spcAft>
                          <a:spcPts val="500"/>
                        </a:spcAft>
                      </a:pPr>
                      <a:r>
                        <a:rPr lang="en-US" sz="1200" dirty="0">
                          <a:effectLst/>
                        </a:rPr>
                        <a:t>N</a:t>
                      </a:r>
                      <a:r>
                        <a:rPr lang="en-US" sz="1200" baseline="-25000" dirty="0">
                          <a:effectLst/>
                        </a:rPr>
                        <a:t>TRX</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7724" marR="67724" marT="0" marB="0"/>
                </a:tc>
                <a:tc>
                  <a:txBody>
                    <a:bodyPr/>
                    <a:lstStyle/>
                    <a:p>
                      <a:pPr indent="226695" algn="ctr">
                        <a:lnSpc>
                          <a:spcPct val="115000"/>
                        </a:lnSpc>
                        <a:spcBef>
                          <a:spcPts val="500"/>
                        </a:spcBef>
                        <a:spcAft>
                          <a:spcPts val="500"/>
                        </a:spcAft>
                      </a:pPr>
                      <a:r>
                        <a:rPr lang="en-US" sz="1200">
                          <a:effectLst/>
                        </a:rPr>
                        <a:t>P</a:t>
                      </a:r>
                      <a:r>
                        <a:rPr lang="en-US" sz="1200" baseline="-25000">
                          <a:effectLst/>
                        </a:rPr>
                        <a:t>max</a:t>
                      </a:r>
                      <a:r>
                        <a:rPr lang="en-US" sz="1200">
                          <a:effectLst/>
                        </a:rPr>
                        <a:t>[W]</a:t>
                      </a:r>
                      <a:endParaRPr lang="en-US" sz="1200">
                        <a:solidFill>
                          <a:srgbClr val="000000"/>
                        </a:solidFill>
                        <a:effectLst/>
                        <a:latin typeface="Times New Roman" panose="02020603050405020304" pitchFamily="18" charset="0"/>
                        <a:ea typeface="Times New Roman" panose="02020603050405020304" pitchFamily="18" charset="0"/>
                      </a:endParaRPr>
                    </a:p>
                  </a:txBody>
                  <a:tcPr marL="67724" marR="67724" marT="0" marB="0"/>
                </a:tc>
                <a:tc>
                  <a:txBody>
                    <a:bodyPr/>
                    <a:lstStyle/>
                    <a:p>
                      <a:pPr indent="226695" algn="ctr">
                        <a:lnSpc>
                          <a:spcPct val="115000"/>
                        </a:lnSpc>
                        <a:spcBef>
                          <a:spcPts val="500"/>
                        </a:spcBef>
                        <a:spcAft>
                          <a:spcPts val="500"/>
                        </a:spcAft>
                      </a:pPr>
                      <a:r>
                        <a:rPr lang="en-US" sz="1200">
                          <a:effectLst/>
                        </a:rPr>
                        <a:t>P</a:t>
                      </a:r>
                      <a:r>
                        <a:rPr lang="en-US" sz="1200" baseline="-25000">
                          <a:effectLst/>
                        </a:rPr>
                        <a:t>0</a:t>
                      </a:r>
                      <a:r>
                        <a:rPr lang="en-US" sz="1200">
                          <a:effectLst/>
                        </a:rPr>
                        <a:t>[W]</a:t>
                      </a:r>
                      <a:endParaRPr lang="en-US" sz="1200">
                        <a:solidFill>
                          <a:srgbClr val="000000"/>
                        </a:solidFill>
                        <a:effectLst/>
                        <a:latin typeface="Times New Roman" panose="02020603050405020304" pitchFamily="18" charset="0"/>
                        <a:ea typeface="Times New Roman" panose="02020603050405020304" pitchFamily="18" charset="0"/>
                      </a:endParaRPr>
                    </a:p>
                  </a:txBody>
                  <a:tcPr marL="67724" marR="67724" marT="0" marB="0"/>
                </a:tc>
                <a:tc>
                  <a:txBody>
                    <a:bodyPr/>
                    <a:lstStyle/>
                    <a:p>
                      <a:pPr indent="226695" algn="ctr">
                        <a:lnSpc>
                          <a:spcPct val="115000"/>
                        </a:lnSpc>
                        <a:spcBef>
                          <a:spcPts val="500"/>
                        </a:spcBef>
                        <a:spcAft>
                          <a:spcPts val="500"/>
                        </a:spcAft>
                      </a:pPr>
                      <a:r>
                        <a:rPr lang="en-US" sz="1200" dirty="0" err="1">
                          <a:effectLst/>
                        </a:rPr>
                        <a:t>Δ</a:t>
                      </a:r>
                      <a:r>
                        <a:rPr lang="en-US" sz="1200" baseline="-25000" dirty="0" err="1">
                          <a:effectLst/>
                        </a:rPr>
                        <a:t>p</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7724" marR="67724" marT="0" marB="0"/>
                </a:tc>
                <a:tc>
                  <a:txBody>
                    <a:bodyPr/>
                    <a:lstStyle/>
                    <a:p>
                      <a:pPr indent="226695" algn="ctr">
                        <a:lnSpc>
                          <a:spcPct val="115000"/>
                        </a:lnSpc>
                        <a:spcBef>
                          <a:spcPts val="500"/>
                        </a:spcBef>
                        <a:spcAft>
                          <a:spcPts val="500"/>
                        </a:spcAft>
                      </a:pPr>
                      <a:r>
                        <a:rPr lang="en-US" sz="1200">
                          <a:effectLst/>
                        </a:rPr>
                        <a:t>P</a:t>
                      </a:r>
                      <a:r>
                        <a:rPr lang="en-US" sz="1200" baseline="-25000">
                          <a:effectLst/>
                        </a:rPr>
                        <a:t>sleep</a:t>
                      </a:r>
                      <a:r>
                        <a:rPr lang="en-US" sz="1200">
                          <a:effectLst/>
                        </a:rPr>
                        <a:t>[W]</a:t>
                      </a:r>
                      <a:endParaRPr lang="en-US" sz="1200">
                        <a:solidFill>
                          <a:srgbClr val="000000"/>
                        </a:solidFill>
                        <a:effectLst/>
                        <a:latin typeface="Times New Roman" panose="02020603050405020304" pitchFamily="18" charset="0"/>
                        <a:ea typeface="Times New Roman" panose="02020603050405020304" pitchFamily="18" charset="0"/>
                      </a:endParaRPr>
                    </a:p>
                  </a:txBody>
                  <a:tcPr marL="67724" marR="67724" marT="0" marB="0"/>
                </a:tc>
                <a:extLst>
                  <a:ext uri="{0D108BD9-81ED-4DB2-BD59-A6C34878D82A}">
                    <a16:rowId xmlns:a16="http://schemas.microsoft.com/office/drawing/2014/main" val="504449219"/>
                  </a:ext>
                </a:extLst>
              </a:tr>
              <a:tr h="415375">
                <a:tc>
                  <a:txBody>
                    <a:bodyPr/>
                    <a:lstStyle/>
                    <a:p>
                      <a:pPr indent="226695" algn="just">
                        <a:lnSpc>
                          <a:spcPct val="115000"/>
                        </a:lnSpc>
                        <a:spcBef>
                          <a:spcPts val="500"/>
                        </a:spcBef>
                        <a:spcAft>
                          <a:spcPts val="500"/>
                        </a:spcAft>
                      </a:pPr>
                      <a:r>
                        <a:rPr lang="en-US" sz="1200">
                          <a:effectLst/>
                        </a:rPr>
                        <a:t>Macro</a:t>
                      </a:r>
                      <a:endParaRPr lang="en-US" sz="1200">
                        <a:solidFill>
                          <a:srgbClr val="000000"/>
                        </a:solidFill>
                        <a:effectLst/>
                        <a:latin typeface="Times New Roman" panose="02020603050405020304" pitchFamily="18" charset="0"/>
                        <a:ea typeface="Times New Roman" panose="02020603050405020304" pitchFamily="18" charset="0"/>
                      </a:endParaRPr>
                    </a:p>
                  </a:txBody>
                  <a:tcPr marL="67724" marR="67724" marT="0" marB="0"/>
                </a:tc>
                <a:tc>
                  <a:txBody>
                    <a:bodyPr/>
                    <a:lstStyle/>
                    <a:p>
                      <a:pPr indent="226695" algn="ctr">
                        <a:lnSpc>
                          <a:spcPct val="115000"/>
                        </a:lnSpc>
                        <a:spcBef>
                          <a:spcPts val="500"/>
                        </a:spcBef>
                        <a:spcAft>
                          <a:spcPts val="500"/>
                        </a:spcAft>
                      </a:pPr>
                      <a:r>
                        <a:rPr lang="en-US" sz="1200">
                          <a:effectLst/>
                        </a:rPr>
                        <a:t>6</a:t>
                      </a:r>
                      <a:endParaRPr lang="en-US" sz="1200">
                        <a:solidFill>
                          <a:srgbClr val="000000"/>
                        </a:solidFill>
                        <a:effectLst/>
                        <a:latin typeface="Times New Roman" panose="02020603050405020304" pitchFamily="18" charset="0"/>
                        <a:ea typeface="Times New Roman" panose="02020603050405020304" pitchFamily="18" charset="0"/>
                      </a:endParaRPr>
                    </a:p>
                  </a:txBody>
                  <a:tcPr marL="67724" marR="67724" marT="0" marB="0"/>
                </a:tc>
                <a:tc>
                  <a:txBody>
                    <a:bodyPr/>
                    <a:lstStyle/>
                    <a:p>
                      <a:pPr indent="226695" algn="ctr">
                        <a:lnSpc>
                          <a:spcPct val="115000"/>
                        </a:lnSpc>
                        <a:spcBef>
                          <a:spcPts val="500"/>
                        </a:spcBef>
                        <a:spcAft>
                          <a:spcPts val="500"/>
                        </a:spcAft>
                      </a:pPr>
                      <a:r>
                        <a:rPr lang="en-US" sz="1200">
                          <a:effectLst/>
                        </a:rPr>
                        <a:t>20</a:t>
                      </a:r>
                      <a:endParaRPr lang="en-US" sz="1200">
                        <a:solidFill>
                          <a:srgbClr val="000000"/>
                        </a:solidFill>
                        <a:effectLst/>
                        <a:latin typeface="Times New Roman" panose="02020603050405020304" pitchFamily="18" charset="0"/>
                        <a:ea typeface="Times New Roman" panose="02020603050405020304" pitchFamily="18" charset="0"/>
                      </a:endParaRPr>
                    </a:p>
                  </a:txBody>
                  <a:tcPr marL="67724" marR="67724" marT="0" marB="0"/>
                </a:tc>
                <a:tc>
                  <a:txBody>
                    <a:bodyPr/>
                    <a:lstStyle/>
                    <a:p>
                      <a:pPr indent="226695" algn="ctr">
                        <a:lnSpc>
                          <a:spcPct val="115000"/>
                        </a:lnSpc>
                        <a:spcBef>
                          <a:spcPts val="500"/>
                        </a:spcBef>
                        <a:spcAft>
                          <a:spcPts val="500"/>
                        </a:spcAft>
                      </a:pPr>
                      <a:r>
                        <a:rPr lang="en-US" sz="1200">
                          <a:effectLst/>
                        </a:rPr>
                        <a:t>130.0</a:t>
                      </a:r>
                      <a:endParaRPr lang="en-US" sz="1200">
                        <a:solidFill>
                          <a:srgbClr val="000000"/>
                        </a:solidFill>
                        <a:effectLst/>
                        <a:latin typeface="Times New Roman" panose="02020603050405020304" pitchFamily="18" charset="0"/>
                        <a:ea typeface="Times New Roman" panose="02020603050405020304" pitchFamily="18" charset="0"/>
                      </a:endParaRPr>
                    </a:p>
                  </a:txBody>
                  <a:tcPr marL="67724" marR="67724" marT="0" marB="0"/>
                </a:tc>
                <a:tc>
                  <a:txBody>
                    <a:bodyPr/>
                    <a:lstStyle/>
                    <a:p>
                      <a:pPr indent="226695" algn="ctr">
                        <a:lnSpc>
                          <a:spcPct val="115000"/>
                        </a:lnSpc>
                        <a:spcBef>
                          <a:spcPts val="500"/>
                        </a:spcBef>
                        <a:spcAft>
                          <a:spcPts val="500"/>
                        </a:spcAft>
                      </a:pPr>
                      <a:r>
                        <a:rPr lang="en-US" sz="1200">
                          <a:effectLst/>
                        </a:rPr>
                        <a:t>4.7</a:t>
                      </a:r>
                      <a:endParaRPr lang="en-US" sz="1200">
                        <a:solidFill>
                          <a:srgbClr val="000000"/>
                        </a:solidFill>
                        <a:effectLst/>
                        <a:latin typeface="Times New Roman" panose="02020603050405020304" pitchFamily="18" charset="0"/>
                        <a:ea typeface="Times New Roman" panose="02020603050405020304" pitchFamily="18" charset="0"/>
                      </a:endParaRPr>
                    </a:p>
                  </a:txBody>
                  <a:tcPr marL="67724" marR="67724" marT="0" marB="0"/>
                </a:tc>
                <a:tc>
                  <a:txBody>
                    <a:bodyPr/>
                    <a:lstStyle/>
                    <a:p>
                      <a:pPr indent="226695" algn="ctr">
                        <a:lnSpc>
                          <a:spcPct val="115000"/>
                        </a:lnSpc>
                        <a:spcBef>
                          <a:spcPts val="500"/>
                        </a:spcBef>
                        <a:spcAft>
                          <a:spcPts val="500"/>
                        </a:spcAft>
                      </a:pPr>
                      <a:r>
                        <a:rPr lang="en-US" sz="1200">
                          <a:effectLst/>
                        </a:rPr>
                        <a:t>75.0</a:t>
                      </a:r>
                      <a:endParaRPr lang="en-US" sz="1200">
                        <a:solidFill>
                          <a:srgbClr val="000000"/>
                        </a:solidFill>
                        <a:effectLst/>
                        <a:latin typeface="Times New Roman" panose="02020603050405020304" pitchFamily="18" charset="0"/>
                        <a:ea typeface="Times New Roman" panose="02020603050405020304" pitchFamily="18" charset="0"/>
                      </a:endParaRPr>
                    </a:p>
                  </a:txBody>
                  <a:tcPr marL="67724" marR="67724" marT="0" marB="0"/>
                </a:tc>
                <a:extLst>
                  <a:ext uri="{0D108BD9-81ED-4DB2-BD59-A6C34878D82A}">
                    <a16:rowId xmlns:a16="http://schemas.microsoft.com/office/drawing/2014/main" val="3901322128"/>
                  </a:ext>
                </a:extLst>
              </a:tr>
              <a:tr h="210849">
                <a:tc>
                  <a:txBody>
                    <a:bodyPr/>
                    <a:lstStyle/>
                    <a:p>
                      <a:pPr indent="226695" algn="just">
                        <a:lnSpc>
                          <a:spcPct val="115000"/>
                        </a:lnSpc>
                        <a:spcBef>
                          <a:spcPts val="500"/>
                        </a:spcBef>
                        <a:spcAft>
                          <a:spcPts val="500"/>
                        </a:spcAft>
                      </a:pPr>
                      <a:r>
                        <a:rPr lang="en-US" sz="1200">
                          <a:effectLst/>
                        </a:rPr>
                        <a:t>RRH</a:t>
                      </a:r>
                      <a:endParaRPr lang="en-US" sz="1200">
                        <a:solidFill>
                          <a:srgbClr val="000000"/>
                        </a:solidFill>
                        <a:effectLst/>
                        <a:latin typeface="Times New Roman" panose="02020603050405020304" pitchFamily="18" charset="0"/>
                        <a:ea typeface="Times New Roman" panose="02020603050405020304" pitchFamily="18" charset="0"/>
                      </a:endParaRPr>
                    </a:p>
                  </a:txBody>
                  <a:tcPr marL="67724" marR="67724" marT="0" marB="0"/>
                </a:tc>
                <a:tc>
                  <a:txBody>
                    <a:bodyPr/>
                    <a:lstStyle/>
                    <a:p>
                      <a:pPr indent="226695" algn="ctr">
                        <a:lnSpc>
                          <a:spcPct val="115000"/>
                        </a:lnSpc>
                        <a:spcBef>
                          <a:spcPts val="500"/>
                        </a:spcBef>
                        <a:spcAft>
                          <a:spcPts val="500"/>
                        </a:spcAft>
                      </a:pPr>
                      <a:r>
                        <a:rPr lang="en-US" sz="1200">
                          <a:effectLst/>
                        </a:rPr>
                        <a:t>6</a:t>
                      </a:r>
                      <a:endParaRPr lang="en-US" sz="1200">
                        <a:solidFill>
                          <a:srgbClr val="000000"/>
                        </a:solidFill>
                        <a:effectLst/>
                        <a:latin typeface="Times New Roman" panose="02020603050405020304" pitchFamily="18" charset="0"/>
                        <a:ea typeface="Times New Roman" panose="02020603050405020304" pitchFamily="18" charset="0"/>
                      </a:endParaRPr>
                    </a:p>
                  </a:txBody>
                  <a:tcPr marL="67724" marR="67724" marT="0" marB="0"/>
                </a:tc>
                <a:tc>
                  <a:txBody>
                    <a:bodyPr/>
                    <a:lstStyle/>
                    <a:p>
                      <a:pPr indent="226695" algn="ctr">
                        <a:lnSpc>
                          <a:spcPct val="115000"/>
                        </a:lnSpc>
                        <a:spcBef>
                          <a:spcPts val="500"/>
                        </a:spcBef>
                        <a:spcAft>
                          <a:spcPts val="500"/>
                        </a:spcAft>
                      </a:pPr>
                      <a:r>
                        <a:rPr lang="en-US" sz="1200">
                          <a:effectLst/>
                        </a:rPr>
                        <a:t>20</a:t>
                      </a:r>
                      <a:endParaRPr lang="en-US" sz="1200">
                        <a:solidFill>
                          <a:srgbClr val="000000"/>
                        </a:solidFill>
                        <a:effectLst/>
                        <a:latin typeface="Times New Roman" panose="02020603050405020304" pitchFamily="18" charset="0"/>
                        <a:ea typeface="Times New Roman" panose="02020603050405020304" pitchFamily="18" charset="0"/>
                      </a:endParaRPr>
                    </a:p>
                  </a:txBody>
                  <a:tcPr marL="67724" marR="67724" marT="0" marB="0"/>
                </a:tc>
                <a:tc>
                  <a:txBody>
                    <a:bodyPr/>
                    <a:lstStyle/>
                    <a:p>
                      <a:pPr indent="226695" algn="ctr">
                        <a:lnSpc>
                          <a:spcPct val="115000"/>
                        </a:lnSpc>
                        <a:spcBef>
                          <a:spcPts val="500"/>
                        </a:spcBef>
                        <a:spcAft>
                          <a:spcPts val="500"/>
                        </a:spcAft>
                      </a:pPr>
                      <a:r>
                        <a:rPr lang="en-US" sz="1200">
                          <a:effectLst/>
                        </a:rPr>
                        <a:t>84.0</a:t>
                      </a:r>
                      <a:endParaRPr lang="en-US" sz="1200">
                        <a:solidFill>
                          <a:srgbClr val="000000"/>
                        </a:solidFill>
                        <a:effectLst/>
                        <a:latin typeface="Times New Roman" panose="02020603050405020304" pitchFamily="18" charset="0"/>
                        <a:ea typeface="Times New Roman" panose="02020603050405020304" pitchFamily="18" charset="0"/>
                      </a:endParaRPr>
                    </a:p>
                  </a:txBody>
                  <a:tcPr marL="67724" marR="67724" marT="0" marB="0"/>
                </a:tc>
                <a:tc>
                  <a:txBody>
                    <a:bodyPr/>
                    <a:lstStyle/>
                    <a:p>
                      <a:pPr indent="226695" algn="ctr">
                        <a:lnSpc>
                          <a:spcPct val="115000"/>
                        </a:lnSpc>
                        <a:spcBef>
                          <a:spcPts val="500"/>
                        </a:spcBef>
                        <a:spcAft>
                          <a:spcPts val="500"/>
                        </a:spcAft>
                      </a:pPr>
                      <a:r>
                        <a:rPr lang="en-US" sz="1200">
                          <a:effectLst/>
                        </a:rPr>
                        <a:t>2.8</a:t>
                      </a:r>
                      <a:endParaRPr lang="en-US" sz="1200">
                        <a:solidFill>
                          <a:srgbClr val="000000"/>
                        </a:solidFill>
                        <a:effectLst/>
                        <a:latin typeface="Times New Roman" panose="02020603050405020304" pitchFamily="18" charset="0"/>
                        <a:ea typeface="Times New Roman" panose="02020603050405020304" pitchFamily="18" charset="0"/>
                      </a:endParaRPr>
                    </a:p>
                  </a:txBody>
                  <a:tcPr marL="67724" marR="67724" marT="0" marB="0"/>
                </a:tc>
                <a:tc>
                  <a:txBody>
                    <a:bodyPr/>
                    <a:lstStyle/>
                    <a:p>
                      <a:pPr indent="226695" algn="ctr">
                        <a:lnSpc>
                          <a:spcPct val="115000"/>
                        </a:lnSpc>
                        <a:spcBef>
                          <a:spcPts val="500"/>
                        </a:spcBef>
                        <a:spcAft>
                          <a:spcPts val="500"/>
                        </a:spcAft>
                      </a:pPr>
                      <a:r>
                        <a:rPr lang="en-US" sz="1200">
                          <a:effectLst/>
                        </a:rPr>
                        <a:t>56.0</a:t>
                      </a:r>
                      <a:endParaRPr lang="en-US" sz="1200">
                        <a:solidFill>
                          <a:srgbClr val="000000"/>
                        </a:solidFill>
                        <a:effectLst/>
                        <a:latin typeface="Times New Roman" panose="02020603050405020304" pitchFamily="18" charset="0"/>
                        <a:ea typeface="Times New Roman" panose="02020603050405020304" pitchFamily="18" charset="0"/>
                      </a:endParaRPr>
                    </a:p>
                  </a:txBody>
                  <a:tcPr marL="67724" marR="67724" marT="0" marB="0"/>
                </a:tc>
                <a:extLst>
                  <a:ext uri="{0D108BD9-81ED-4DB2-BD59-A6C34878D82A}">
                    <a16:rowId xmlns:a16="http://schemas.microsoft.com/office/drawing/2014/main" val="2006729366"/>
                  </a:ext>
                </a:extLst>
              </a:tr>
              <a:tr h="415375">
                <a:tc>
                  <a:txBody>
                    <a:bodyPr/>
                    <a:lstStyle/>
                    <a:p>
                      <a:pPr indent="226695" algn="just">
                        <a:lnSpc>
                          <a:spcPct val="115000"/>
                        </a:lnSpc>
                        <a:spcBef>
                          <a:spcPts val="500"/>
                        </a:spcBef>
                        <a:spcAft>
                          <a:spcPts val="500"/>
                        </a:spcAft>
                      </a:pPr>
                      <a:r>
                        <a:rPr lang="en-US" sz="1200">
                          <a:effectLst/>
                        </a:rPr>
                        <a:t>Micro</a:t>
                      </a:r>
                      <a:endParaRPr lang="en-US" sz="1200">
                        <a:solidFill>
                          <a:srgbClr val="000000"/>
                        </a:solidFill>
                        <a:effectLst/>
                        <a:latin typeface="Times New Roman" panose="02020603050405020304" pitchFamily="18" charset="0"/>
                        <a:ea typeface="Times New Roman" panose="02020603050405020304" pitchFamily="18" charset="0"/>
                      </a:endParaRPr>
                    </a:p>
                  </a:txBody>
                  <a:tcPr marL="67724" marR="67724" marT="0" marB="0"/>
                </a:tc>
                <a:tc>
                  <a:txBody>
                    <a:bodyPr/>
                    <a:lstStyle/>
                    <a:p>
                      <a:pPr indent="226695" algn="ctr">
                        <a:lnSpc>
                          <a:spcPct val="115000"/>
                        </a:lnSpc>
                        <a:spcBef>
                          <a:spcPts val="500"/>
                        </a:spcBef>
                        <a:spcAft>
                          <a:spcPts val="500"/>
                        </a:spcAft>
                      </a:pPr>
                      <a:r>
                        <a:rPr lang="en-US" sz="1200">
                          <a:effectLst/>
                        </a:rPr>
                        <a:t>2</a:t>
                      </a:r>
                      <a:endParaRPr lang="en-US" sz="1200">
                        <a:solidFill>
                          <a:srgbClr val="000000"/>
                        </a:solidFill>
                        <a:effectLst/>
                        <a:latin typeface="Times New Roman" panose="02020603050405020304" pitchFamily="18" charset="0"/>
                        <a:ea typeface="Times New Roman" panose="02020603050405020304" pitchFamily="18" charset="0"/>
                      </a:endParaRPr>
                    </a:p>
                  </a:txBody>
                  <a:tcPr marL="67724" marR="67724" marT="0" marB="0"/>
                </a:tc>
                <a:tc>
                  <a:txBody>
                    <a:bodyPr/>
                    <a:lstStyle/>
                    <a:p>
                      <a:pPr indent="226695" algn="ctr">
                        <a:lnSpc>
                          <a:spcPct val="115000"/>
                        </a:lnSpc>
                        <a:spcBef>
                          <a:spcPts val="500"/>
                        </a:spcBef>
                        <a:spcAft>
                          <a:spcPts val="500"/>
                        </a:spcAft>
                      </a:pPr>
                      <a:r>
                        <a:rPr lang="en-US" sz="1200">
                          <a:effectLst/>
                        </a:rPr>
                        <a:t>6.3</a:t>
                      </a:r>
                      <a:endParaRPr lang="en-US" sz="1200">
                        <a:solidFill>
                          <a:srgbClr val="000000"/>
                        </a:solidFill>
                        <a:effectLst/>
                        <a:latin typeface="Times New Roman" panose="02020603050405020304" pitchFamily="18" charset="0"/>
                        <a:ea typeface="Times New Roman" panose="02020603050405020304" pitchFamily="18" charset="0"/>
                      </a:endParaRPr>
                    </a:p>
                  </a:txBody>
                  <a:tcPr marL="67724" marR="67724" marT="0" marB="0"/>
                </a:tc>
                <a:tc>
                  <a:txBody>
                    <a:bodyPr/>
                    <a:lstStyle/>
                    <a:p>
                      <a:pPr indent="226695" algn="ctr">
                        <a:lnSpc>
                          <a:spcPct val="115000"/>
                        </a:lnSpc>
                        <a:spcBef>
                          <a:spcPts val="500"/>
                        </a:spcBef>
                        <a:spcAft>
                          <a:spcPts val="500"/>
                        </a:spcAft>
                      </a:pPr>
                      <a:r>
                        <a:rPr lang="en-US" sz="1200">
                          <a:effectLst/>
                        </a:rPr>
                        <a:t>56.0</a:t>
                      </a:r>
                      <a:endParaRPr lang="en-US" sz="1200">
                        <a:solidFill>
                          <a:srgbClr val="000000"/>
                        </a:solidFill>
                        <a:effectLst/>
                        <a:latin typeface="Times New Roman" panose="02020603050405020304" pitchFamily="18" charset="0"/>
                        <a:ea typeface="Times New Roman" panose="02020603050405020304" pitchFamily="18" charset="0"/>
                      </a:endParaRPr>
                    </a:p>
                  </a:txBody>
                  <a:tcPr marL="67724" marR="67724" marT="0" marB="0"/>
                </a:tc>
                <a:tc>
                  <a:txBody>
                    <a:bodyPr/>
                    <a:lstStyle/>
                    <a:p>
                      <a:pPr indent="226695" algn="ctr">
                        <a:lnSpc>
                          <a:spcPct val="115000"/>
                        </a:lnSpc>
                        <a:spcBef>
                          <a:spcPts val="500"/>
                        </a:spcBef>
                        <a:spcAft>
                          <a:spcPts val="500"/>
                        </a:spcAft>
                      </a:pPr>
                      <a:r>
                        <a:rPr lang="en-US" sz="1200">
                          <a:effectLst/>
                        </a:rPr>
                        <a:t>2.6</a:t>
                      </a:r>
                      <a:endParaRPr lang="en-US" sz="1200">
                        <a:solidFill>
                          <a:srgbClr val="000000"/>
                        </a:solidFill>
                        <a:effectLst/>
                        <a:latin typeface="Times New Roman" panose="02020603050405020304" pitchFamily="18" charset="0"/>
                        <a:ea typeface="Times New Roman" panose="02020603050405020304" pitchFamily="18" charset="0"/>
                      </a:endParaRPr>
                    </a:p>
                  </a:txBody>
                  <a:tcPr marL="67724" marR="67724" marT="0" marB="0"/>
                </a:tc>
                <a:tc>
                  <a:txBody>
                    <a:bodyPr/>
                    <a:lstStyle/>
                    <a:p>
                      <a:pPr indent="226695" algn="ctr">
                        <a:lnSpc>
                          <a:spcPct val="115000"/>
                        </a:lnSpc>
                        <a:spcBef>
                          <a:spcPts val="500"/>
                        </a:spcBef>
                        <a:spcAft>
                          <a:spcPts val="500"/>
                        </a:spcAft>
                      </a:pPr>
                      <a:r>
                        <a:rPr lang="en-US" sz="1200">
                          <a:effectLst/>
                        </a:rPr>
                        <a:t>39.0</a:t>
                      </a:r>
                      <a:endParaRPr lang="en-US" sz="1200">
                        <a:solidFill>
                          <a:srgbClr val="000000"/>
                        </a:solidFill>
                        <a:effectLst/>
                        <a:latin typeface="Times New Roman" panose="02020603050405020304" pitchFamily="18" charset="0"/>
                        <a:ea typeface="Times New Roman" panose="02020603050405020304" pitchFamily="18" charset="0"/>
                      </a:endParaRPr>
                    </a:p>
                  </a:txBody>
                  <a:tcPr marL="67724" marR="67724" marT="0" marB="0"/>
                </a:tc>
                <a:extLst>
                  <a:ext uri="{0D108BD9-81ED-4DB2-BD59-A6C34878D82A}">
                    <a16:rowId xmlns:a16="http://schemas.microsoft.com/office/drawing/2014/main" val="2317268387"/>
                  </a:ext>
                </a:extLst>
              </a:tr>
              <a:tr h="210849">
                <a:tc>
                  <a:txBody>
                    <a:bodyPr/>
                    <a:lstStyle/>
                    <a:p>
                      <a:pPr indent="226695" algn="just">
                        <a:lnSpc>
                          <a:spcPct val="115000"/>
                        </a:lnSpc>
                        <a:spcBef>
                          <a:spcPts val="500"/>
                        </a:spcBef>
                        <a:spcAft>
                          <a:spcPts val="500"/>
                        </a:spcAft>
                      </a:pPr>
                      <a:r>
                        <a:rPr lang="en-US" sz="1200">
                          <a:effectLst/>
                        </a:rPr>
                        <a:t>Pico</a:t>
                      </a:r>
                      <a:endParaRPr lang="en-US" sz="1200">
                        <a:solidFill>
                          <a:srgbClr val="000000"/>
                        </a:solidFill>
                        <a:effectLst/>
                        <a:latin typeface="Times New Roman" panose="02020603050405020304" pitchFamily="18" charset="0"/>
                        <a:ea typeface="Times New Roman" panose="02020603050405020304" pitchFamily="18" charset="0"/>
                      </a:endParaRPr>
                    </a:p>
                  </a:txBody>
                  <a:tcPr marL="67724" marR="67724" marT="0" marB="0"/>
                </a:tc>
                <a:tc>
                  <a:txBody>
                    <a:bodyPr/>
                    <a:lstStyle/>
                    <a:p>
                      <a:pPr indent="226695" algn="ctr">
                        <a:lnSpc>
                          <a:spcPct val="115000"/>
                        </a:lnSpc>
                        <a:spcBef>
                          <a:spcPts val="500"/>
                        </a:spcBef>
                        <a:spcAft>
                          <a:spcPts val="500"/>
                        </a:spcAft>
                      </a:pPr>
                      <a:r>
                        <a:rPr lang="en-US" sz="1200">
                          <a:effectLst/>
                        </a:rPr>
                        <a:t>2</a:t>
                      </a:r>
                      <a:endParaRPr lang="en-US" sz="1200">
                        <a:solidFill>
                          <a:srgbClr val="000000"/>
                        </a:solidFill>
                        <a:effectLst/>
                        <a:latin typeface="Times New Roman" panose="02020603050405020304" pitchFamily="18" charset="0"/>
                        <a:ea typeface="Times New Roman" panose="02020603050405020304" pitchFamily="18" charset="0"/>
                      </a:endParaRPr>
                    </a:p>
                  </a:txBody>
                  <a:tcPr marL="67724" marR="67724" marT="0" marB="0"/>
                </a:tc>
                <a:tc>
                  <a:txBody>
                    <a:bodyPr/>
                    <a:lstStyle/>
                    <a:p>
                      <a:pPr indent="226695" algn="ctr">
                        <a:lnSpc>
                          <a:spcPct val="115000"/>
                        </a:lnSpc>
                        <a:spcBef>
                          <a:spcPts val="500"/>
                        </a:spcBef>
                        <a:spcAft>
                          <a:spcPts val="500"/>
                        </a:spcAft>
                      </a:pPr>
                      <a:r>
                        <a:rPr lang="en-US" sz="1200">
                          <a:effectLst/>
                        </a:rPr>
                        <a:t>0.13</a:t>
                      </a:r>
                      <a:endParaRPr lang="en-US" sz="1200">
                        <a:solidFill>
                          <a:srgbClr val="000000"/>
                        </a:solidFill>
                        <a:effectLst/>
                        <a:latin typeface="Times New Roman" panose="02020603050405020304" pitchFamily="18" charset="0"/>
                        <a:ea typeface="Times New Roman" panose="02020603050405020304" pitchFamily="18" charset="0"/>
                      </a:endParaRPr>
                    </a:p>
                  </a:txBody>
                  <a:tcPr marL="67724" marR="67724" marT="0" marB="0"/>
                </a:tc>
                <a:tc>
                  <a:txBody>
                    <a:bodyPr/>
                    <a:lstStyle/>
                    <a:p>
                      <a:pPr indent="226695" algn="ctr">
                        <a:lnSpc>
                          <a:spcPct val="115000"/>
                        </a:lnSpc>
                        <a:spcBef>
                          <a:spcPts val="500"/>
                        </a:spcBef>
                        <a:spcAft>
                          <a:spcPts val="500"/>
                        </a:spcAft>
                      </a:pPr>
                      <a:r>
                        <a:rPr lang="en-US" sz="1200">
                          <a:effectLst/>
                        </a:rPr>
                        <a:t>6.8</a:t>
                      </a:r>
                      <a:endParaRPr lang="en-US" sz="1200">
                        <a:solidFill>
                          <a:srgbClr val="000000"/>
                        </a:solidFill>
                        <a:effectLst/>
                        <a:latin typeface="Times New Roman" panose="02020603050405020304" pitchFamily="18" charset="0"/>
                        <a:ea typeface="Times New Roman" panose="02020603050405020304" pitchFamily="18" charset="0"/>
                      </a:endParaRPr>
                    </a:p>
                  </a:txBody>
                  <a:tcPr marL="67724" marR="67724" marT="0" marB="0"/>
                </a:tc>
                <a:tc>
                  <a:txBody>
                    <a:bodyPr/>
                    <a:lstStyle/>
                    <a:p>
                      <a:pPr indent="226695" algn="ctr">
                        <a:lnSpc>
                          <a:spcPct val="115000"/>
                        </a:lnSpc>
                        <a:spcBef>
                          <a:spcPts val="500"/>
                        </a:spcBef>
                        <a:spcAft>
                          <a:spcPts val="500"/>
                        </a:spcAft>
                      </a:pPr>
                      <a:r>
                        <a:rPr lang="en-US" sz="1200">
                          <a:effectLst/>
                        </a:rPr>
                        <a:t>4.0</a:t>
                      </a:r>
                      <a:endParaRPr lang="en-US" sz="1200">
                        <a:solidFill>
                          <a:srgbClr val="000000"/>
                        </a:solidFill>
                        <a:effectLst/>
                        <a:latin typeface="Times New Roman" panose="02020603050405020304" pitchFamily="18" charset="0"/>
                        <a:ea typeface="Times New Roman" panose="02020603050405020304" pitchFamily="18" charset="0"/>
                      </a:endParaRPr>
                    </a:p>
                  </a:txBody>
                  <a:tcPr marL="67724" marR="67724" marT="0" marB="0"/>
                </a:tc>
                <a:tc>
                  <a:txBody>
                    <a:bodyPr/>
                    <a:lstStyle/>
                    <a:p>
                      <a:pPr indent="226695" algn="ctr">
                        <a:lnSpc>
                          <a:spcPct val="115000"/>
                        </a:lnSpc>
                        <a:spcBef>
                          <a:spcPts val="500"/>
                        </a:spcBef>
                        <a:spcAft>
                          <a:spcPts val="500"/>
                        </a:spcAft>
                      </a:pPr>
                      <a:r>
                        <a:rPr lang="en-US" sz="1200">
                          <a:effectLst/>
                        </a:rPr>
                        <a:t>4.3</a:t>
                      </a:r>
                      <a:endParaRPr lang="en-US" sz="1200">
                        <a:solidFill>
                          <a:srgbClr val="000000"/>
                        </a:solidFill>
                        <a:effectLst/>
                        <a:latin typeface="Times New Roman" panose="02020603050405020304" pitchFamily="18" charset="0"/>
                        <a:ea typeface="Times New Roman" panose="02020603050405020304" pitchFamily="18" charset="0"/>
                      </a:endParaRPr>
                    </a:p>
                  </a:txBody>
                  <a:tcPr marL="67724" marR="67724" marT="0" marB="0"/>
                </a:tc>
                <a:extLst>
                  <a:ext uri="{0D108BD9-81ED-4DB2-BD59-A6C34878D82A}">
                    <a16:rowId xmlns:a16="http://schemas.microsoft.com/office/drawing/2014/main" val="3234864601"/>
                  </a:ext>
                </a:extLst>
              </a:tr>
              <a:tr h="415375">
                <a:tc>
                  <a:txBody>
                    <a:bodyPr/>
                    <a:lstStyle/>
                    <a:p>
                      <a:pPr indent="226695" algn="just">
                        <a:lnSpc>
                          <a:spcPct val="115000"/>
                        </a:lnSpc>
                        <a:spcBef>
                          <a:spcPts val="500"/>
                        </a:spcBef>
                        <a:spcAft>
                          <a:spcPts val="500"/>
                        </a:spcAft>
                      </a:pPr>
                      <a:r>
                        <a:rPr lang="en-US" sz="1200">
                          <a:effectLst/>
                        </a:rPr>
                        <a:t>Femto</a:t>
                      </a:r>
                      <a:endParaRPr lang="en-US" sz="1200">
                        <a:solidFill>
                          <a:srgbClr val="000000"/>
                        </a:solidFill>
                        <a:effectLst/>
                        <a:latin typeface="Times New Roman" panose="02020603050405020304" pitchFamily="18" charset="0"/>
                        <a:ea typeface="Times New Roman" panose="02020603050405020304" pitchFamily="18" charset="0"/>
                      </a:endParaRPr>
                    </a:p>
                  </a:txBody>
                  <a:tcPr marL="67724" marR="67724" marT="0" marB="0"/>
                </a:tc>
                <a:tc>
                  <a:txBody>
                    <a:bodyPr/>
                    <a:lstStyle/>
                    <a:p>
                      <a:pPr indent="226695" algn="ctr">
                        <a:lnSpc>
                          <a:spcPct val="115000"/>
                        </a:lnSpc>
                        <a:spcBef>
                          <a:spcPts val="500"/>
                        </a:spcBef>
                        <a:spcAft>
                          <a:spcPts val="500"/>
                        </a:spcAft>
                      </a:pPr>
                      <a:r>
                        <a:rPr lang="en-US" sz="1200">
                          <a:effectLst/>
                        </a:rPr>
                        <a:t>2</a:t>
                      </a:r>
                      <a:endParaRPr lang="en-US" sz="1200">
                        <a:solidFill>
                          <a:srgbClr val="000000"/>
                        </a:solidFill>
                        <a:effectLst/>
                        <a:latin typeface="Times New Roman" panose="02020603050405020304" pitchFamily="18" charset="0"/>
                        <a:ea typeface="Times New Roman" panose="02020603050405020304" pitchFamily="18" charset="0"/>
                      </a:endParaRPr>
                    </a:p>
                  </a:txBody>
                  <a:tcPr marL="67724" marR="67724" marT="0" marB="0"/>
                </a:tc>
                <a:tc>
                  <a:txBody>
                    <a:bodyPr/>
                    <a:lstStyle/>
                    <a:p>
                      <a:pPr indent="226695" algn="ctr">
                        <a:lnSpc>
                          <a:spcPct val="115000"/>
                        </a:lnSpc>
                        <a:spcBef>
                          <a:spcPts val="500"/>
                        </a:spcBef>
                        <a:spcAft>
                          <a:spcPts val="500"/>
                        </a:spcAft>
                      </a:pPr>
                      <a:r>
                        <a:rPr lang="en-US" sz="1200">
                          <a:effectLst/>
                        </a:rPr>
                        <a:t>0.05</a:t>
                      </a:r>
                      <a:endParaRPr lang="en-US" sz="1200">
                        <a:solidFill>
                          <a:srgbClr val="000000"/>
                        </a:solidFill>
                        <a:effectLst/>
                        <a:latin typeface="Times New Roman" panose="02020603050405020304" pitchFamily="18" charset="0"/>
                        <a:ea typeface="Times New Roman" panose="02020603050405020304" pitchFamily="18" charset="0"/>
                      </a:endParaRPr>
                    </a:p>
                  </a:txBody>
                  <a:tcPr marL="67724" marR="67724" marT="0" marB="0"/>
                </a:tc>
                <a:tc>
                  <a:txBody>
                    <a:bodyPr/>
                    <a:lstStyle/>
                    <a:p>
                      <a:pPr indent="226695" algn="ctr">
                        <a:lnSpc>
                          <a:spcPct val="115000"/>
                        </a:lnSpc>
                        <a:spcBef>
                          <a:spcPts val="500"/>
                        </a:spcBef>
                        <a:spcAft>
                          <a:spcPts val="500"/>
                        </a:spcAft>
                      </a:pPr>
                      <a:r>
                        <a:rPr lang="en-US" sz="1200">
                          <a:effectLst/>
                        </a:rPr>
                        <a:t>4.8</a:t>
                      </a:r>
                      <a:endParaRPr lang="en-US" sz="1200">
                        <a:solidFill>
                          <a:srgbClr val="000000"/>
                        </a:solidFill>
                        <a:effectLst/>
                        <a:latin typeface="Times New Roman" panose="02020603050405020304" pitchFamily="18" charset="0"/>
                        <a:ea typeface="Times New Roman" panose="02020603050405020304" pitchFamily="18" charset="0"/>
                      </a:endParaRPr>
                    </a:p>
                  </a:txBody>
                  <a:tcPr marL="67724" marR="67724" marT="0" marB="0"/>
                </a:tc>
                <a:tc>
                  <a:txBody>
                    <a:bodyPr/>
                    <a:lstStyle/>
                    <a:p>
                      <a:pPr indent="226695" algn="ctr">
                        <a:lnSpc>
                          <a:spcPct val="115000"/>
                        </a:lnSpc>
                        <a:spcBef>
                          <a:spcPts val="500"/>
                        </a:spcBef>
                        <a:spcAft>
                          <a:spcPts val="500"/>
                        </a:spcAft>
                      </a:pPr>
                      <a:r>
                        <a:rPr lang="en-US" sz="1200">
                          <a:effectLst/>
                        </a:rPr>
                        <a:t>8.0</a:t>
                      </a:r>
                      <a:endParaRPr lang="en-US" sz="1200">
                        <a:solidFill>
                          <a:srgbClr val="000000"/>
                        </a:solidFill>
                        <a:effectLst/>
                        <a:latin typeface="Times New Roman" panose="02020603050405020304" pitchFamily="18" charset="0"/>
                        <a:ea typeface="Times New Roman" panose="02020603050405020304" pitchFamily="18" charset="0"/>
                      </a:endParaRPr>
                    </a:p>
                  </a:txBody>
                  <a:tcPr marL="67724" marR="67724" marT="0" marB="0"/>
                </a:tc>
                <a:tc>
                  <a:txBody>
                    <a:bodyPr/>
                    <a:lstStyle/>
                    <a:p>
                      <a:pPr indent="226695" algn="ctr">
                        <a:lnSpc>
                          <a:spcPct val="115000"/>
                        </a:lnSpc>
                        <a:spcBef>
                          <a:spcPts val="500"/>
                        </a:spcBef>
                        <a:spcAft>
                          <a:spcPts val="500"/>
                        </a:spcAft>
                      </a:pPr>
                      <a:r>
                        <a:rPr lang="en-US" sz="1200" dirty="0">
                          <a:effectLst/>
                        </a:rPr>
                        <a:t>2.9</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7724" marR="67724" marT="0" marB="0"/>
                </a:tc>
                <a:extLst>
                  <a:ext uri="{0D108BD9-81ED-4DB2-BD59-A6C34878D82A}">
                    <a16:rowId xmlns:a16="http://schemas.microsoft.com/office/drawing/2014/main" val="1795056364"/>
                  </a:ext>
                </a:extLst>
              </a:tr>
            </a:tbl>
          </a:graphicData>
        </a:graphic>
      </p:graphicFrame>
    </p:spTree>
    <p:extLst>
      <p:ext uri="{BB962C8B-B14F-4D97-AF65-F5344CB8AC3E}">
        <p14:creationId xmlns:p14="http://schemas.microsoft.com/office/powerpoint/2010/main" val="1820150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1975620" y="1821359"/>
                <a:ext cx="8242329" cy="1957713"/>
              </a:xfrm>
            </p:spPr>
            <p:txBody>
              <a:bodyPr>
                <a:normAutofit lnSpcReduction="10000"/>
              </a:bodyPr>
              <a:lstStyle/>
              <a:p>
                <a:r>
                  <a:rPr lang="en-US" dirty="0"/>
                  <a:t>Linear power model: </a:t>
                </a:r>
                <a14:m>
                  <m:oMath xmlns:m="http://schemas.openxmlformats.org/officeDocument/2006/math">
                    <m:r>
                      <a:rPr lang="sv-SE" i="1">
                        <a:latin typeface="Cambria Math"/>
                      </a:rPr>
                      <m:t>𝑃</m:t>
                    </m:r>
                    <m:r>
                      <a:rPr lang="sv-SE" i="1">
                        <a:latin typeface="Cambria Math"/>
                      </a:rPr>
                      <m:t>(</m:t>
                    </m:r>
                    <m:r>
                      <a:rPr lang="sv-SE" i="1">
                        <a:latin typeface="Cambria Math"/>
                      </a:rPr>
                      <m:t>𝑢</m:t>
                    </m:r>
                    <m:r>
                      <a:rPr lang="sv-SE" i="1">
                        <a:latin typeface="Cambria Math"/>
                      </a:rPr>
                      <m:t>)=</m:t>
                    </m:r>
                    <m:sSub>
                      <m:sSubPr>
                        <m:ctrlPr>
                          <a:rPr lang="sv-SE" i="1">
                            <a:latin typeface="Cambria Math" panose="02040503050406030204" pitchFamily="18" charset="0"/>
                          </a:rPr>
                        </m:ctrlPr>
                      </m:sSubPr>
                      <m:e>
                        <m:r>
                          <a:rPr lang="sv-SE" i="1">
                            <a:latin typeface="Cambria Math"/>
                          </a:rPr>
                          <m:t>𝑃</m:t>
                        </m:r>
                      </m:e>
                      <m:sub>
                        <m:r>
                          <a:rPr lang="sv-SE" i="1">
                            <a:latin typeface="Cambria Math"/>
                          </a:rPr>
                          <m:t>0</m:t>
                        </m:r>
                      </m:sub>
                    </m:sSub>
                    <m:r>
                      <a:rPr lang="sv-SE" i="1">
                        <a:latin typeface="Cambria Math"/>
                      </a:rPr>
                      <m:t>+</m:t>
                    </m:r>
                    <m:sSub>
                      <m:sSubPr>
                        <m:ctrlPr>
                          <a:rPr lang="sv-SE" i="1">
                            <a:latin typeface="Cambria Math" panose="02040503050406030204" pitchFamily="18" charset="0"/>
                          </a:rPr>
                        </m:ctrlPr>
                      </m:sSubPr>
                      <m:e>
                        <m:sSub>
                          <m:sSubPr>
                            <m:ctrlPr>
                              <a:rPr lang="sv-SE" i="1">
                                <a:latin typeface="Cambria Math" panose="02040503050406030204" pitchFamily="18" charset="0"/>
                              </a:rPr>
                            </m:ctrlPr>
                          </m:sSubPr>
                          <m:e>
                            <m:r>
                              <m:rPr>
                                <m:sty m:val="p"/>
                              </m:rPr>
                              <a:rPr lang="el-GR" i="1">
                                <a:latin typeface="Cambria Math"/>
                              </a:rPr>
                              <m:t>Δ</m:t>
                            </m:r>
                          </m:e>
                          <m:sub>
                            <m:r>
                              <a:rPr lang="sv-SE" i="1">
                                <a:latin typeface="Cambria Math"/>
                              </a:rPr>
                              <m:t>𝑃</m:t>
                            </m:r>
                          </m:sub>
                        </m:sSub>
                        <m:r>
                          <a:rPr lang="sv-SE" i="1">
                            <a:latin typeface="Cambria Math"/>
                          </a:rPr>
                          <m:t>𝑃</m:t>
                        </m:r>
                      </m:e>
                      <m:sub>
                        <m:r>
                          <a:rPr lang="sv-SE" i="1">
                            <a:latin typeface="Cambria Math"/>
                          </a:rPr>
                          <m:t>𝑚𝑎𝑥</m:t>
                        </m:r>
                      </m:sub>
                    </m:sSub>
                    <m:r>
                      <a:rPr lang="sv-SE" i="1">
                        <a:latin typeface="Cambria Math"/>
                      </a:rPr>
                      <m:t>𝑢</m:t>
                    </m:r>
                  </m:oMath>
                </a14:m>
                <a:endParaRPr lang="en-US" dirty="0"/>
              </a:p>
              <a:p>
                <a:pPr lvl="1"/>
                <a14:m>
                  <m:oMath xmlns:m="http://schemas.openxmlformats.org/officeDocument/2006/math">
                    <m:sSub>
                      <m:sSubPr>
                        <m:ctrlPr>
                          <a:rPr lang="sv-SE" i="1">
                            <a:latin typeface="Cambria Math" panose="02040503050406030204" pitchFamily="18" charset="0"/>
                          </a:rPr>
                        </m:ctrlPr>
                      </m:sSubPr>
                      <m:e>
                        <m:r>
                          <a:rPr lang="sv-SE" i="1">
                            <a:latin typeface="Cambria Math"/>
                          </a:rPr>
                          <m:t>𝑃</m:t>
                        </m:r>
                      </m:e>
                      <m:sub>
                        <m:r>
                          <m:rPr>
                            <m:sty m:val="p"/>
                          </m:rPr>
                          <a:rPr lang="sv-SE">
                            <a:latin typeface="Cambria Math"/>
                          </a:rPr>
                          <m:t>max</m:t>
                        </m:r>
                      </m:sub>
                    </m:sSub>
                  </m:oMath>
                </a14:m>
                <a:r>
                  <a:rPr lang="en-US" dirty="0"/>
                  <a:t> 	maximum transmit power (per transmit antenna)</a:t>
                </a:r>
              </a:p>
              <a:p>
                <a:pPr lvl="1"/>
                <a14:m>
                  <m:oMath xmlns:m="http://schemas.openxmlformats.org/officeDocument/2006/math">
                    <m:sSub>
                      <m:sSubPr>
                        <m:ctrlPr>
                          <a:rPr lang="sv-SE" i="1">
                            <a:latin typeface="Cambria Math" panose="02040503050406030204" pitchFamily="18" charset="0"/>
                          </a:rPr>
                        </m:ctrlPr>
                      </m:sSubPr>
                      <m:e>
                        <m:r>
                          <a:rPr lang="sv-SE" i="1">
                            <a:latin typeface="Cambria Math"/>
                          </a:rPr>
                          <m:t>𝑃</m:t>
                        </m:r>
                      </m:e>
                      <m:sub>
                        <m:r>
                          <a:rPr lang="en-US" i="1">
                            <a:latin typeface="Cambria Math"/>
                          </a:rPr>
                          <m:t>0 </m:t>
                        </m:r>
                      </m:sub>
                    </m:sSub>
                  </m:oMath>
                </a14:m>
                <a:r>
                  <a:rPr lang="en-US" dirty="0"/>
                  <a:t> 	consumed power at zero load</a:t>
                </a:r>
              </a:p>
              <a:p>
                <a:pPr lvl="1"/>
                <a14:m>
                  <m:oMath xmlns:m="http://schemas.openxmlformats.org/officeDocument/2006/math">
                    <m:sSub>
                      <m:sSubPr>
                        <m:ctrlPr>
                          <a:rPr lang="sv-SE" i="1">
                            <a:latin typeface="Cambria Math" panose="02040503050406030204" pitchFamily="18" charset="0"/>
                          </a:rPr>
                        </m:ctrlPr>
                      </m:sSubPr>
                      <m:e>
                        <m:r>
                          <a:rPr lang="sv-SE" i="1">
                            <a:latin typeface="Cambria Math"/>
                          </a:rPr>
                          <m:t>𝑃</m:t>
                        </m:r>
                      </m:e>
                      <m:sub>
                        <m:r>
                          <m:rPr>
                            <m:sty m:val="p"/>
                          </m:rPr>
                          <a:rPr lang="en-US">
                            <a:latin typeface="Cambria Math"/>
                          </a:rPr>
                          <m:t>sleep</m:t>
                        </m:r>
                        <m:r>
                          <a:rPr lang="en-US" i="1">
                            <a:latin typeface="Cambria Math"/>
                          </a:rPr>
                          <m:t> </m:t>
                        </m:r>
                      </m:sub>
                    </m:sSub>
                  </m:oMath>
                </a14:m>
                <a:r>
                  <a:rPr lang="en-US" dirty="0"/>
                  <a:t> consumed power when in sleep mode</a:t>
                </a:r>
              </a:p>
              <a:p>
                <a:pPr lvl="1"/>
                <a14:m>
                  <m:oMath xmlns:m="http://schemas.openxmlformats.org/officeDocument/2006/math">
                    <m:sSub>
                      <m:sSubPr>
                        <m:ctrlPr>
                          <a:rPr lang="sv-SE" i="1">
                            <a:latin typeface="Cambria Math" panose="02040503050406030204" pitchFamily="18" charset="0"/>
                          </a:rPr>
                        </m:ctrlPr>
                      </m:sSubPr>
                      <m:e>
                        <m:r>
                          <m:rPr>
                            <m:sty m:val="p"/>
                          </m:rPr>
                          <a:rPr lang="el-GR" i="1">
                            <a:latin typeface="Cambria Math"/>
                          </a:rPr>
                          <m:t>Δ</m:t>
                        </m:r>
                      </m:e>
                      <m:sub>
                        <m:r>
                          <a:rPr lang="sv-SE" i="1">
                            <a:latin typeface="Cambria Math"/>
                          </a:rPr>
                          <m:t>𝑃</m:t>
                        </m:r>
                      </m:sub>
                    </m:sSub>
                  </m:oMath>
                </a14:m>
                <a:r>
                  <a:rPr lang="en-US" dirty="0"/>
                  <a:t>	slope of load dependent power consumption</a:t>
                </a:r>
              </a:p>
              <a:p>
                <a:endParaRPr lang="en-US"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1975620" y="1821359"/>
                <a:ext cx="8242329" cy="1957713"/>
              </a:xfrm>
              <a:blipFill>
                <a:blip r:embed="rId3"/>
                <a:stretch>
                  <a:fillRect l="-1331" t="-7165" b="-3738"/>
                </a:stretch>
              </a:blipFill>
            </p:spPr>
            <p:txBody>
              <a:bodyPr/>
              <a:lstStyle/>
              <a:p>
                <a:r>
                  <a:rPr lang="en-US">
                    <a:noFill/>
                  </a:rPr>
                  <a:t> </a:t>
                </a:r>
              </a:p>
            </p:txBody>
          </p:sp>
        </mc:Fallback>
      </mc:AlternateContent>
      <p:sp>
        <p:nvSpPr>
          <p:cNvPr id="3" name="Title 2"/>
          <p:cNvSpPr>
            <a:spLocks noGrp="1"/>
          </p:cNvSpPr>
          <p:nvPr>
            <p:ph type="title"/>
          </p:nvPr>
        </p:nvSpPr>
        <p:spPr/>
        <p:txBody>
          <a:bodyPr>
            <a:normAutofit/>
          </a:bodyPr>
          <a:lstStyle/>
          <a:p>
            <a:r>
              <a:rPr lang="en-US" sz="3158" dirty="0"/>
              <a:t>How Much Power Does a Base Station Consume?</a:t>
            </a:r>
          </a:p>
        </p:txBody>
      </p:sp>
      <p:sp>
        <p:nvSpPr>
          <p:cNvPr id="4" name="Right Triangle 3"/>
          <p:cNvSpPr/>
          <p:nvPr/>
        </p:nvSpPr>
        <p:spPr bwMode="auto">
          <a:xfrm flipH="1">
            <a:off x="3911465" y="4165854"/>
            <a:ext cx="4223571" cy="1233956"/>
          </a:xfrm>
          <a:prstGeom prst="rtTriangle">
            <a:avLst/>
          </a:prstGeom>
          <a:solidFill>
            <a:srgbClr val="0066FF"/>
          </a:solidFill>
          <a:ln w="12700" cap="flat" cmpd="sng" algn="ctr">
            <a:solidFill>
              <a:srgbClr val="58585A"/>
            </a:solidFill>
            <a:prstDash val="solid"/>
            <a:round/>
            <a:headEnd type="none" w="med" len="med"/>
            <a:tailEnd type="none" w="med" len="med"/>
          </a:ln>
          <a:effectLst/>
        </p:spPr>
        <p:txBody>
          <a:bodyPr vert="horz" wrap="none" lIns="71056" tIns="45121" rIns="71056" bIns="45121" numCol="1" rtlCol="0" anchor="t" anchorCtr="0" compatLnSpc="1">
            <a:prstTxWarp prst="textNoShape">
              <a:avLst/>
            </a:prstTxWarp>
          </a:bodyPr>
          <a:lstStyle/>
          <a:p>
            <a:pPr defTabSz="902475">
              <a:spcBef>
                <a:spcPct val="50000"/>
              </a:spcBef>
              <a:defRPr/>
            </a:pPr>
            <a:endParaRPr lang="en-US" sz="1974" kern="0">
              <a:solidFill>
                <a:srgbClr val="58585A"/>
              </a:solidFill>
              <a:cs typeface="Arial" charset="0"/>
            </a:endParaRPr>
          </a:p>
        </p:txBody>
      </p:sp>
      <p:sp>
        <p:nvSpPr>
          <p:cNvPr id="5" name="Rectangle 4"/>
          <p:cNvSpPr/>
          <p:nvPr/>
        </p:nvSpPr>
        <p:spPr bwMode="auto">
          <a:xfrm>
            <a:off x="3925997" y="5415642"/>
            <a:ext cx="4209039" cy="699664"/>
          </a:xfrm>
          <a:prstGeom prst="rect">
            <a:avLst/>
          </a:prstGeom>
          <a:solidFill>
            <a:srgbClr val="F08A00"/>
          </a:solidFill>
          <a:ln w="12700" cap="flat" cmpd="sng" algn="ctr">
            <a:solidFill>
              <a:srgbClr val="58585A"/>
            </a:solidFill>
            <a:prstDash val="solid"/>
            <a:round/>
            <a:headEnd type="none" w="med" len="med"/>
            <a:tailEnd type="none" w="med" len="med"/>
          </a:ln>
          <a:effectLst/>
        </p:spPr>
        <p:txBody>
          <a:bodyPr vert="horz" wrap="none" lIns="71056" tIns="45121" rIns="71056" bIns="45121" numCol="1" rtlCol="0" anchor="t" anchorCtr="0" compatLnSpc="1">
            <a:prstTxWarp prst="textNoShape">
              <a:avLst/>
            </a:prstTxWarp>
          </a:bodyPr>
          <a:lstStyle/>
          <a:p>
            <a:pPr defTabSz="902475">
              <a:spcBef>
                <a:spcPct val="50000"/>
              </a:spcBef>
              <a:defRPr/>
            </a:pPr>
            <a:endParaRPr lang="en-US" sz="1974" kern="0">
              <a:solidFill>
                <a:srgbClr val="58585A"/>
              </a:solidFill>
              <a:cs typeface="Arial" charset="0"/>
            </a:endParaRPr>
          </a:p>
        </p:txBody>
      </p:sp>
      <p:grpSp>
        <p:nvGrpSpPr>
          <p:cNvPr id="6" name="Group 5"/>
          <p:cNvGrpSpPr/>
          <p:nvPr/>
        </p:nvGrpSpPr>
        <p:grpSpPr>
          <a:xfrm>
            <a:off x="1704411" y="3841208"/>
            <a:ext cx="9229916" cy="2658032"/>
            <a:chOff x="1283368" y="2982976"/>
            <a:chExt cx="10138612" cy="3580247"/>
          </a:xfrm>
        </p:grpSpPr>
        <p:cxnSp>
          <p:nvCxnSpPr>
            <p:cNvPr id="7" name="Straight Arrow Connector 6"/>
            <p:cNvCxnSpPr/>
            <p:nvPr/>
          </p:nvCxnSpPr>
          <p:spPr>
            <a:xfrm flipV="1">
              <a:off x="3700441" y="2982976"/>
              <a:ext cx="0" cy="3082018"/>
            </a:xfrm>
            <a:prstGeom prst="straightConnector1">
              <a:avLst/>
            </a:prstGeom>
            <a:noFill/>
            <a:ln w="19050" cap="flat" cmpd="sng" algn="ctr">
              <a:solidFill>
                <a:srgbClr val="58585A"/>
              </a:solidFill>
              <a:prstDash val="solid"/>
              <a:tailEnd type="triangle" w="med" len="lg"/>
            </a:ln>
            <a:effectLst>
              <a:outerShdw blurRad="40000" dist="20000" dir="5400000" rotWithShape="0">
                <a:srgbClr val="000000">
                  <a:alpha val="38000"/>
                </a:srgbClr>
              </a:outerShdw>
            </a:effectLst>
          </p:spPr>
        </p:cxnSp>
        <p:cxnSp>
          <p:nvCxnSpPr>
            <p:cNvPr id="8" name="Straight Arrow Connector 7"/>
            <p:cNvCxnSpPr/>
            <p:nvPr/>
          </p:nvCxnSpPr>
          <p:spPr>
            <a:xfrm flipV="1">
              <a:off x="3712241" y="6046082"/>
              <a:ext cx="5688433" cy="2"/>
            </a:xfrm>
            <a:prstGeom prst="straightConnector1">
              <a:avLst/>
            </a:prstGeom>
            <a:noFill/>
            <a:ln w="19050" cap="flat" cmpd="sng" algn="ctr">
              <a:solidFill>
                <a:srgbClr val="58585A"/>
              </a:solidFill>
              <a:prstDash val="solid"/>
              <a:tailEnd type="triangle" w="med" len="lg"/>
            </a:ln>
            <a:effectLst>
              <a:outerShdw blurRad="40000" dist="20000" dir="5400000" rotWithShape="0">
                <a:srgbClr val="000000">
                  <a:alpha val="38000"/>
                </a:srgbClr>
              </a:outerShdw>
            </a:effectLst>
          </p:spPr>
        </p:cxnSp>
        <p:cxnSp>
          <p:nvCxnSpPr>
            <p:cNvPr id="9" name="Straight Arrow Connector 8"/>
            <p:cNvCxnSpPr/>
            <p:nvPr/>
          </p:nvCxnSpPr>
          <p:spPr>
            <a:xfrm>
              <a:off x="8589160" y="3441585"/>
              <a:ext cx="0" cy="1579127"/>
            </a:xfrm>
            <a:prstGeom prst="straightConnector1">
              <a:avLst/>
            </a:prstGeom>
            <a:noFill/>
            <a:ln w="9525" cap="flat" cmpd="sng" algn="ctr">
              <a:solidFill>
                <a:srgbClr val="58585A">
                  <a:shade val="95000"/>
                  <a:satMod val="105000"/>
                </a:srgbClr>
              </a:solidFill>
              <a:prstDash val="solid"/>
              <a:headEnd type="arrow"/>
              <a:tailEnd type="arrow"/>
            </a:ln>
            <a:effectLst/>
          </p:spPr>
        </p:cxnSp>
        <p:cxnSp>
          <p:nvCxnSpPr>
            <p:cNvPr id="10" name="Straight Arrow Connector 9"/>
            <p:cNvCxnSpPr/>
            <p:nvPr/>
          </p:nvCxnSpPr>
          <p:spPr>
            <a:xfrm>
              <a:off x="8587219" y="5099017"/>
              <a:ext cx="0" cy="947065"/>
            </a:xfrm>
            <a:prstGeom prst="straightConnector1">
              <a:avLst/>
            </a:prstGeom>
            <a:noFill/>
            <a:ln w="9525" cap="flat" cmpd="sng" algn="ctr">
              <a:solidFill>
                <a:srgbClr val="58585A">
                  <a:shade val="95000"/>
                  <a:satMod val="105000"/>
                </a:srgbClr>
              </a:solidFill>
              <a:prstDash val="solid"/>
              <a:headEnd type="arrow"/>
              <a:tailEnd type="arrow"/>
            </a:ln>
            <a:effectLst/>
          </p:spPr>
        </p:cxnSp>
        <p:sp>
          <p:nvSpPr>
            <p:cNvPr id="11" name="TextBox 10"/>
            <p:cNvSpPr txBox="1"/>
            <p:nvPr/>
          </p:nvSpPr>
          <p:spPr>
            <a:xfrm>
              <a:off x="8561698" y="4085060"/>
              <a:ext cx="2860282" cy="490950"/>
            </a:xfrm>
            <a:prstGeom prst="rect">
              <a:avLst/>
            </a:prstGeom>
            <a:noFill/>
          </p:spPr>
          <p:txBody>
            <a:bodyPr wrap="square" rtlCol="0">
              <a:spAutoFit/>
            </a:bodyPr>
            <a:lstStyle/>
            <a:p>
              <a:pPr defTabSz="902475">
                <a:defRPr/>
              </a:pPr>
              <a:r>
                <a:rPr lang="en-US" sz="1777" kern="0" dirty="0">
                  <a:solidFill>
                    <a:srgbClr val="89BA17">
                      <a:lumMod val="75000"/>
                    </a:srgbClr>
                  </a:solidFill>
                  <a:cs typeface="Arial" charset="0"/>
                </a:rPr>
                <a:t>Load dependent part</a:t>
              </a:r>
            </a:p>
          </p:txBody>
        </p:sp>
        <p:sp>
          <p:nvSpPr>
            <p:cNvPr id="12" name="TextBox 11"/>
            <p:cNvSpPr txBox="1"/>
            <p:nvPr/>
          </p:nvSpPr>
          <p:spPr>
            <a:xfrm>
              <a:off x="8561695" y="5426463"/>
              <a:ext cx="2860284" cy="490950"/>
            </a:xfrm>
            <a:prstGeom prst="rect">
              <a:avLst/>
            </a:prstGeom>
            <a:noFill/>
          </p:spPr>
          <p:txBody>
            <a:bodyPr wrap="square" rtlCol="0">
              <a:spAutoFit/>
            </a:bodyPr>
            <a:lstStyle/>
            <a:p>
              <a:pPr defTabSz="902475">
                <a:defRPr/>
              </a:pPr>
              <a:r>
                <a:rPr lang="en-US" sz="1777" kern="0" dirty="0">
                  <a:solidFill>
                    <a:srgbClr val="F08A00">
                      <a:lumMod val="75000"/>
                    </a:srgbClr>
                  </a:solidFill>
                  <a:cs typeface="Arial" charset="0"/>
                </a:rPr>
                <a:t>Fixed constant part</a:t>
              </a:r>
            </a:p>
          </p:txBody>
        </p:sp>
        <mc:AlternateContent xmlns:mc="http://schemas.openxmlformats.org/markup-compatibility/2006" xmlns:a14="http://schemas.microsoft.com/office/drawing/2010/main">
          <mc:Choice Requires="a14">
            <p:sp>
              <p:nvSpPr>
                <p:cNvPr id="13" name="TextBox 12"/>
                <p:cNvSpPr txBox="1"/>
                <p:nvPr/>
              </p:nvSpPr>
              <p:spPr>
                <a:xfrm>
                  <a:off x="1283368" y="3026143"/>
                  <a:ext cx="2574588" cy="533898"/>
                </a:xfrm>
                <a:prstGeom prst="rect">
                  <a:avLst/>
                </a:prstGeom>
                <a:noFill/>
              </p:spPr>
              <p:txBody>
                <a:bodyPr wrap="square" rtlCol="0">
                  <a:spAutoFit/>
                </a:bodyPr>
                <a:lstStyle/>
                <a:p>
                  <a:pPr defTabSz="902475">
                    <a:defRPr/>
                  </a:pPr>
                  <a:r>
                    <a:rPr lang="en-US" sz="1777" kern="0" dirty="0">
                      <a:solidFill>
                        <a:srgbClr val="58585A"/>
                      </a:solidFill>
                      <a:cs typeface="Arial" charset="0"/>
                    </a:rPr>
                    <a:t>Consumed power </a:t>
                  </a:r>
                  <a14:m>
                    <m:oMath xmlns:m="http://schemas.openxmlformats.org/officeDocument/2006/math">
                      <m:r>
                        <a:rPr lang="sv-SE" sz="1974" i="1" kern="0">
                          <a:solidFill>
                            <a:srgbClr val="58585A"/>
                          </a:solidFill>
                          <a:latin typeface="Cambria Math"/>
                        </a:rPr>
                        <m:t>𝑃</m:t>
                      </m:r>
                    </m:oMath>
                  </a14:m>
                  <a:endParaRPr lang="en-US" sz="1974" kern="0" dirty="0">
                    <a:solidFill>
                      <a:srgbClr val="58585A"/>
                    </a:solidFill>
                    <a:cs typeface="Arial"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1283368" y="3026143"/>
                  <a:ext cx="2574588" cy="533898"/>
                </a:xfrm>
                <a:prstGeom prst="rect">
                  <a:avLst/>
                </a:prstGeom>
                <a:blipFill>
                  <a:blip r:embed="rId4"/>
                  <a:stretch>
                    <a:fillRect l="-2089" b="-21538"/>
                  </a:stretch>
                </a:blipFill>
              </p:spPr>
              <p:txBody>
                <a:bodyPr/>
                <a:lstStyle/>
                <a:p>
                  <a:r>
                    <a:rPr lang="en-US">
                      <a:noFill/>
                    </a:rPr>
                    <a:t> </a:t>
                  </a:r>
                </a:p>
              </p:txBody>
            </p:sp>
          </mc:Fallback>
        </mc:AlternateContent>
        <p:cxnSp>
          <p:nvCxnSpPr>
            <p:cNvPr id="14" name="Straight Connector 13"/>
            <p:cNvCxnSpPr/>
            <p:nvPr/>
          </p:nvCxnSpPr>
          <p:spPr>
            <a:xfrm>
              <a:off x="5698638" y="4377235"/>
              <a:ext cx="917986" cy="0"/>
            </a:xfrm>
            <a:prstGeom prst="line">
              <a:avLst/>
            </a:prstGeom>
            <a:noFill/>
            <a:ln w="12700" cap="flat" cmpd="sng" algn="ctr">
              <a:solidFill>
                <a:srgbClr val="FFFFFF"/>
              </a:solidFill>
              <a:prstDash val="solid"/>
            </a:ln>
            <a:effectLst/>
          </p:spPr>
        </p:cxnSp>
        <p:cxnSp>
          <p:nvCxnSpPr>
            <p:cNvPr id="15" name="Straight Connector 14"/>
            <p:cNvCxnSpPr/>
            <p:nvPr/>
          </p:nvCxnSpPr>
          <p:spPr>
            <a:xfrm flipV="1">
              <a:off x="6616624" y="4060942"/>
              <a:ext cx="0" cy="316293"/>
            </a:xfrm>
            <a:prstGeom prst="line">
              <a:avLst/>
            </a:prstGeom>
            <a:noFill/>
            <a:ln w="12700" cap="flat" cmpd="sng" algn="ctr">
              <a:solidFill>
                <a:srgbClr val="FFFFFF"/>
              </a:solidFill>
              <a:prstDash val="solid"/>
            </a:ln>
            <a:effectLst/>
          </p:spPr>
        </p:cxnSp>
        <mc:AlternateContent xmlns:mc="http://schemas.openxmlformats.org/markup-compatibility/2006" xmlns:a14="http://schemas.microsoft.com/office/drawing/2010/main">
          <mc:Choice Requires="a14">
            <p:sp>
              <p:nvSpPr>
                <p:cNvPr id="16" name="Rectangle 15"/>
                <p:cNvSpPr/>
                <p:nvPr/>
              </p:nvSpPr>
              <p:spPr>
                <a:xfrm>
                  <a:off x="6557571" y="4074742"/>
                  <a:ext cx="590065" cy="531863"/>
                </a:xfrm>
                <a:prstGeom prst="rect">
                  <a:avLst/>
                </a:prstGeom>
              </p:spPr>
              <p:txBody>
                <a:bodyPr wrap="none">
                  <a:spAutoFit/>
                </a:bodyPr>
                <a:lstStyle/>
                <a:p>
                  <a:pPr defTabSz="902475">
                    <a:defRPr/>
                  </a:pPr>
                  <a14:m>
                    <m:oMathPara xmlns:m="http://schemas.openxmlformats.org/officeDocument/2006/math">
                      <m:oMathParaPr>
                        <m:jc m:val="centerGroup"/>
                      </m:oMathParaPr>
                      <m:oMath xmlns:m="http://schemas.openxmlformats.org/officeDocument/2006/math">
                        <m:sSub>
                          <m:sSubPr>
                            <m:ctrlPr>
                              <a:rPr lang="sv-SE" sz="1974" i="1" kern="0">
                                <a:solidFill>
                                  <a:srgbClr val="FFFFFF"/>
                                </a:solidFill>
                                <a:latin typeface="Cambria Math" panose="02040503050406030204" pitchFamily="18" charset="0"/>
                              </a:rPr>
                            </m:ctrlPr>
                          </m:sSubPr>
                          <m:e>
                            <m:r>
                              <m:rPr>
                                <m:sty m:val="p"/>
                              </m:rPr>
                              <a:rPr lang="el-GR" sz="1974" i="1" kern="0">
                                <a:solidFill>
                                  <a:srgbClr val="FFFFFF"/>
                                </a:solidFill>
                                <a:latin typeface="Cambria Math"/>
                              </a:rPr>
                              <m:t>Δ</m:t>
                            </m:r>
                          </m:e>
                          <m:sub>
                            <m:r>
                              <a:rPr lang="sv-SE" sz="1974" i="1" kern="0">
                                <a:solidFill>
                                  <a:srgbClr val="FFFFFF"/>
                                </a:solidFill>
                                <a:latin typeface="Cambria Math"/>
                              </a:rPr>
                              <m:t>𝑃</m:t>
                            </m:r>
                          </m:sub>
                        </m:sSub>
                      </m:oMath>
                    </m:oMathPara>
                  </a14:m>
                  <a:endParaRPr lang="en-US" sz="1974" kern="0" dirty="0">
                    <a:solidFill>
                      <a:srgbClr val="FFFFFF"/>
                    </a:solidFill>
                    <a:cs typeface="Arial" charset="0"/>
                  </a:endParaRPr>
                </a:p>
              </p:txBody>
            </p:sp>
          </mc:Choice>
          <mc:Fallback xmlns="">
            <p:sp>
              <p:nvSpPr>
                <p:cNvPr id="28" name="Rectangle 27"/>
                <p:cNvSpPr>
                  <a:spLocks noRot="1" noChangeAspect="1" noMove="1" noResize="1" noEditPoints="1" noAdjustHandles="1" noChangeArrowheads="1" noChangeShapeType="1" noTextEdit="1"/>
                </p:cNvSpPr>
                <p:nvPr/>
              </p:nvSpPr>
              <p:spPr>
                <a:xfrm>
                  <a:off x="6557571" y="4074742"/>
                  <a:ext cx="590065" cy="531863"/>
                </a:xfrm>
                <a:prstGeom prst="rect">
                  <a:avLst/>
                </a:prstGeom>
                <a:blipFill rotWithShape="1">
                  <a:blip r:embed="rId5"/>
                  <a:stretch>
                    <a:fillRect b="-30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9276054" y="5991931"/>
                  <a:ext cx="446977" cy="533898"/>
                </a:xfrm>
                <a:prstGeom prst="rect">
                  <a:avLst/>
                </a:prstGeom>
              </p:spPr>
              <p:txBody>
                <a:bodyPr wrap="none">
                  <a:spAutoFit/>
                </a:bodyPr>
                <a:lstStyle/>
                <a:p>
                  <a:pPr defTabSz="902475">
                    <a:defRPr/>
                  </a:pPr>
                  <a14:m>
                    <m:oMathPara xmlns:m="http://schemas.openxmlformats.org/officeDocument/2006/math">
                      <m:oMathParaPr>
                        <m:jc m:val="centerGroup"/>
                      </m:oMathParaPr>
                      <m:oMath xmlns:m="http://schemas.openxmlformats.org/officeDocument/2006/math">
                        <m:r>
                          <a:rPr lang="sv-SE" sz="1974" i="1" kern="0">
                            <a:solidFill>
                              <a:srgbClr val="58585A"/>
                            </a:solidFill>
                            <a:latin typeface="Cambria Math"/>
                          </a:rPr>
                          <m:t>𝑢</m:t>
                        </m:r>
                      </m:oMath>
                    </m:oMathPara>
                  </a14:m>
                  <a:endParaRPr lang="en-US" sz="1974" kern="0" dirty="0">
                    <a:solidFill>
                      <a:srgbClr val="58585A"/>
                    </a:solidFill>
                    <a:cs typeface="Arial" charset="0"/>
                  </a:endParaRPr>
                </a:p>
              </p:txBody>
            </p:sp>
          </mc:Choice>
          <mc:Fallback xmlns="">
            <p:sp>
              <p:nvSpPr>
                <p:cNvPr id="17" name="Rectangle 16"/>
                <p:cNvSpPr>
                  <a:spLocks noRot="1" noChangeAspect="1" noMove="1" noResize="1" noEditPoints="1" noAdjustHandles="1" noChangeArrowheads="1" noChangeShapeType="1" noTextEdit="1"/>
                </p:cNvSpPr>
                <p:nvPr/>
              </p:nvSpPr>
              <p:spPr>
                <a:xfrm>
                  <a:off x="9276054" y="5991931"/>
                  <a:ext cx="446977" cy="53389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2678469" y="5381189"/>
                  <a:ext cx="902217" cy="525326"/>
                </a:xfrm>
                <a:prstGeom prst="rect">
                  <a:avLst/>
                </a:prstGeom>
              </p:spPr>
              <p:txBody>
                <a:bodyPr wrap="none">
                  <a:spAutoFit/>
                </a:bodyPr>
                <a:lstStyle/>
                <a:p>
                  <a:pPr defTabSz="902475">
                    <a:defRPr/>
                  </a:pPr>
                  <a14:m>
                    <m:oMathPara xmlns:m="http://schemas.openxmlformats.org/officeDocument/2006/math">
                      <m:oMathParaPr>
                        <m:jc m:val="centerGroup"/>
                      </m:oMathParaPr>
                      <m:oMath xmlns:m="http://schemas.openxmlformats.org/officeDocument/2006/math">
                        <m:sSub>
                          <m:sSubPr>
                            <m:ctrlPr>
                              <a:rPr lang="sv-SE" sz="1777" i="1" kern="0">
                                <a:solidFill>
                                  <a:srgbClr val="58585A"/>
                                </a:solidFill>
                                <a:latin typeface="Cambria Math" panose="02040503050406030204" pitchFamily="18" charset="0"/>
                              </a:rPr>
                            </m:ctrlPr>
                          </m:sSubPr>
                          <m:e>
                            <m:r>
                              <a:rPr lang="sv-SE" sz="1777" i="1" kern="0">
                                <a:solidFill>
                                  <a:srgbClr val="58585A"/>
                                </a:solidFill>
                                <a:latin typeface="Cambria Math"/>
                              </a:rPr>
                              <m:t>𝑃</m:t>
                            </m:r>
                          </m:e>
                          <m:sub>
                            <m:r>
                              <m:rPr>
                                <m:sty m:val="p"/>
                              </m:rPr>
                              <a:rPr lang="sv-SE" sz="1777" kern="0">
                                <a:solidFill>
                                  <a:srgbClr val="58585A"/>
                                </a:solidFill>
                                <a:latin typeface="Cambria Math"/>
                              </a:rPr>
                              <m:t>sleep</m:t>
                            </m:r>
                          </m:sub>
                        </m:sSub>
                      </m:oMath>
                    </m:oMathPara>
                  </a14:m>
                  <a:endParaRPr lang="en-US" sz="4342" kern="0" dirty="0">
                    <a:solidFill>
                      <a:srgbClr val="58585A"/>
                    </a:solidFill>
                    <a:cs typeface="Arial" charset="0"/>
                  </a:endParaRPr>
                </a:p>
              </p:txBody>
            </p:sp>
          </mc:Choice>
          <mc:Fallback xmlns="">
            <p:sp>
              <p:nvSpPr>
                <p:cNvPr id="18" name="Rectangle 17"/>
                <p:cNvSpPr>
                  <a:spLocks noRot="1" noChangeAspect="1" noMove="1" noResize="1" noEditPoints="1" noAdjustHandles="1" noChangeArrowheads="1" noChangeShapeType="1" noTextEdit="1"/>
                </p:cNvSpPr>
                <p:nvPr/>
              </p:nvSpPr>
              <p:spPr>
                <a:xfrm>
                  <a:off x="2678469" y="5381189"/>
                  <a:ext cx="902217" cy="525326"/>
                </a:xfrm>
                <a:prstGeom prst="rect">
                  <a:avLst/>
                </a:prstGeom>
                <a:blipFill>
                  <a:blip r:embed="rId7"/>
                  <a:stretch>
                    <a:fillRect b="-7813"/>
                  </a:stretch>
                </a:blipFill>
              </p:spPr>
              <p:txBody>
                <a:bodyPr/>
                <a:lstStyle/>
                <a:p>
                  <a:r>
                    <a:rPr lang="en-US">
                      <a:noFill/>
                    </a:rPr>
                    <a:t> </a:t>
                  </a:r>
                </a:p>
              </p:txBody>
            </p:sp>
          </mc:Fallback>
        </mc:AlternateContent>
        <p:cxnSp>
          <p:nvCxnSpPr>
            <p:cNvPr id="19" name="Straight Arrow Connector 18"/>
            <p:cNvCxnSpPr/>
            <p:nvPr/>
          </p:nvCxnSpPr>
          <p:spPr>
            <a:xfrm flipV="1">
              <a:off x="3559195" y="5560861"/>
              <a:ext cx="140493" cy="2"/>
            </a:xfrm>
            <a:prstGeom prst="straightConnector1">
              <a:avLst/>
            </a:prstGeom>
            <a:noFill/>
            <a:ln w="9525" cap="flat" cmpd="sng" algn="ctr">
              <a:solidFill>
                <a:srgbClr val="58585A">
                  <a:shade val="95000"/>
                  <a:satMod val="105000"/>
                </a:srgbClr>
              </a:solidFill>
              <a:prstDash val="solid"/>
              <a:headEnd type="none"/>
              <a:tailEnd type="none"/>
            </a:ln>
            <a:effectLst/>
          </p:spPr>
        </p:cxnSp>
        <p:sp>
          <p:nvSpPr>
            <p:cNvPr id="20" name="TextBox 19"/>
            <p:cNvSpPr txBox="1"/>
            <p:nvPr/>
          </p:nvSpPr>
          <p:spPr>
            <a:xfrm>
              <a:off x="4704518" y="6069241"/>
              <a:ext cx="2614785" cy="493982"/>
            </a:xfrm>
            <a:prstGeom prst="rect">
              <a:avLst/>
            </a:prstGeom>
            <a:noFill/>
          </p:spPr>
          <p:txBody>
            <a:bodyPr wrap="none" rtlCol="0">
              <a:spAutoFit/>
            </a:bodyPr>
            <a:lstStyle/>
            <a:p>
              <a:pPr defTabSz="902475">
                <a:defRPr/>
              </a:pPr>
              <a:r>
                <a:rPr lang="en-US" sz="1777" kern="0" dirty="0">
                  <a:solidFill>
                    <a:srgbClr val="58585A"/>
                  </a:solidFill>
                  <a:cs typeface="Arial" charset="0"/>
                </a:rPr>
                <a:t>Resource utilization [%]</a:t>
              </a:r>
            </a:p>
          </p:txBody>
        </p:sp>
        <p:cxnSp>
          <p:nvCxnSpPr>
            <p:cNvPr id="21" name="Straight Connector 20"/>
            <p:cNvCxnSpPr/>
            <p:nvPr/>
          </p:nvCxnSpPr>
          <p:spPr bwMode="auto">
            <a:xfrm>
              <a:off x="3700441" y="5099017"/>
              <a:ext cx="4656244" cy="0"/>
            </a:xfrm>
            <a:prstGeom prst="line">
              <a:avLst/>
            </a:prstGeom>
            <a:solidFill>
              <a:srgbClr val="89BA17"/>
            </a:solidFill>
            <a:ln w="28575" cap="flat" cmpd="sng" algn="ctr">
              <a:solidFill>
                <a:srgbClr val="58585A"/>
              </a:solidFill>
              <a:prstDash val="sysDot"/>
              <a:round/>
              <a:headEnd type="none" w="med" len="med"/>
              <a:tailEnd type="none" w="med" len="med"/>
            </a:ln>
            <a:effectLst/>
          </p:spPr>
        </p:cxnSp>
        <p:cxnSp>
          <p:nvCxnSpPr>
            <p:cNvPr id="22" name="Straight Connector 21"/>
            <p:cNvCxnSpPr/>
            <p:nvPr/>
          </p:nvCxnSpPr>
          <p:spPr bwMode="auto">
            <a:xfrm flipV="1">
              <a:off x="3700441" y="3425543"/>
              <a:ext cx="4646658" cy="1657432"/>
            </a:xfrm>
            <a:prstGeom prst="line">
              <a:avLst/>
            </a:prstGeom>
            <a:solidFill>
              <a:srgbClr val="89BA17"/>
            </a:solidFill>
            <a:ln w="28575" cap="flat" cmpd="sng" algn="ctr">
              <a:solidFill>
                <a:srgbClr val="58585A"/>
              </a:solidFill>
              <a:prstDash val="solid"/>
              <a:round/>
              <a:headEnd type="none" w="med" len="med"/>
              <a:tailEnd type="none" w="med" len="med"/>
            </a:ln>
            <a:effectLst/>
          </p:spPr>
        </p:cxnSp>
        <p:sp>
          <p:nvSpPr>
            <p:cNvPr id="23" name="Oval 22"/>
            <p:cNvSpPr/>
            <p:nvPr/>
          </p:nvSpPr>
          <p:spPr bwMode="auto">
            <a:xfrm>
              <a:off x="3603435" y="5483231"/>
              <a:ext cx="192506" cy="159172"/>
            </a:xfrm>
            <a:prstGeom prst="ellipse">
              <a:avLst/>
            </a:prstGeom>
            <a:solidFill>
              <a:srgbClr val="58585A">
                <a:lumMod val="50000"/>
              </a:srgbClr>
            </a:solidFill>
            <a:ln w="12700" cap="flat" cmpd="sng" algn="ctr">
              <a:solidFill>
                <a:srgbClr val="58585A">
                  <a:lumMod val="50000"/>
                </a:srgbClr>
              </a:solidFill>
              <a:prstDash val="solid"/>
              <a:round/>
              <a:headEnd type="none" w="med" len="med"/>
              <a:tailEnd type="none" w="med" len="med"/>
            </a:ln>
            <a:effectLst/>
          </p:spPr>
          <p:txBody>
            <a:bodyPr vert="horz" wrap="none" lIns="71056" tIns="45121" rIns="71056" bIns="45121" numCol="1" rtlCol="0" anchor="t" anchorCtr="0" compatLnSpc="1">
              <a:prstTxWarp prst="textNoShape">
                <a:avLst/>
              </a:prstTxWarp>
            </a:bodyPr>
            <a:lstStyle/>
            <a:p>
              <a:pPr defTabSz="902475">
                <a:spcBef>
                  <a:spcPct val="50000"/>
                </a:spcBef>
                <a:defRPr/>
              </a:pPr>
              <a:endParaRPr lang="en-US" sz="1777" kern="0">
                <a:solidFill>
                  <a:srgbClr val="58585A"/>
                </a:solidFill>
                <a:cs typeface="Arial" charset="0"/>
              </a:endParaRPr>
            </a:p>
          </p:txBody>
        </p:sp>
        <mc:AlternateContent xmlns:mc="http://schemas.openxmlformats.org/markup-compatibility/2006" xmlns:a14="http://schemas.microsoft.com/office/drawing/2010/main">
          <mc:Choice Requires="a14">
            <p:sp>
              <p:nvSpPr>
                <p:cNvPr id="24" name="Rectangle 23"/>
                <p:cNvSpPr/>
                <p:nvPr/>
              </p:nvSpPr>
              <p:spPr>
                <a:xfrm>
                  <a:off x="3039414" y="4875867"/>
                  <a:ext cx="517025" cy="492942"/>
                </a:xfrm>
                <a:prstGeom prst="rect">
                  <a:avLst/>
                </a:prstGeom>
              </p:spPr>
              <p:txBody>
                <a:bodyPr wrap="none">
                  <a:spAutoFit/>
                </a:bodyPr>
                <a:lstStyle/>
                <a:p>
                  <a:pPr defTabSz="902475">
                    <a:defRPr/>
                  </a:pPr>
                  <a14:m>
                    <m:oMathPara xmlns:m="http://schemas.openxmlformats.org/officeDocument/2006/math">
                      <m:oMathParaPr>
                        <m:jc m:val="right"/>
                      </m:oMathParaPr>
                      <m:oMath xmlns:m="http://schemas.openxmlformats.org/officeDocument/2006/math">
                        <m:sSub>
                          <m:sSubPr>
                            <m:ctrlPr>
                              <a:rPr lang="sv-SE" sz="1777" i="1" kern="0">
                                <a:solidFill>
                                  <a:srgbClr val="58585A"/>
                                </a:solidFill>
                                <a:latin typeface="Cambria Math" panose="02040503050406030204" pitchFamily="18" charset="0"/>
                              </a:rPr>
                            </m:ctrlPr>
                          </m:sSubPr>
                          <m:e>
                            <m:r>
                              <a:rPr lang="sv-SE" sz="1777" i="1" kern="0">
                                <a:solidFill>
                                  <a:srgbClr val="58585A"/>
                                </a:solidFill>
                                <a:latin typeface="Cambria Math"/>
                              </a:rPr>
                              <m:t>𝑃</m:t>
                            </m:r>
                          </m:e>
                          <m:sub>
                            <m:r>
                              <a:rPr lang="en-US" sz="1777" kern="0">
                                <a:solidFill>
                                  <a:srgbClr val="58585A"/>
                                </a:solidFill>
                                <a:latin typeface="Cambria Math"/>
                              </a:rPr>
                              <m:t>0</m:t>
                            </m:r>
                          </m:sub>
                        </m:sSub>
                      </m:oMath>
                    </m:oMathPara>
                  </a14:m>
                  <a:endParaRPr lang="en-US" sz="4342" kern="0" dirty="0">
                    <a:solidFill>
                      <a:srgbClr val="58585A"/>
                    </a:solidFill>
                    <a:cs typeface="Arial" charset="0"/>
                  </a:endParaRPr>
                </a:p>
              </p:txBody>
            </p:sp>
          </mc:Choice>
          <mc:Fallback xmlns="">
            <p:sp>
              <p:nvSpPr>
                <p:cNvPr id="24" name="Rectangle 23"/>
                <p:cNvSpPr>
                  <a:spLocks noRot="1" noChangeAspect="1" noMove="1" noResize="1" noEditPoints="1" noAdjustHandles="1" noChangeArrowheads="1" noChangeShapeType="1" noTextEdit="1"/>
                </p:cNvSpPr>
                <p:nvPr/>
              </p:nvSpPr>
              <p:spPr>
                <a:xfrm>
                  <a:off x="3039414" y="4875867"/>
                  <a:ext cx="517025" cy="492942"/>
                </a:xfrm>
                <a:prstGeom prst="rect">
                  <a:avLst/>
                </a:prstGeom>
                <a:blipFill>
                  <a:blip r:embed="rId8"/>
                  <a:stretch>
                    <a:fillRect b="-1667"/>
                  </a:stretch>
                </a:blipFill>
              </p:spPr>
              <p:txBody>
                <a:bodyPr/>
                <a:lstStyle/>
                <a:p>
                  <a:r>
                    <a:rPr lang="en-US">
                      <a:noFill/>
                    </a:rPr>
                    <a:t> </a:t>
                  </a:r>
                </a:p>
              </p:txBody>
            </p:sp>
          </mc:Fallback>
        </mc:AlternateContent>
        <p:cxnSp>
          <p:nvCxnSpPr>
            <p:cNvPr id="25" name="Straight Arrow Connector 24"/>
            <p:cNvCxnSpPr/>
            <p:nvPr/>
          </p:nvCxnSpPr>
          <p:spPr>
            <a:xfrm flipV="1">
              <a:off x="3567217" y="5103665"/>
              <a:ext cx="140493" cy="2"/>
            </a:xfrm>
            <a:prstGeom prst="straightConnector1">
              <a:avLst/>
            </a:prstGeom>
            <a:noFill/>
            <a:ln w="9525" cap="flat" cmpd="sng" algn="ctr">
              <a:solidFill>
                <a:srgbClr val="58585A">
                  <a:shade val="95000"/>
                  <a:satMod val="105000"/>
                </a:srgbClr>
              </a:solidFill>
              <a:prstDash val="solid"/>
              <a:headEnd type="none"/>
              <a:tailEnd type="none"/>
            </a:ln>
            <a:effectLst/>
          </p:spPr>
        </p:cxnSp>
        <p:sp>
          <p:nvSpPr>
            <p:cNvPr id="26" name="TextBox 25"/>
            <p:cNvSpPr txBox="1"/>
            <p:nvPr/>
          </p:nvSpPr>
          <p:spPr>
            <a:xfrm>
              <a:off x="3567217" y="6067451"/>
              <a:ext cx="329625" cy="492724"/>
            </a:xfrm>
            <a:prstGeom prst="rect">
              <a:avLst/>
            </a:prstGeom>
            <a:noFill/>
          </p:spPr>
          <p:txBody>
            <a:bodyPr wrap="none" rtlCol="0">
              <a:spAutoFit/>
            </a:bodyPr>
            <a:lstStyle/>
            <a:p>
              <a:pPr defTabSz="902475">
                <a:defRPr/>
              </a:pPr>
              <a:r>
                <a:rPr lang="en-US" sz="1777" kern="0" dirty="0">
                  <a:solidFill>
                    <a:srgbClr val="58585A"/>
                  </a:solidFill>
                  <a:cs typeface="Arial" charset="0"/>
                </a:rPr>
                <a:t>0</a:t>
              </a:r>
            </a:p>
          </p:txBody>
        </p:sp>
        <p:sp>
          <p:nvSpPr>
            <p:cNvPr id="27" name="TextBox 26"/>
            <p:cNvSpPr txBox="1"/>
            <p:nvPr/>
          </p:nvSpPr>
          <p:spPr>
            <a:xfrm>
              <a:off x="8069094" y="6069241"/>
              <a:ext cx="584673" cy="493982"/>
            </a:xfrm>
            <a:prstGeom prst="rect">
              <a:avLst/>
            </a:prstGeom>
            <a:noFill/>
          </p:spPr>
          <p:txBody>
            <a:bodyPr wrap="none" rtlCol="0">
              <a:spAutoFit/>
            </a:bodyPr>
            <a:lstStyle/>
            <a:p>
              <a:pPr algn="ctr" defTabSz="902475">
                <a:defRPr/>
              </a:pPr>
              <a:r>
                <a:rPr lang="en-US" sz="1777" kern="0" dirty="0">
                  <a:solidFill>
                    <a:srgbClr val="58585A"/>
                  </a:solidFill>
                  <a:cs typeface="Arial" charset="0"/>
                </a:rPr>
                <a:t>100</a:t>
              </a:r>
            </a:p>
          </p:txBody>
        </p:sp>
      </p:grpSp>
      <p:cxnSp>
        <p:nvCxnSpPr>
          <p:cNvPr id="28" name="Straight Connector 27"/>
          <p:cNvCxnSpPr>
            <a:stCxn id="4" idx="0"/>
          </p:cNvCxnSpPr>
          <p:nvPr/>
        </p:nvCxnSpPr>
        <p:spPr bwMode="auto">
          <a:xfrm>
            <a:off x="8135037" y="4165854"/>
            <a:ext cx="272226" cy="0"/>
          </a:xfrm>
          <a:prstGeom prst="line">
            <a:avLst/>
          </a:prstGeom>
          <a:solidFill>
            <a:srgbClr val="89BA17"/>
          </a:solidFill>
          <a:ln w="12700" cap="flat" cmpd="sng" algn="ctr">
            <a:solidFill>
              <a:srgbClr val="58585A"/>
            </a:solidFill>
            <a:prstDash val="solid"/>
            <a:round/>
            <a:headEnd type="none" w="med" len="med"/>
            <a:tailEnd type="none" w="med" len="med"/>
          </a:ln>
          <a:effectLst/>
        </p:spPr>
      </p:cxnSp>
      <p:cxnSp>
        <p:nvCxnSpPr>
          <p:cNvPr id="29" name="Straight Connector 28"/>
          <p:cNvCxnSpPr/>
          <p:nvPr/>
        </p:nvCxnSpPr>
        <p:spPr bwMode="auto">
          <a:xfrm>
            <a:off x="8135036" y="5399810"/>
            <a:ext cx="272226" cy="0"/>
          </a:xfrm>
          <a:prstGeom prst="line">
            <a:avLst/>
          </a:prstGeom>
          <a:solidFill>
            <a:srgbClr val="89BA17"/>
          </a:solidFill>
          <a:ln w="12700" cap="flat" cmpd="sng" algn="ctr">
            <a:solidFill>
              <a:srgbClr val="58585A"/>
            </a:solidFill>
            <a:prstDash val="solid"/>
            <a:round/>
            <a:headEnd type="none" w="med" len="med"/>
            <a:tailEnd type="none" w="med" len="med"/>
          </a:ln>
          <a:effectLst/>
        </p:spPr>
      </p:cxnSp>
      <p:cxnSp>
        <p:nvCxnSpPr>
          <p:cNvPr id="30" name="Straight Connector 29"/>
          <p:cNvCxnSpPr>
            <a:endCxn id="4" idx="0"/>
          </p:cNvCxnSpPr>
          <p:nvPr/>
        </p:nvCxnSpPr>
        <p:spPr bwMode="auto">
          <a:xfrm>
            <a:off x="3904163" y="4165854"/>
            <a:ext cx="4230873" cy="0"/>
          </a:xfrm>
          <a:prstGeom prst="line">
            <a:avLst/>
          </a:prstGeom>
          <a:solidFill>
            <a:srgbClr val="89BA17"/>
          </a:solidFill>
          <a:ln w="12700" cap="flat" cmpd="sng" algn="ctr">
            <a:solidFill>
              <a:srgbClr val="58585A"/>
            </a:solidFill>
            <a:prstDash val="sysDot"/>
            <a:round/>
            <a:headEnd type="none" w="med" len="med"/>
            <a:tailEnd type="none" w="med" len="med"/>
          </a:ln>
          <a:effectLst/>
        </p:spPr>
      </p:cxnSp>
    </p:spTree>
    <p:extLst>
      <p:ext uri="{BB962C8B-B14F-4D97-AF65-F5344CB8AC3E}">
        <p14:creationId xmlns:p14="http://schemas.microsoft.com/office/powerpoint/2010/main" val="1091556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b="1" i="1" dirty="0"/>
              <a:t>Average power consumption over a day</a:t>
            </a:r>
            <a:br>
              <a:rPr lang="en-US" b="1" i="1" dirty="0"/>
            </a:br>
            <a:endParaRPr lang="en-US" sz="3208" dirty="0">
              <a:solidFill>
                <a:srgbClr val="9C6114"/>
              </a:solidFill>
            </a:endParaRPr>
          </a:p>
        </p:txBody>
      </p:sp>
      <p:graphicFrame>
        <p:nvGraphicFramePr>
          <p:cNvPr id="7" name="Object 18">
            <a:extLst>
              <a:ext uri="{FF2B5EF4-FFF2-40B4-BE49-F238E27FC236}">
                <a16:creationId xmlns:a16="http://schemas.microsoft.com/office/drawing/2014/main" id="{A0464F6F-7857-4805-945C-40893C0B055F}"/>
              </a:ext>
            </a:extLst>
          </p:cNvPr>
          <p:cNvGraphicFramePr>
            <a:graphicFrameLocks noGrp="1" noChangeAspect="1"/>
          </p:cNvGraphicFramePr>
          <p:nvPr>
            <p:ph sz="half" idx="1"/>
            <p:extLst/>
          </p:nvPr>
        </p:nvGraphicFramePr>
        <p:xfrm>
          <a:off x="2325611" y="1671130"/>
          <a:ext cx="7171202" cy="41471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9326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lvl="1"/>
            <a:r>
              <a:rPr lang="en-US" sz="3208" i="1" dirty="0"/>
              <a:t>Energy Saving schemes</a:t>
            </a:r>
          </a:p>
        </p:txBody>
      </p:sp>
      <p:sp>
        <p:nvSpPr>
          <p:cNvPr id="5" name="Content Placeholder 4">
            <a:extLst>
              <a:ext uri="{FF2B5EF4-FFF2-40B4-BE49-F238E27FC236}">
                <a16:creationId xmlns:a16="http://schemas.microsoft.com/office/drawing/2014/main" id="{5575EAF5-ED57-48A0-93D5-1C29D5513E94}"/>
              </a:ext>
            </a:extLst>
          </p:cNvPr>
          <p:cNvSpPr>
            <a:spLocks noGrp="1"/>
          </p:cNvSpPr>
          <p:nvPr>
            <p:ph sz="half" idx="1"/>
          </p:nvPr>
        </p:nvSpPr>
        <p:spPr/>
        <p:txBody>
          <a:bodyPr/>
          <a:lstStyle/>
          <a:p>
            <a:pPr marL="343792" indent="-343792">
              <a:buFont typeface="Arial" panose="020B0604020202020204" pitchFamily="34" charset="0"/>
              <a:buChar char="•"/>
            </a:pPr>
            <a:r>
              <a:rPr lang="en-US" b="1" i="1" dirty="0"/>
              <a:t>Lean carrier</a:t>
            </a:r>
          </a:p>
          <a:p>
            <a:pPr marL="343792" indent="-343792">
              <a:buFont typeface="Arial" panose="020B0604020202020204" pitchFamily="34" charset="0"/>
              <a:buChar char="•"/>
            </a:pPr>
            <a:r>
              <a:rPr lang="en-US" b="1" i="1" dirty="0"/>
              <a:t>Micro DTX sleep</a:t>
            </a:r>
          </a:p>
          <a:p>
            <a:pPr marL="343792" indent="-343792">
              <a:buFont typeface="Arial" panose="020B0604020202020204" pitchFamily="34" charset="0"/>
              <a:buChar char="•"/>
            </a:pPr>
            <a:r>
              <a:rPr lang="en-US" b="1" i="1" dirty="0"/>
              <a:t>MBSFN</a:t>
            </a:r>
          </a:p>
          <a:p>
            <a:endParaRPr lang="en-US" dirty="0"/>
          </a:p>
        </p:txBody>
      </p:sp>
    </p:spTree>
    <p:extLst>
      <p:ext uri="{BB962C8B-B14F-4D97-AF65-F5344CB8AC3E}">
        <p14:creationId xmlns:p14="http://schemas.microsoft.com/office/powerpoint/2010/main" val="2771924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5A71B-96B7-47AF-A34C-B5D90C386C30}"/>
              </a:ext>
            </a:extLst>
          </p:cNvPr>
          <p:cNvSpPr>
            <a:spLocks noGrp="1"/>
          </p:cNvSpPr>
          <p:nvPr>
            <p:ph type="title"/>
          </p:nvPr>
        </p:nvSpPr>
        <p:spPr/>
        <p:txBody>
          <a:bodyPr/>
          <a:lstStyle/>
          <a:p>
            <a:r>
              <a:rPr lang="en-US" b="1" i="1" dirty="0"/>
              <a:t>Lean carrier</a:t>
            </a:r>
            <a:endParaRPr lang="en-US" dirty="0"/>
          </a:p>
        </p:txBody>
      </p:sp>
      <p:sp>
        <p:nvSpPr>
          <p:cNvPr id="3" name="Content Placeholder 2">
            <a:extLst>
              <a:ext uri="{FF2B5EF4-FFF2-40B4-BE49-F238E27FC236}">
                <a16:creationId xmlns:a16="http://schemas.microsoft.com/office/drawing/2014/main" id="{0DE2DA4D-4660-4461-A341-586A2D8C8476}"/>
              </a:ext>
            </a:extLst>
          </p:cNvPr>
          <p:cNvSpPr>
            <a:spLocks noGrp="1"/>
          </p:cNvSpPr>
          <p:nvPr>
            <p:ph sz="half" idx="1"/>
          </p:nvPr>
        </p:nvSpPr>
        <p:spPr>
          <a:xfrm>
            <a:off x="2326083" y="1670562"/>
            <a:ext cx="7966842" cy="3729604"/>
          </a:xfrm>
        </p:spPr>
        <p:txBody>
          <a:bodyPr>
            <a:normAutofit lnSpcReduction="10000"/>
          </a:bodyPr>
          <a:lstStyle/>
          <a:p>
            <a:r>
              <a:rPr lang="en-US" dirty="0"/>
              <a:t>The Lean carrier make use the sleep modes and switching off the cell when there is no transmission of data. It makes use of different features like transmitting the signal only when required, transmitting faster with higher modulation scheme, effectively utilizing the carrier aggregation to have large spectrum and making use of beam forming antennas. These features reduce extraneous signaling and interference.</a:t>
            </a:r>
          </a:p>
          <a:p>
            <a:r>
              <a:rPr lang="en-US" dirty="0"/>
              <a:t>Minimizing the overhead cell specific reference signaling and using the spectrum flexibility it reduces energy consumption. With lean carrier design, it is possible to achieve fraction of sleep at no load condition to 100%. More details about lean carrier can be found in [16]. </a:t>
            </a:r>
          </a:p>
          <a:p>
            <a:pPr algn="just"/>
            <a:endParaRPr lang="en-US" dirty="0"/>
          </a:p>
        </p:txBody>
      </p:sp>
    </p:spTree>
    <p:extLst>
      <p:ext uri="{BB962C8B-B14F-4D97-AF65-F5344CB8AC3E}">
        <p14:creationId xmlns:p14="http://schemas.microsoft.com/office/powerpoint/2010/main" val="4253954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2B253-190E-4406-B194-363B1A3B4C07}"/>
              </a:ext>
            </a:extLst>
          </p:cNvPr>
          <p:cNvSpPr>
            <a:spLocks noGrp="1"/>
          </p:cNvSpPr>
          <p:nvPr>
            <p:ph type="title"/>
          </p:nvPr>
        </p:nvSpPr>
        <p:spPr/>
        <p:txBody>
          <a:bodyPr/>
          <a:lstStyle/>
          <a:p>
            <a:pPr marL="343792" indent="-343792"/>
            <a:r>
              <a:rPr lang="en-US" b="1" i="1" dirty="0"/>
              <a:t>Micro DTX sleep</a:t>
            </a:r>
            <a:endParaRPr lang="en-US" dirty="0"/>
          </a:p>
        </p:txBody>
      </p:sp>
      <p:sp>
        <p:nvSpPr>
          <p:cNvPr id="3" name="Content Placeholder 2">
            <a:extLst>
              <a:ext uri="{FF2B5EF4-FFF2-40B4-BE49-F238E27FC236}">
                <a16:creationId xmlns:a16="http://schemas.microsoft.com/office/drawing/2014/main" id="{6CF86E87-600B-4CCB-AA85-7690333AD833}"/>
              </a:ext>
            </a:extLst>
          </p:cNvPr>
          <p:cNvSpPr>
            <a:spLocks noGrp="1"/>
          </p:cNvSpPr>
          <p:nvPr>
            <p:ph sz="half" idx="1"/>
          </p:nvPr>
        </p:nvSpPr>
        <p:spPr>
          <a:xfrm>
            <a:off x="2326083" y="1670562"/>
            <a:ext cx="7527295" cy="3729604"/>
          </a:xfrm>
        </p:spPr>
        <p:txBody>
          <a:bodyPr>
            <a:normAutofit fontScale="92500" lnSpcReduction="10000"/>
          </a:bodyPr>
          <a:lstStyle/>
          <a:p>
            <a:r>
              <a:rPr lang="en-US" dirty="0"/>
              <a:t>The radio’s RRU component does not transmit all the time. There are time slots when the radio can be put to sleep mode depending upon the traffic handled and the scheduled transmissions. At this point the biasing of the final stage amplifiers is turned off, which can be achieved by sending a strobe signal based on the information of the data that DU needs to send. This information is sent in a message that gives the symbols which will be sent over the radio during the transmission time interval [17].</a:t>
            </a:r>
          </a:p>
          <a:p>
            <a:r>
              <a:rPr lang="en-US" dirty="0"/>
              <a:t>The LTE RRU transmits 140 OFDM symbols per radio frame consisting of cell-specific radio signal (CSRS) and physical downlink control channel (PDCCH).  Assuming a no-load situation when there are no scheduled users; out of 140 OFDM symbols, power amplifier could be put in sleep mode for 73 of them with 37 wake up events. This equals to 4.1ms of sleep time during each radio frame or 41% of time. </a:t>
            </a:r>
          </a:p>
          <a:p>
            <a:endParaRPr lang="en-US" dirty="0"/>
          </a:p>
        </p:txBody>
      </p:sp>
    </p:spTree>
    <p:extLst>
      <p:ext uri="{BB962C8B-B14F-4D97-AF65-F5344CB8AC3E}">
        <p14:creationId xmlns:p14="http://schemas.microsoft.com/office/powerpoint/2010/main" val="263389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F6F6-7E23-421D-8EFB-30C7BC0A2E92}"/>
              </a:ext>
            </a:extLst>
          </p:cNvPr>
          <p:cNvSpPr>
            <a:spLocks noGrp="1"/>
          </p:cNvSpPr>
          <p:nvPr>
            <p:ph type="title"/>
          </p:nvPr>
        </p:nvSpPr>
        <p:spPr/>
        <p:txBody>
          <a:bodyPr/>
          <a:lstStyle/>
          <a:p>
            <a:pPr marL="343792" indent="-343792"/>
            <a:r>
              <a:rPr lang="en-US" b="1" i="1" dirty="0"/>
              <a:t>MBSFN</a:t>
            </a:r>
            <a:endParaRPr lang="en-US" dirty="0"/>
          </a:p>
        </p:txBody>
      </p:sp>
      <p:sp>
        <p:nvSpPr>
          <p:cNvPr id="3" name="Content Placeholder 2">
            <a:extLst>
              <a:ext uri="{FF2B5EF4-FFF2-40B4-BE49-F238E27FC236}">
                <a16:creationId xmlns:a16="http://schemas.microsoft.com/office/drawing/2014/main" id="{EEAB6E1C-F436-4BD8-88D9-2BD7DD5C9829}"/>
              </a:ext>
            </a:extLst>
          </p:cNvPr>
          <p:cNvSpPr>
            <a:spLocks noGrp="1"/>
          </p:cNvSpPr>
          <p:nvPr>
            <p:ph sz="half" idx="1"/>
          </p:nvPr>
        </p:nvSpPr>
        <p:spPr>
          <a:xfrm>
            <a:off x="2326083" y="1670562"/>
            <a:ext cx="7527295" cy="3729604"/>
          </a:xfrm>
        </p:spPr>
        <p:txBody>
          <a:bodyPr>
            <a:normAutofit fontScale="85000" lnSpcReduction="20000"/>
          </a:bodyPr>
          <a:lstStyle/>
          <a:p>
            <a:r>
              <a:rPr lang="en-US" dirty="0"/>
              <a:t>In a LTE radio frame six out of ten sub-frames can be Multicast and Broadcast Single-Frequency Network (MBSFN) for FDD system [18]. The MBSFN sub-frames are used to predict the future traffic load for a base station. Using MBSFN a base station could calculate the load it needs to handle in subsequent frames and the resources required to cater to the traffic. This load prediction is made based upon the previously served load information exchanged between the base stations over X2 interface. Load prediction is used to turn off the idle resources and setup the switch off intervals. Moreover, the MBSFN sub-frames have less number of reference signals than normal sub-frames, which gives an opportunity to turn off these sub-frames when there is no data available. [19] </a:t>
            </a:r>
          </a:p>
          <a:p>
            <a:r>
              <a:rPr lang="en-US" dirty="0"/>
              <a:t> </a:t>
            </a:r>
          </a:p>
          <a:p>
            <a:r>
              <a:rPr lang="en-US" dirty="0"/>
              <a:t>Using MBSFN scheme in no load condition we get 91 OFDM symbols with 19 wake up events per radio frame. This gives a window of 5.9ms or 59% with sleep mode enabled.</a:t>
            </a:r>
          </a:p>
          <a:p>
            <a:endParaRPr lang="en-US" dirty="0"/>
          </a:p>
        </p:txBody>
      </p:sp>
    </p:spTree>
    <p:extLst>
      <p:ext uri="{BB962C8B-B14F-4D97-AF65-F5344CB8AC3E}">
        <p14:creationId xmlns:p14="http://schemas.microsoft.com/office/powerpoint/2010/main" val="1873423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LTE radio frame</a:t>
            </a:r>
          </a:p>
        </p:txBody>
      </p:sp>
      <p:sp>
        <p:nvSpPr>
          <p:cNvPr id="7" name="Content Placeholder 2"/>
          <p:cNvSpPr>
            <a:spLocks noGrp="1"/>
          </p:cNvSpPr>
          <p:nvPr>
            <p:ph sz="half" idx="1"/>
          </p:nvPr>
        </p:nvSpPr>
        <p:spPr>
          <a:xfrm>
            <a:off x="2005387" y="1757615"/>
            <a:ext cx="4182600" cy="1782086"/>
          </a:xfrm>
        </p:spPr>
        <p:txBody>
          <a:bodyPr/>
          <a:lstStyle/>
          <a:p>
            <a:pPr marL="343792" indent="-343792">
              <a:buFont typeface="Arial" panose="020B0604020202020204" pitchFamily="34" charset="0"/>
              <a:buChar char="•"/>
            </a:pPr>
            <a:endParaRPr lang="en-US" sz="2005" dirty="0"/>
          </a:p>
          <a:p>
            <a:pPr marL="343792" indent="-343792">
              <a:buFont typeface="Arial" panose="020B0604020202020204" pitchFamily="34" charset="0"/>
              <a:buChar char="•"/>
            </a:pPr>
            <a:endParaRPr lang="en-US" dirty="0"/>
          </a:p>
        </p:txBody>
      </p:sp>
      <p:sp>
        <p:nvSpPr>
          <p:cNvPr id="9" name="TextBox 5"/>
          <p:cNvSpPr txBox="1"/>
          <p:nvPr/>
        </p:nvSpPr>
        <p:spPr>
          <a:xfrm>
            <a:off x="6411455" y="1778179"/>
            <a:ext cx="185203" cy="586268"/>
          </a:xfrm>
          <a:prstGeom prst="rect">
            <a:avLst/>
          </a:prstGeom>
          <a:noFill/>
        </p:spPr>
        <p:txBody>
          <a:bodyPr wrap="none" rtlCol="0">
            <a:spAutoFit/>
          </a:bodyPr>
          <a:lstStyle/>
          <a:p>
            <a:endParaRPr lang="sv-SE" sz="2005" dirty="0">
              <a:solidFill>
                <a:schemeClr val="tx2"/>
              </a:solidFill>
            </a:endParaRPr>
          </a:p>
          <a:p>
            <a:endParaRPr lang="en-US" sz="1203" dirty="0" err="1">
              <a:solidFill>
                <a:schemeClr val="tx2"/>
              </a:solidFill>
            </a:endParaRPr>
          </a:p>
        </p:txBody>
      </p:sp>
      <p:pic>
        <p:nvPicPr>
          <p:cNvPr id="12" name="Picture 11">
            <a:extLst>
              <a:ext uri="{FF2B5EF4-FFF2-40B4-BE49-F238E27FC236}">
                <a16:creationId xmlns:a16="http://schemas.microsoft.com/office/drawing/2014/main" id="{59042873-7E78-4F51-9DBC-72999C02DDE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691670" y="1757616"/>
            <a:ext cx="6238886" cy="4634059"/>
          </a:xfrm>
          <a:prstGeom prst="rect">
            <a:avLst/>
          </a:prstGeom>
          <a:noFill/>
          <a:ln>
            <a:noFill/>
          </a:ln>
        </p:spPr>
      </p:pic>
    </p:spTree>
    <p:extLst>
      <p:ext uri="{BB962C8B-B14F-4D97-AF65-F5344CB8AC3E}">
        <p14:creationId xmlns:p14="http://schemas.microsoft.com/office/powerpoint/2010/main" val="3521333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a:t>Discontinuous Transmission</a:t>
            </a:r>
          </a:p>
        </p:txBody>
      </p:sp>
      <p:pic>
        <p:nvPicPr>
          <p:cNvPr id="5" name="Picture 3" descr="C:\Users\efohenr\Dropbox\Master Thesis\Project Documents\Project Report\LaTeX Report\rev_1\figures\lteRadioFrame.eps"/>
          <p:cNvPicPr>
            <a:picLocks noChangeAspect="1" noChangeArrowheads="1"/>
          </p:cNvPicPr>
          <p:nvPr/>
        </p:nvPicPr>
        <p:blipFill rotWithShape="1">
          <a:blip r:embed="rId3">
            <a:extLst>
              <a:ext uri="{28A0092B-C50C-407E-A947-70E740481C1C}">
                <a14:useLocalDpi xmlns:a14="http://schemas.microsoft.com/office/drawing/2010/main" val="0"/>
              </a:ext>
            </a:extLst>
          </a:blip>
          <a:srcRect l="91859" r="-634" b="77061"/>
          <a:stretch/>
        </p:blipFill>
        <p:spPr bwMode="auto">
          <a:xfrm>
            <a:off x="9583441" y="3559035"/>
            <a:ext cx="827209" cy="110294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T:\rneval\efohenr\Axcel\figures\Report\plotRadioFrame\radioFrame.eps"/>
          <p:cNvPicPr>
            <a:picLocks noChangeAspect="1" noChangeArrowheads="1"/>
          </p:cNvPicPr>
          <p:nvPr/>
        </p:nvPicPr>
        <p:blipFill rotWithShape="1">
          <a:blip r:embed="rId4">
            <a:extLst>
              <a:ext uri="{28A0092B-C50C-407E-A947-70E740481C1C}">
                <a14:useLocalDpi xmlns:a14="http://schemas.microsoft.com/office/drawing/2010/main" val="0"/>
              </a:ext>
            </a:extLst>
          </a:blip>
          <a:srcRect l="11927" t="5034" r="8257" b="8621"/>
          <a:stretch/>
        </p:blipFill>
        <p:spPr bwMode="auto">
          <a:xfrm>
            <a:off x="5381592" y="3254350"/>
            <a:ext cx="4213304" cy="228422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a:xfrm>
            <a:off x="5381592" y="5553424"/>
            <a:ext cx="4213304"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6801009" y="5581626"/>
            <a:ext cx="1566558" cy="273367"/>
          </a:xfrm>
          <a:prstGeom prst="rect">
            <a:avLst/>
          </a:prstGeom>
          <a:noFill/>
        </p:spPr>
        <p:txBody>
          <a:bodyPr wrap="square" rtlCol="0">
            <a:spAutoFit/>
          </a:bodyPr>
          <a:lstStyle/>
          <a:p>
            <a:r>
              <a:rPr lang="en-US" sz="1184" dirty="0"/>
              <a:t>Radio-frame 10ms</a:t>
            </a:r>
          </a:p>
        </p:txBody>
      </p:sp>
      <p:cxnSp>
        <p:nvCxnSpPr>
          <p:cNvPr id="9" name="Straight Arrow Connector 8"/>
          <p:cNvCxnSpPr/>
          <p:nvPr/>
        </p:nvCxnSpPr>
        <p:spPr>
          <a:xfrm>
            <a:off x="5314379" y="3559035"/>
            <a:ext cx="0" cy="1682448"/>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4384101" y="3990210"/>
            <a:ext cx="1001311" cy="820101"/>
          </a:xfrm>
          <a:prstGeom prst="rect">
            <a:avLst/>
          </a:prstGeom>
          <a:noFill/>
        </p:spPr>
        <p:txBody>
          <a:bodyPr wrap="square" rtlCol="0">
            <a:spAutoFit/>
          </a:bodyPr>
          <a:lstStyle/>
          <a:p>
            <a:pPr algn="ctr"/>
            <a:r>
              <a:rPr lang="en-US" sz="1184" dirty="0"/>
              <a:t>Center resource blocks</a:t>
            </a:r>
          </a:p>
          <a:p>
            <a:pPr algn="ctr"/>
            <a:r>
              <a:rPr lang="en-US" sz="1184" dirty="0"/>
              <a:t>1.4 MHz</a:t>
            </a:r>
          </a:p>
        </p:txBody>
      </p:sp>
      <p:grpSp>
        <p:nvGrpSpPr>
          <p:cNvPr id="11" name="Group 10"/>
          <p:cNvGrpSpPr/>
          <p:nvPr/>
        </p:nvGrpSpPr>
        <p:grpSpPr>
          <a:xfrm>
            <a:off x="2128069" y="1571488"/>
            <a:ext cx="4920876" cy="3738001"/>
            <a:chOff x="551350" y="1546807"/>
            <a:chExt cx="4986256" cy="3787665"/>
          </a:xfrm>
        </p:grpSpPr>
        <p:sp>
          <p:nvSpPr>
            <p:cNvPr id="12" name="TextBox 11"/>
            <p:cNvSpPr txBox="1"/>
            <p:nvPr/>
          </p:nvSpPr>
          <p:spPr>
            <a:xfrm>
              <a:off x="3291104" y="4036052"/>
              <a:ext cx="516696" cy="230832"/>
            </a:xfrm>
            <a:prstGeom prst="rect">
              <a:avLst/>
            </a:prstGeom>
            <a:noFill/>
          </p:spPr>
          <p:txBody>
            <a:bodyPr wrap="square" rtlCol="0">
              <a:spAutoFit/>
            </a:bodyPr>
            <a:lstStyle/>
            <a:p>
              <a:r>
                <a:rPr lang="en-US" sz="888" dirty="0"/>
                <a:t>On</a:t>
              </a:r>
            </a:p>
          </p:txBody>
        </p:sp>
        <p:grpSp>
          <p:nvGrpSpPr>
            <p:cNvPr id="13" name="Group 12"/>
            <p:cNvGrpSpPr/>
            <p:nvPr/>
          </p:nvGrpSpPr>
          <p:grpSpPr>
            <a:xfrm>
              <a:off x="551350" y="1546807"/>
              <a:ext cx="4986256" cy="3787665"/>
              <a:chOff x="551350" y="1546807"/>
              <a:chExt cx="4986256" cy="3787665"/>
            </a:xfrm>
          </p:grpSpPr>
          <p:sp>
            <p:nvSpPr>
              <p:cNvPr id="14" name="TextBox 13"/>
              <p:cNvSpPr txBox="1"/>
              <p:nvPr/>
            </p:nvSpPr>
            <p:spPr>
              <a:xfrm>
                <a:off x="1761837" y="5103640"/>
                <a:ext cx="683650" cy="230832"/>
              </a:xfrm>
              <a:prstGeom prst="rect">
                <a:avLst/>
              </a:prstGeom>
              <a:noFill/>
            </p:spPr>
            <p:txBody>
              <a:bodyPr wrap="square" rtlCol="0">
                <a:spAutoFit/>
              </a:bodyPr>
              <a:lstStyle/>
              <a:p>
                <a:r>
                  <a:rPr lang="en-US" sz="888" dirty="0"/>
                  <a:t>Time</a:t>
                </a:r>
              </a:p>
            </p:txBody>
          </p:sp>
          <p:grpSp>
            <p:nvGrpSpPr>
              <p:cNvPr id="15" name="Group 14"/>
              <p:cNvGrpSpPr/>
              <p:nvPr/>
            </p:nvGrpSpPr>
            <p:grpSpPr>
              <a:xfrm>
                <a:off x="551350" y="1546807"/>
                <a:ext cx="4986256" cy="3515326"/>
                <a:chOff x="551350" y="1546807"/>
                <a:chExt cx="4986256" cy="3515326"/>
              </a:xfrm>
            </p:grpSpPr>
            <p:sp>
              <p:nvSpPr>
                <p:cNvPr id="16" name="TextBox 15"/>
                <p:cNvSpPr txBox="1"/>
                <p:nvPr/>
              </p:nvSpPr>
              <p:spPr>
                <a:xfrm>
                  <a:off x="3231737" y="4818282"/>
                  <a:ext cx="510655" cy="230832"/>
                </a:xfrm>
                <a:prstGeom prst="rect">
                  <a:avLst/>
                </a:prstGeom>
                <a:noFill/>
              </p:spPr>
              <p:txBody>
                <a:bodyPr wrap="square" rtlCol="0">
                  <a:spAutoFit/>
                </a:bodyPr>
                <a:lstStyle/>
                <a:p>
                  <a:r>
                    <a:rPr lang="en-US" sz="888" dirty="0"/>
                    <a:t>Sleep</a:t>
                  </a:r>
                </a:p>
              </p:txBody>
            </p:sp>
            <p:pic>
              <p:nvPicPr>
                <p:cNvPr id="17" name="Picture 2" descr="T:\rneval\efohenr\Axcel\figures\Report\plotRadioFrame\radioFrame.eps"/>
                <p:cNvPicPr>
                  <a:picLocks noChangeAspect="1" noChangeArrowheads="1"/>
                </p:cNvPicPr>
                <p:nvPr/>
              </p:nvPicPr>
              <p:blipFill rotWithShape="1">
                <a:blip r:embed="rId4">
                  <a:extLst>
                    <a:ext uri="{28A0092B-C50C-407E-A947-70E740481C1C}">
                      <a14:useLocalDpi xmlns:a14="http://schemas.microsoft.com/office/drawing/2010/main" val="0"/>
                    </a:ext>
                  </a:extLst>
                </a:blip>
                <a:srcRect l="43878" t="34242" r="49240" b="53882"/>
                <a:stretch/>
              </p:blipFill>
              <p:spPr bwMode="auto">
                <a:xfrm>
                  <a:off x="604184" y="1584094"/>
                  <a:ext cx="2653614" cy="2295321"/>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5153025" y="3462680"/>
                  <a:ext cx="384581" cy="348637"/>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5" dirty="0" err="1">
                    <a:solidFill>
                      <a:schemeClr val="tx1"/>
                    </a:solidFill>
                  </a:endParaRPr>
                </a:p>
              </p:txBody>
            </p:sp>
            <p:sp>
              <p:nvSpPr>
                <p:cNvPr id="19" name="Rectangle 18"/>
                <p:cNvSpPr/>
                <p:nvPr/>
              </p:nvSpPr>
              <p:spPr>
                <a:xfrm>
                  <a:off x="579194" y="1546807"/>
                  <a:ext cx="2693501" cy="2370708"/>
                </a:xfrm>
                <a:prstGeom prst="rect">
                  <a:avLst/>
                </a:prstGeom>
                <a:noFill/>
                <a:ln w="34925">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5" dirty="0" err="1">
                    <a:solidFill>
                      <a:schemeClr val="tx1"/>
                    </a:solidFill>
                  </a:endParaRPr>
                </a:p>
              </p:txBody>
            </p:sp>
            <p:cxnSp>
              <p:nvCxnSpPr>
                <p:cNvPr id="20" name="Straight Connector 19"/>
                <p:cNvCxnSpPr/>
                <p:nvPr/>
              </p:nvCxnSpPr>
              <p:spPr>
                <a:xfrm>
                  <a:off x="3257798" y="1546807"/>
                  <a:ext cx="1895227" cy="1938872"/>
                </a:xfrm>
                <a:prstGeom prst="line">
                  <a:avLst/>
                </a:prstGeom>
                <a:ln>
                  <a:prstDash val="sysDot"/>
                </a:ln>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flipV="1">
                  <a:off x="3257798" y="3811319"/>
                  <a:ext cx="1895227" cy="106196"/>
                </a:xfrm>
                <a:prstGeom prst="line">
                  <a:avLst/>
                </a:prstGeom>
                <a:ln>
                  <a:prstDash val="sysDot"/>
                </a:ln>
              </p:spPr>
              <p:style>
                <a:lnRef idx="2">
                  <a:schemeClr val="dk1"/>
                </a:lnRef>
                <a:fillRef idx="0">
                  <a:schemeClr val="dk1"/>
                </a:fillRef>
                <a:effectRef idx="1">
                  <a:schemeClr val="dk1"/>
                </a:effectRef>
                <a:fontRef idx="minor">
                  <a:schemeClr val="tx1"/>
                </a:fontRef>
              </p:style>
            </p:cxnSp>
            <p:grpSp>
              <p:nvGrpSpPr>
                <p:cNvPr id="22" name="Group 21"/>
                <p:cNvGrpSpPr/>
                <p:nvPr/>
              </p:nvGrpSpPr>
              <p:grpSpPr>
                <a:xfrm>
                  <a:off x="551350" y="4163582"/>
                  <a:ext cx="2737430" cy="898551"/>
                  <a:chOff x="561311" y="4175520"/>
                  <a:chExt cx="2737430" cy="898551"/>
                </a:xfrm>
              </p:grpSpPr>
              <p:cxnSp>
                <p:nvCxnSpPr>
                  <p:cNvPr id="36" name="Straight Connector 35"/>
                  <p:cNvCxnSpPr/>
                  <p:nvPr/>
                </p:nvCxnSpPr>
                <p:spPr>
                  <a:xfrm flipV="1">
                    <a:off x="561311" y="4942209"/>
                    <a:ext cx="2737430" cy="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578641" y="5072059"/>
                    <a:ext cx="2673690" cy="2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561311" y="4175520"/>
                    <a:ext cx="2737430" cy="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23" name="Straight Connector 22"/>
                <p:cNvCxnSpPr/>
                <p:nvPr/>
              </p:nvCxnSpPr>
              <p:spPr>
                <a:xfrm>
                  <a:off x="564053" y="4161555"/>
                  <a:ext cx="739884" cy="31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1296441" y="4154772"/>
                  <a:ext cx="2" cy="7886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148009" y="4167549"/>
                  <a:ext cx="222965" cy="19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728922" y="4930435"/>
                  <a:ext cx="432482" cy="24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370974" y="4932911"/>
                  <a:ext cx="635973" cy="10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1523204" y="4164666"/>
                  <a:ext cx="205719" cy="20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1303937" y="4925937"/>
                  <a:ext cx="219267" cy="9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993945" y="4167176"/>
                  <a:ext cx="281833" cy="13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1728922" y="4161274"/>
                  <a:ext cx="1" cy="7748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2161403" y="4163442"/>
                  <a:ext cx="1" cy="7748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2358986" y="4165610"/>
                  <a:ext cx="1" cy="7748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3006946" y="4167778"/>
                  <a:ext cx="1" cy="7748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1516644" y="4158103"/>
                  <a:ext cx="1" cy="7748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39" name="Right Triangle 38"/>
          <p:cNvSpPr/>
          <p:nvPr/>
        </p:nvSpPr>
        <p:spPr bwMode="auto">
          <a:xfrm flipH="1">
            <a:off x="6548405" y="1567342"/>
            <a:ext cx="2928954" cy="868173"/>
          </a:xfrm>
          <a:prstGeom prst="rtTriangle">
            <a:avLst/>
          </a:prstGeom>
          <a:solidFill>
            <a:srgbClr val="0066FF">
              <a:alpha val="40000"/>
            </a:srgbClr>
          </a:solidFill>
          <a:ln w="12700" cap="flat" cmpd="sng" algn="ctr">
            <a:noFill/>
            <a:prstDash val="solid"/>
            <a:round/>
            <a:headEnd type="none" w="med" len="med"/>
            <a:tailEnd type="none" w="med" len="med"/>
          </a:ln>
          <a:effectLst/>
        </p:spPr>
        <p:txBody>
          <a:bodyPr vert="horz" wrap="none" lIns="71056" tIns="45121" rIns="71056" bIns="45121" numCol="1" rtlCol="0" anchor="t" anchorCtr="0" compatLnSpc="1">
            <a:prstTxWarp prst="textNoShape">
              <a:avLst/>
            </a:prstTxWarp>
          </a:bodyPr>
          <a:lstStyle/>
          <a:p>
            <a:pPr fontAlgn="base">
              <a:spcBef>
                <a:spcPct val="50000"/>
              </a:spcBef>
              <a:spcAft>
                <a:spcPct val="0"/>
              </a:spcAft>
            </a:pPr>
            <a:endParaRPr lang="en-US" sz="1805">
              <a:solidFill>
                <a:srgbClr val="58585A"/>
              </a:solidFill>
              <a:cs typeface="Arial" charset="0"/>
            </a:endParaRPr>
          </a:p>
        </p:txBody>
      </p:sp>
      <p:sp>
        <p:nvSpPr>
          <p:cNvPr id="40" name="Rectangle 39"/>
          <p:cNvSpPr/>
          <p:nvPr/>
        </p:nvSpPr>
        <p:spPr bwMode="auto">
          <a:xfrm>
            <a:off x="6565087" y="2435516"/>
            <a:ext cx="2934017" cy="486026"/>
          </a:xfrm>
          <a:prstGeom prst="rect">
            <a:avLst/>
          </a:prstGeom>
          <a:solidFill>
            <a:srgbClr val="F08A00">
              <a:alpha val="40000"/>
            </a:srgbClr>
          </a:solidFill>
          <a:ln w="12700" cap="flat" cmpd="sng" algn="ctr">
            <a:noFill/>
            <a:prstDash val="solid"/>
            <a:round/>
            <a:headEnd type="none" w="med" len="med"/>
            <a:tailEnd type="none" w="med" len="med"/>
          </a:ln>
          <a:effectLst/>
        </p:spPr>
        <p:txBody>
          <a:bodyPr vert="horz" wrap="none" lIns="71056" tIns="45121" rIns="71056" bIns="45121" numCol="1" rtlCol="0" anchor="t" anchorCtr="0" compatLnSpc="1">
            <a:prstTxWarp prst="textNoShape">
              <a:avLst/>
            </a:prstTxWarp>
          </a:bodyPr>
          <a:lstStyle/>
          <a:p>
            <a:pPr fontAlgn="base">
              <a:spcBef>
                <a:spcPct val="50000"/>
              </a:spcBef>
              <a:spcAft>
                <a:spcPct val="0"/>
              </a:spcAft>
            </a:pPr>
            <a:endParaRPr lang="en-US" sz="1805">
              <a:solidFill>
                <a:srgbClr val="58585A"/>
              </a:solidFill>
              <a:cs typeface="Arial" charset="0"/>
            </a:endParaRPr>
          </a:p>
        </p:txBody>
      </p:sp>
      <p:grpSp>
        <p:nvGrpSpPr>
          <p:cNvPr id="41" name="Group 40"/>
          <p:cNvGrpSpPr/>
          <p:nvPr/>
        </p:nvGrpSpPr>
        <p:grpSpPr>
          <a:xfrm>
            <a:off x="5922180" y="1212436"/>
            <a:ext cx="4243886" cy="2048193"/>
            <a:chOff x="2678468" y="2749654"/>
            <a:chExt cx="6722206" cy="3971495"/>
          </a:xfrm>
        </p:grpSpPr>
        <p:cxnSp>
          <p:nvCxnSpPr>
            <p:cNvPr id="42" name="Straight Arrow Connector 41"/>
            <p:cNvCxnSpPr/>
            <p:nvPr/>
          </p:nvCxnSpPr>
          <p:spPr>
            <a:xfrm flipV="1">
              <a:off x="3700441" y="2982976"/>
              <a:ext cx="0" cy="3082018"/>
            </a:xfrm>
            <a:prstGeom prst="straightConnector1">
              <a:avLst/>
            </a:prstGeom>
            <a:noFill/>
            <a:ln w="19050" cap="flat" cmpd="sng" algn="ctr">
              <a:solidFill>
                <a:srgbClr val="58585A"/>
              </a:solidFill>
              <a:prstDash val="solid"/>
              <a:tailEnd type="triangle" w="med" len="lg"/>
            </a:ln>
            <a:effectLst>
              <a:outerShdw blurRad="40000" dist="20000" dir="5400000" rotWithShape="0">
                <a:srgbClr val="000000">
                  <a:alpha val="38000"/>
                </a:srgbClr>
              </a:outerShdw>
            </a:effectLst>
          </p:spPr>
        </p:cxnSp>
        <p:cxnSp>
          <p:nvCxnSpPr>
            <p:cNvPr id="43" name="Straight Arrow Connector 42"/>
            <p:cNvCxnSpPr/>
            <p:nvPr/>
          </p:nvCxnSpPr>
          <p:spPr>
            <a:xfrm flipV="1">
              <a:off x="3712241" y="6046082"/>
              <a:ext cx="5688433" cy="2"/>
            </a:xfrm>
            <a:prstGeom prst="straightConnector1">
              <a:avLst/>
            </a:prstGeom>
            <a:noFill/>
            <a:ln w="19050" cap="flat" cmpd="sng" algn="ctr">
              <a:solidFill>
                <a:srgbClr val="58585A"/>
              </a:solidFill>
              <a:prstDash val="solid"/>
              <a:tailEnd type="triangle" w="med" len="lg"/>
            </a:ln>
            <a:effectLst>
              <a:outerShdw blurRad="40000" dist="20000" dir="5400000" rotWithShape="0">
                <a:srgbClr val="000000">
                  <a:alpha val="38000"/>
                </a:srgbClr>
              </a:outerShdw>
            </a:effectLst>
          </p:spPr>
        </p:cxnSp>
        <mc:AlternateContent xmlns:mc="http://schemas.openxmlformats.org/markup-compatibility/2006" xmlns:a14="http://schemas.microsoft.com/office/drawing/2010/main">
          <mc:Choice Requires="a14">
            <p:sp>
              <p:nvSpPr>
                <p:cNvPr id="44" name="TextBox 43"/>
                <p:cNvSpPr txBox="1"/>
                <p:nvPr/>
              </p:nvSpPr>
              <p:spPr>
                <a:xfrm>
                  <a:off x="3703708" y="2749654"/>
                  <a:ext cx="4718941" cy="709620"/>
                </a:xfrm>
                <a:prstGeom prst="rect">
                  <a:avLst/>
                </a:prstGeom>
                <a:noFill/>
              </p:spPr>
              <p:txBody>
                <a:bodyPr wrap="square" rtlCol="0">
                  <a:spAutoFit/>
                </a:bodyPr>
                <a:lstStyle/>
                <a:p>
                  <a:pPr defTabSz="902475">
                    <a:defRPr/>
                  </a:pPr>
                  <a:r>
                    <a:rPr lang="en-US" sz="1579" kern="0" dirty="0">
                      <a:solidFill>
                        <a:srgbClr val="58585A"/>
                      </a:solidFill>
                      <a:cs typeface="Arial" charset="0"/>
                    </a:rPr>
                    <a:t>Consumed power </a:t>
                  </a:r>
                  <a14:m>
                    <m:oMath xmlns:m="http://schemas.openxmlformats.org/officeDocument/2006/math">
                      <m:r>
                        <a:rPr lang="sv-SE" sz="1777" i="1" kern="0">
                          <a:solidFill>
                            <a:srgbClr val="58585A"/>
                          </a:solidFill>
                          <a:latin typeface="Cambria Math"/>
                        </a:rPr>
                        <m:t>𝑃</m:t>
                      </m:r>
                    </m:oMath>
                  </a14:m>
                  <a:endParaRPr lang="en-US" sz="1777" kern="0" dirty="0">
                    <a:solidFill>
                      <a:srgbClr val="58585A"/>
                    </a:solidFill>
                    <a:cs typeface="Arial" charset="0"/>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3703708" y="2749654"/>
                  <a:ext cx="4718941" cy="709620"/>
                </a:xfrm>
                <a:prstGeom prst="rect">
                  <a:avLst/>
                </a:prstGeom>
                <a:blipFill>
                  <a:blip r:embed="rId5"/>
                  <a:stretch>
                    <a:fillRect l="-1232"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a:off x="2678468" y="5381188"/>
                  <a:ext cx="1189914" cy="692542"/>
                </a:xfrm>
                <a:prstGeom prst="rect">
                  <a:avLst/>
                </a:prstGeom>
              </p:spPr>
              <p:txBody>
                <a:bodyPr wrap="none">
                  <a:spAutoFit/>
                </a:bodyPr>
                <a:lstStyle/>
                <a:p>
                  <a:pPr defTabSz="902475">
                    <a:defRPr/>
                  </a:pPr>
                  <a14:m>
                    <m:oMathPara xmlns:m="http://schemas.openxmlformats.org/officeDocument/2006/math">
                      <m:oMathParaPr>
                        <m:jc m:val="centerGroup"/>
                      </m:oMathParaPr>
                      <m:oMath xmlns:m="http://schemas.openxmlformats.org/officeDocument/2006/math">
                        <m:sSub>
                          <m:sSubPr>
                            <m:ctrlPr>
                              <a:rPr lang="sv-SE" sz="1579" i="1" kern="0">
                                <a:solidFill>
                                  <a:srgbClr val="58585A"/>
                                </a:solidFill>
                                <a:latin typeface="Cambria Math" panose="02040503050406030204" pitchFamily="18" charset="0"/>
                              </a:rPr>
                            </m:ctrlPr>
                          </m:sSubPr>
                          <m:e>
                            <m:r>
                              <a:rPr lang="sv-SE" sz="1579" i="1" kern="0">
                                <a:solidFill>
                                  <a:srgbClr val="58585A"/>
                                </a:solidFill>
                                <a:latin typeface="Cambria Math"/>
                              </a:rPr>
                              <m:t>𝑃</m:t>
                            </m:r>
                          </m:e>
                          <m:sub>
                            <m:r>
                              <m:rPr>
                                <m:sty m:val="p"/>
                              </m:rPr>
                              <a:rPr lang="sv-SE" sz="1579" kern="0">
                                <a:solidFill>
                                  <a:srgbClr val="58585A"/>
                                </a:solidFill>
                                <a:latin typeface="Cambria Math"/>
                              </a:rPr>
                              <m:t>sleep</m:t>
                            </m:r>
                          </m:sub>
                        </m:sSub>
                      </m:oMath>
                    </m:oMathPara>
                  </a14:m>
                  <a:endParaRPr lang="en-US" sz="3948" kern="0" dirty="0">
                    <a:solidFill>
                      <a:srgbClr val="58585A"/>
                    </a:solidFill>
                    <a:cs typeface="Arial" charset="0"/>
                  </a:endParaRPr>
                </a:p>
              </p:txBody>
            </p:sp>
          </mc:Choice>
          <mc:Fallback xmlns="">
            <p:sp>
              <p:nvSpPr>
                <p:cNvPr id="45" name="Rectangle 44"/>
                <p:cNvSpPr>
                  <a:spLocks noRot="1" noChangeAspect="1" noMove="1" noResize="1" noEditPoints="1" noAdjustHandles="1" noChangeArrowheads="1" noChangeShapeType="1" noTextEdit="1"/>
                </p:cNvSpPr>
                <p:nvPr/>
              </p:nvSpPr>
              <p:spPr>
                <a:xfrm>
                  <a:off x="2678468" y="5381188"/>
                  <a:ext cx="1189914" cy="692542"/>
                </a:xfrm>
                <a:prstGeom prst="rect">
                  <a:avLst/>
                </a:prstGeom>
                <a:blipFill>
                  <a:blip r:embed="rId6"/>
                  <a:stretch>
                    <a:fillRect b="-5085"/>
                  </a:stretch>
                </a:blipFill>
              </p:spPr>
              <p:txBody>
                <a:bodyPr/>
                <a:lstStyle/>
                <a:p>
                  <a:r>
                    <a:rPr lang="en-US">
                      <a:noFill/>
                    </a:rPr>
                    <a:t> </a:t>
                  </a:r>
                </a:p>
              </p:txBody>
            </p:sp>
          </mc:Fallback>
        </mc:AlternateContent>
        <p:cxnSp>
          <p:nvCxnSpPr>
            <p:cNvPr id="46" name="Straight Arrow Connector 45"/>
            <p:cNvCxnSpPr/>
            <p:nvPr/>
          </p:nvCxnSpPr>
          <p:spPr>
            <a:xfrm flipV="1">
              <a:off x="3559195" y="5560861"/>
              <a:ext cx="140493" cy="2"/>
            </a:xfrm>
            <a:prstGeom prst="straightConnector1">
              <a:avLst/>
            </a:prstGeom>
            <a:noFill/>
            <a:ln w="9525" cap="flat" cmpd="sng" algn="ctr">
              <a:solidFill>
                <a:srgbClr val="58585A">
                  <a:shade val="95000"/>
                  <a:satMod val="105000"/>
                </a:srgbClr>
              </a:solidFill>
              <a:prstDash val="solid"/>
              <a:headEnd type="none"/>
              <a:tailEnd type="none"/>
            </a:ln>
            <a:effectLst/>
          </p:spPr>
        </p:cxnSp>
        <p:sp>
          <p:nvSpPr>
            <p:cNvPr id="47" name="TextBox 46"/>
            <p:cNvSpPr txBox="1"/>
            <p:nvPr/>
          </p:nvSpPr>
          <p:spPr>
            <a:xfrm>
              <a:off x="4704517" y="6069241"/>
              <a:ext cx="3373424" cy="651908"/>
            </a:xfrm>
            <a:prstGeom prst="rect">
              <a:avLst/>
            </a:prstGeom>
            <a:noFill/>
          </p:spPr>
          <p:txBody>
            <a:bodyPr wrap="none" rtlCol="0">
              <a:spAutoFit/>
            </a:bodyPr>
            <a:lstStyle/>
            <a:p>
              <a:pPr defTabSz="902475">
                <a:defRPr/>
              </a:pPr>
              <a:r>
                <a:rPr lang="en-US" sz="1579" kern="0" dirty="0">
                  <a:solidFill>
                    <a:srgbClr val="58585A"/>
                  </a:solidFill>
                  <a:cs typeface="Arial" charset="0"/>
                </a:rPr>
                <a:t>Resource utilization [%]</a:t>
              </a:r>
            </a:p>
          </p:txBody>
        </p:sp>
        <p:cxnSp>
          <p:nvCxnSpPr>
            <p:cNvPr id="48" name="Straight Connector 47"/>
            <p:cNvCxnSpPr/>
            <p:nvPr/>
          </p:nvCxnSpPr>
          <p:spPr bwMode="auto">
            <a:xfrm flipV="1">
              <a:off x="3700441" y="3425543"/>
              <a:ext cx="4646658" cy="1657432"/>
            </a:xfrm>
            <a:prstGeom prst="line">
              <a:avLst/>
            </a:prstGeom>
            <a:solidFill>
              <a:srgbClr val="89BA17"/>
            </a:solidFill>
            <a:ln w="28575" cap="flat" cmpd="sng" algn="ctr">
              <a:solidFill>
                <a:srgbClr val="58585A"/>
              </a:solidFill>
              <a:prstDash val="solid"/>
              <a:round/>
              <a:headEnd type="none" w="med" len="med"/>
              <a:tailEnd type="none" w="med" len="med"/>
            </a:ln>
            <a:effectLst/>
          </p:spPr>
        </p:cxnSp>
      </p:grpSp>
      <p:grpSp>
        <p:nvGrpSpPr>
          <p:cNvPr id="49" name="Group 48"/>
          <p:cNvGrpSpPr/>
          <p:nvPr/>
        </p:nvGrpSpPr>
        <p:grpSpPr>
          <a:xfrm>
            <a:off x="6566901" y="1558284"/>
            <a:ext cx="3956344" cy="1366141"/>
            <a:chOff x="5049157" y="1533429"/>
            <a:chExt cx="4008909" cy="1384292"/>
          </a:xfrm>
        </p:grpSpPr>
        <p:grpSp>
          <p:nvGrpSpPr>
            <p:cNvPr id="50" name="Group 49"/>
            <p:cNvGrpSpPr/>
            <p:nvPr/>
          </p:nvGrpSpPr>
          <p:grpSpPr>
            <a:xfrm>
              <a:off x="5049157" y="1533429"/>
              <a:ext cx="2972999" cy="1372191"/>
              <a:chOff x="6000088" y="1675530"/>
              <a:chExt cx="2972999" cy="1372191"/>
            </a:xfrm>
          </p:grpSpPr>
          <p:sp>
            <p:nvSpPr>
              <p:cNvPr id="57" name="Right Triangle 56"/>
              <p:cNvSpPr/>
              <p:nvPr/>
            </p:nvSpPr>
            <p:spPr bwMode="auto">
              <a:xfrm flipH="1">
                <a:off x="6005217" y="1675530"/>
                <a:ext cx="2967869" cy="1118625"/>
              </a:xfrm>
              <a:prstGeom prst="rtTriangle">
                <a:avLst/>
              </a:prstGeom>
              <a:solidFill>
                <a:srgbClr val="0066FF"/>
              </a:solidFill>
              <a:ln w="12700" cap="flat" cmpd="sng" algn="ctr">
                <a:solidFill>
                  <a:srgbClr val="58585A"/>
                </a:solidFill>
                <a:prstDash val="solid"/>
                <a:round/>
                <a:headEnd type="none" w="med" len="med"/>
                <a:tailEnd type="none" w="med" len="med"/>
              </a:ln>
              <a:effectLst/>
            </p:spPr>
            <p:txBody>
              <a:bodyPr vert="horz" wrap="none" lIns="71056" tIns="45121" rIns="71056" bIns="45121" numCol="1" rtlCol="0" anchor="t" anchorCtr="0" compatLnSpc="1">
                <a:prstTxWarp prst="textNoShape">
                  <a:avLst/>
                </a:prstTxWarp>
              </a:bodyPr>
              <a:lstStyle/>
              <a:p>
                <a:pPr defTabSz="902475">
                  <a:spcBef>
                    <a:spcPct val="50000"/>
                  </a:spcBef>
                  <a:defRPr/>
                </a:pPr>
                <a:endParaRPr lang="en-US" sz="1777" kern="0">
                  <a:solidFill>
                    <a:srgbClr val="58585A"/>
                  </a:solidFill>
                  <a:cs typeface="Arial" charset="0"/>
                </a:endParaRPr>
              </a:p>
            </p:txBody>
          </p:sp>
          <p:sp>
            <p:nvSpPr>
              <p:cNvPr id="58" name="Rectangle 57"/>
              <p:cNvSpPr/>
              <p:nvPr/>
            </p:nvSpPr>
            <p:spPr bwMode="auto">
              <a:xfrm>
                <a:off x="6000088" y="2800263"/>
                <a:ext cx="2972999" cy="247458"/>
              </a:xfrm>
              <a:prstGeom prst="rect">
                <a:avLst/>
              </a:prstGeom>
              <a:solidFill>
                <a:srgbClr val="F08A00"/>
              </a:solidFill>
              <a:ln w="12700" cap="flat" cmpd="sng" algn="ctr">
                <a:solidFill>
                  <a:srgbClr val="58585A"/>
                </a:solidFill>
                <a:prstDash val="solid"/>
                <a:round/>
                <a:headEnd type="none" w="med" len="med"/>
                <a:tailEnd type="none" w="med" len="med"/>
              </a:ln>
              <a:effectLst/>
            </p:spPr>
            <p:txBody>
              <a:bodyPr vert="horz" wrap="none" lIns="71056" tIns="45121" rIns="71056" bIns="45121" numCol="1" rtlCol="0" anchor="t" anchorCtr="0" compatLnSpc="1">
                <a:prstTxWarp prst="textNoShape">
                  <a:avLst/>
                </a:prstTxWarp>
              </a:bodyPr>
              <a:lstStyle/>
              <a:p>
                <a:pPr defTabSz="902475">
                  <a:spcBef>
                    <a:spcPct val="50000"/>
                  </a:spcBef>
                  <a:defRPr/>
                </a:pPr>
                <a:endParaRPr lang="en-US" sz="1777" kern="0">
                  <a:solidFill>
                    <a:srgbClr val="58585A"/>
                  </a:solidFill>
                  <a:cs typeface="Arial" charset="0"/>
                </a:endParaRPr>
              </a:p>
            </p:txBody>
          </p:sp>
          <p:cxnSp>
            <p:nvCxnSpPr>
              <p:cNvPr id="59" name="Straight Connector 58"/>
              <p:cNvCxnSpPr>
                <a:endCxn id="57" idx="0"/>
              </p:cNvCxnSpPr>
              <p:nvPr/>
            </p:nvCxnSpPr>
            <p:spPr bwMode="auto">
              <a:xfrm flipV="1">
                <a:off x="6043627" y="1675530"/>
                <a:ext cx="2929459" cy="1098864"/>
              </a:xfrm>
              <a:prstGeom prst="line">
                <a:avLst/>
              </a:prstGeom>
              <a:solidFill>
                <a:srgbClr val="89BA17"/>
              </a:solidFill>
              <a:ln w="28575" cap="flat" cmpd="sng" algn="ctr">
                <a:solidFill>
                  <a:srgbClr val="58585A"/>
                </a:solidFill>
                <a:prstDash val="sysDot"/>
                <a:round/>
                <a:headEnd type="none" w="med" len="med"/>
                <a:tailEnd type="none" w="med" len="med"/>
              </a:ln>
              <a:effectLst/>
            </p:spPr>
          </p:cxnSp>
        </p:grpSp>
        <p:cxnSp>
          <p:nvCxnSpPr>
            <p:cNvPr id="51" name="Straight Connector 50"/>
            <p:cNvCxnSpPr/>
            <p:nvPr/>
          </p:nvCxnSpPr>
          <p:spPr bwMode="auto">
            <a:xfrm>
              <a:off x="6318839" y="2026529"/>
              <a:ext cx="1863260" cy="0"/>
            </a:xfrm>
            <a:prstGeom prst="line">
              <a:avLst/>
            </a:prstGeom>
            <a:solidFill>
              <a:srgbClr val="89BA17"/>
            </a:solidFill>
            <a:ln w="12700" cap="flat" cmpd="sng" algn="ctr">
              <a:solidFill>
                <a:srgbClr val="58585A"/>
              </a:solidFill>
              <a:prstDash val="solid"/>
              <a:round/>
              <a:headEnd type="none" w="med" len="med"/>
              <a:tailEnd type="none" w="med" len="med"/>
            </a:ln>
            <a:effectLst/>
          </p:spPr>
        </p:cxnSp>
        <p:cxnSp>
          <p:nvCxnSpPr>
            <p:cNvPr id="52" name="Straight Connector 51"/>
            <p:cNvCxnSpPr/>
            <p:nvPr/>
          </p:nvCxnSpPr>
          <p:spPr bwMode="auto">
            <a:xfrm>
              <a:off x="6307822" y="1643787"/>
              <a:ext cx="0" cy="1273934"/>
            </a:xfrm>
            <a:prstGeom prst="line">
              <a:avLst/>
            </a:prstGeom>
            <a:solidFill>
              <a:srgbClr val="89BA17"/>
            </a:solidFill>
            <a:ln w="12700" cap="flat" cmpd="sng" algn="ctr">
              <a:solidFill>
                <a:srgbClr val="58585A"/>
              </a:solidFill>
              <a:prstDash val="solid"/>
              <a:round/>
              <a:headEnd type="none" w="med" len="med"/>
              <a:tailEnd type="none" w="med" len="med"/>
            </a:ln>
            <a:effectLst/>
          </p:spPr>
        </p:cxnSp>
        <p:cxnSp>
          <p:nvCxnSpPr>
            <p:cNvPr id="53" name="Straight Connector 52"/>
            <p:cNvCxnSpPr/>
            <p:nvPr/>
          </p:nvCxnSpPr>
          <p:spPr bwMode="auto">
            <a:xfrm>
              <a:off x="6307822" y="2175400"/>
              <a:ext cx="1874277" cy="0"/>
            </a:xfrm>
            <a:prstGeom prst="line">
              <a:avLst/>
            </a:prstGeom>
            <a:solidFill>
              <a:srgbClr val="89BA17"/>
            </a:solidFill>
            <a:ln w="12700" cap="flat" cmpd="sng" algn="ctr">
              <a:solidFill>
                <a:srgbClr val="58585A"/>
              </a:solidFill>
              <a:prstDash val="solid"/>
              <a:round/>
              <a:headEnd type="none" w="med" len="med"/>
              <a:tailEnd type="none" w="med" len="med"/>
            </a:ln>
            <a:effectLst/>
          </p:spPr>
        </p:cxnSp>
        <p:sp>
          <p:nvSpPr>
            <p:cNvPr id="54" name="Down Arrow 53"/>
            <p:cNvSpPr/>
            <p:nvPr/>
          </p:nvSpPr>
          <p:spPr bwMode="auto">
            <a:xfrm>
              <a:off x="8070489" y="1554335"/>
              <a:ext cx="363556" cy="483921"/>
            </a:xfrm>
            <a:prstGeom prst="downArrow">
              <a:avLst/>
            </a:prstGeom>
            <a:solidFill>
              <a:srgbClr val="89BA17"/>
            </a:solidFill>
            <a:ln w="12700" cap="flat" cmpd="sng" algn="ctr">
              <a:solidFill>
                <a:srgbClr val="58585A"/>
              </a:solidFill>
              <a:prstDash val="solid"/>
              <a:round/>
              <a:headEnd type="none" w="med" len="med"/>
              <a:tailEnd type="none" w="med" len="med"/>
            </a:ln>
            <a:effectLst/>
          </p:spPr>
          <p:txBody>
            <a:bodyPr vert="horz" wrap="none" lIns="71056" tIns="45121" rIns="71056" bIns="45121" numCol="1" rtlCol="0" anchor="t" anchorCtr="0" compatLnSpc="1">
              <a:prstTxWarp prst="textNoShape">
                <a:avLst/>
              </a:prstTxWarp>
            </a:bodyPr>
            <a:lstStyle/>
            <a:p>
              <a:pPr defTabSz="902475">
                <a:spcBef>
                  <a:spcPct val="50000"/>
                </a:spcBef>
                <a:defRPr/>
              </a:pPr>
              <a:endParaRPr lang="en-US" sz="1974" kern="0">
                <a:solidFill>
                  <a:srgbClr val="58585A"/>
                </a:solidFill>
                <a:cs typeface="Arial" charset="0"/>
              </a:endParaRPr>
            </a:p>
          </p:txBody>
        </p:sp>
        <p:sp>
          <p:nvSpPr>
            <p:cNvPr id="55" name="Down Arrow 54"/>
            <p:cNvSpPr/>
            <p:nvPr/>
          </p:nvSpPr>
          <p:spPr bwMode="auto">
            <a:xfrm flipV="1">
              <a:off x="8070489" y="2169154"/>
              <a:ext cx="363556" cy="483921"/>
            </a:xfrm>
            <a:prstGeom prst="downArrow">
              <a:avLst/>
            </a:prstGeom>
            <a:solidFill>
              <a:srgbClr val="89BA17"/>
            </a:solidFill>
            <a:ln w="12700" cap="flat" cmpd="sng" algn="ctr">
              <a:solidFill>
                <a:srgbClr val="58585A"/>
              </a:solidFill>
              <a:prstDash val="solid"/>
              <a:round/>
              <a:headEnd type="none" w="med" len="med"/>
              <a:tailEnd type="none" w="med" len="med"/>
            </a:ln>
            <a:effectLst/>
          </p:spPr>
          <p:txBody>
            <a:bodyPr vert="horz" wrap="none" lIns="71056" tIns="45121" rIns="71056" bIns="45121" numCol="1" rtlCol="0" anchor="t" anchorCtr="0" compatLnSpc="1">
              <a:prstTxWarp prst="textNoShape">
                <a:avLst/>
              </a:prstTxWarp>
            </a:bodyPr>
            <a:lstStyle/>
            <a:p>
              <a:pPr defTabSz="902475">
                <a:spcBef>
                  <a:spcPct val="50000"/>
                </a:spcBef>
                <a:defRPr/>
              </a:pPr>
              <a:endParaRPr lang="en-US" sz="1974" kern="0">
                <a:solidFill>
                  <a:srgbClr val="58585A"/>
                </a:solidFill>
                <a:cs typeface="Arial" charset="0"/>
              </a:endParaRPr>
            </a:p>
          </p:txBody>
        </p:sp>
        <p:sp>
          <p:nvSpPr>
            <p:cNvPr id="56" name="TextBox 55"/>
            <p:cNvSpPr txBox="1"/>
            <p:nvPr/>
          </p:nvSpPr>
          <p:spPr>
            <a:xfrm>
              <a:off x="8434045" y="1879375"/>
              <a:ext cx="624021" cy="464043"/>
            </a:xfrm>
            <a:prstGeom prst="rect">
              <a:avLst/>
            </a:prstGeom>
            <a:solidFill>
              <a:srgbClr val="FFFFFF"/>
            </a:solidFill>
          </p:spPr>
          <p:txBody>
            <a:bodyPr wrap="none" rtlCol="0">
              <a:spAutoFit/>
            </a:bodyPr>
            <a:lstStyle/>
            <a:p>
              <a:pPr defTabSz="902475">
                <a:defRPr/>
              </a:pPr>
              <a:r>
                <a:rPr lang="en-US" sz="1184" kern="0" dirty="0">
                  <a:solidFill>
                    <a:srgbClr val="89BA17">
                      <a:lumMod val="75000"/>
                    </a:srgbClr>
                  </a:solidFill>
                  <a:cs typeface="Arial" charset="0"/>
                </a:rPr>
                <a:t>Power </a:t>
              </a:r>
            </a:p>
            <a:p>
              <a:pPr defTabSz="902475">
                <a:defRPr/>
              </a:pPr>
              <a:r>
                <a:rPr lang="en-US" sz="1184" kern="0" dirty="0">
                  <a:solidFill>
                    <a:srgbClr val="89BA17">
                      <a:lumMod val="75000"/>
                    </a:srgbClr>
                  </a:solidFill>
                  <a:cs typeface="Arial" charset="0"/>
                </a:rPr>
                <a:t>saving</a:t>
              </a:r>
            </a:p>
          </p:txBody>
        </p:sp>
      </p:grpSp>
      <p:sp>
        <p:nvSpPr>
          <p:cNvPr id="60" name="Oval 59"/>
          <p:cNvSpPr/>
          <p:nvPr/>
        </p:nvSpPr>
        <p:spPr bwMode="auto">
          <a:xfrm>
            <a:off x="6525152" y="2713951"/>
            <a:ext cx="87626" cy="59086"/>
          </a:xfrm>
          <a:prstGeom prst="ellipse">
            <a:avLst/>
          </a:prstGeom>
          <a:solidFill>
            <a:srgbClr val="58585A">
              <a:lumMod val="50000"/>
            </a:srgbClr>
          </a:solidFill>
          <a:ln w="12700" cap="flat" cmpd="sng" algn="ctr">
            <a:solidFill>
              <a:srgbClr val="58585A">
                <a:lumMod val="50000"/>
              </a:srgbClr>
            </a:solidFill>
            <a:prstDash val="solid"/>
            <a:round/>
            <a:headEnd type="none" w="med" len="med"/>
            <a:tailEnd type="none" w="med" len="med"/>
          </a:ln>
          <a:effectLst/>
        </p:spPr>
        <p:txBody>
          <a:bodyPr vert="horz" wrap="none" lIns="71056" tIns="45121" rIns="71056" bIns="45121" numCol="1" rtlCol="0" anchor="t" anchorCtr="0" compatLnSpc="1">
            <a:prstTxWarp prst="textNoShape">
              <a:avLst/>
            </a:prstTxWarp>
          </a:bodyPr>
          <a:lstStyle/>
          <a:p>
            <a:pPr defTabSz="902475">
              <a:spcBef>
                <a:spcPct val="50000"/>
              </a:spcBef>
              <a:defRPr/>
            </a:pPr>
            <a:endParaRPr lang="en-US" sz="1777" kern="0">
              <a:solidFill>
                <a:srgbClr val="58585A"/>
              </a:solidFill>
              <a:cs typeface="Arial" charset="0"/>
            </a:endParaRPr>
          </a:p>
        </p:txBody>
      </p:sp>
    </p:spTree>
    <p:extLst>
      <p:ext uri="{BB962C8B-B14F-4D97-AF65-F5344CB8AC3E}">
        <p14:creationId xmlns:p14="http://schemas.microsoft.com/office/powerpoint/2010/main" val="360335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158" dirty="0"/>
              <a:t>Discontinuous Transmission</a:t>
            </a:r>
          </a:p>
        </p:txBody>
      </p:sp>
      <p:pic>
        <p:nvPicPr>
          <p:cNvPr id="61" name="Picture 2" descr="T:\rneval\efohenr\Axcel\figures\Report\plotRadioFrame\radioFrame.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9975" y="1581880"/>
            <a:ext cx="6147670" cy="3080951"/>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5" descr="T:\rneval\efohenr\Axcel\figures\Report\plotRadioFrame\emptyRadioFrame.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9975" y="1581881"/>
            <a:ext cx="6147670" cy="3080951"/>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4" descr="T:\rneval\efohenr\Axcel\figures\Report\plotRadioFrame\mbsfnRadioFrame.e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9975" y="1581881"/>
            <a:ext cx="6147670" cy="3080951"/>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3" descr="C:\Users\efohenr\Dropbox\Master Thesis\Project Documents\Project Report\LaTeX Report\rev_1\figures\lteRadioFrame.eps"/>
          <p:cNvPicPr>
            <a:picLocks noChangeAspect="1" noChangeArrowheads="1"/>
          </p:cNvPicPr>
          <p:nvPr/>
        </p:nvPicPr>
        <p:blipFill rotWithShape="1">
          <a:blip r:embed="rId6">
            <a:extLst>
              <a:ext uri="{28A0092B-C50C-407E-A947-70E740481C1C}">
                <a14:useLocalDpi xmlns:a14="http://schemas.microsoft.com/office/drawing/2010/main" val="0"/>
              </a:ext>
            </a:extLst>
          </a:blip>
          <a:srcRect l="91859" r="-634" b="77061"/>
          <a:stretch/>
        </p:blipFill>
        <p:spPr bwMode="auto">
          <a:xfrm>
            <a:off x="9442439" y="2645660"/>
            <a:ext cx="827209" cy="1102946"/>
          </a:xfrm>
          <a:prstGeom prst="rect">
            <a:avLst/>
          </a:prstGeom>
          <a:noFill/>
          <a:extLst>
            <a:ext uri="{909E8E84-426E-40DD-AFC4-6F175D3DCCD1}">
              <a14:hiddenFill xmlns:a14="http://schemas.microsoft.com/office/drawing/2010/main">
                <a:solidFill>
                  <a:srgbClr val="FFFFFF"/>
                </a:solidFill>
              </a14:hiddenFill>
            </a:ext>
          </a:extLst>
        </p:spPr>
      </p:pic>
      <p:sp>
        <p:nvSpPr>
          <p:cNvPr id="66" name="Content Placeholder 2"/>
          <p:cNvSpPr>
            <a:spLocks noGrp="1"/>
          </p:cNvSpPr>
          <p:nvPr>
            <p:ph idx="1"/>
          </p:nvPr>
        </p:nvSpPr>
        <p:spPr>
          <a:xfrm>
            <a:off x="1997555" y="2579499"/>
            <a:ext cx="2481628" cy="1778144"/>
          </a:xfrm>
        </p:spPr>
        <p:txBody>
          <a:bodyPr>
            <a:normAutofit lnSpcReduction="10000"/>
          </a:bodyPr>
          <a:lstStyle/>
          <a:p>
            <a:pPr marL="338429" indent="-338429"/>
            <a:r>
              <a:rPr lang="en-US"/>
              <a:t>Micro DTX</a:t>
            </a:r>
          </a:p>
          <a:p>
            <a:pPr marL="338429" indent="-338429"/>
            <a:r>
              <a:rPr lang="en-US"/>
              <a:t>MBSFN DTX</a:t>
            </a:r>
          </a:p>
          <a:p>
            <a:pPr marL="338429" indent="-338429"/>
            <a:r>
              <a:rPr lang="en-US"/>
              <a:t>Lean Carrier DTX</a:t>
            </a:r>
          </a:p>
          <a:p>
            <a:endParaRPr lang="en-US" dirty="0"/>
          </a:p>
        </p:txBody>
      </p:sp>
      <p:grpSp>
        <p:nvGrpSpPr>
          <p:cNvPr id="67" name="Group 66"/>
          <p:cNvGrpSpPr/>
          <p:nvPr/>
        </p:nvGrpSpPr>
        <p:grpSpPr>
          <a:xfrm>
            <a:off x="5127790" y="4481815"/>
            <a:ext cx="3807044" cy="574872"/>
            <a:chOff x="3590925" y="4495803"/>
            <a:chExt cx="3857625" cy="582510"/>
          </a:xfrm>
        </p:grpSpPr>
        <p:cxnSp>
          <p:nvCxnSpPr>
            <p:cNvPr id="68" name="Straight Arrow Connector 67"/>
            <p:cNvCxnSpPr/>
            <p:nvPr/>
          </p:nvCxnSpPr>
          <p:spPr>
            <a:xfrm flipV="1">
              <a:off x="6000750" y="4495804"/>
              <a:ext cx="1447800" cy="1"/>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3590925" y="4495803"/>
              <a:ext cx="1447800" cy="1"/>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4743450" y="4770536"/>
              <a:ext cx="1981200" cy="307777"/>
            </a:xfrm>
            <a:prstGeom prst="rect">
              <a:avLst/>
            </a:prstGeom>
            <a:noFill/>
          </p:spPr>
          <p:txBody>
            <a:bodyPr wrap="square" rtlCol="0">
              <a:spAutoFit/>
            </a:bodyPr>
            <a:lstStyle/>
            <a:p>
              <a:r>
                <a:rPr lang="en-US" sz="1382" dirty="0"/>
                <a:t>MBSFN sub-frames</a:t>
              </a:r>
            </a:p>
          </p:txBody>
        </p:sp>
      </p:grpSp>
      <p:grpSp>
        <p:nvGrpSpPr>
          <p:cNvPr id="71" name="Group 70"/>
          <p:cNvGrpSpPr/>
          <p:nvPr/>
        </p:nvGrpSpPr>
        <p:grpSpPr>
          <a:xfrm>
            <a:off x="4610783" y="4481815"/>
            <a:ext cx="4831655" cy="301567"/>
            <a:chOff x="3848100" y="5581650"/>
            <a:chExt cx="4269284" cy="305574"/>
          </a:xfrm>
        </p:grpSpPr>
        <p:cxnSp>
          <p:nvCxnSpPr>
            <p:cNvPr id="72" name="Straight Arrow Connector 71"/>
            <p:cNvCxnSpPr/>
            <p:nvPr/>
          </p:nvCxnSpPr>
          <p:spPr>
            <a:xfrm>
              <a:off x="3848100" y="5581650"/>
              <a:ext cx="4269284"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73" name="TextBox 72"/>
            <p:cNvSpPr txBox="1"/>
            <p:nvPr/>
          </p:nvSpPr>
          <p:spPr>
            <a:xfrm>
              <a:off x="5286375" y="5610225"/>
              <a:ext cx="1587372" cy="276999"/>
            </a:xfrm>
            <a:prstGeom prst="rect">
              <a:avLst/>
            </a:prstGeom>
            <a:noFill/>
          </p:spPr>
          <p:txBody>
            <a:bodyPr wrap="square" rtlCol="0">
              <a:spAutoFit/>
            </a:bodyPr>
            <a:lstStyle/>
            <a:p>
              <a:r>
                <a:rPr lang="en-US" sz="1184" dirty="0"/>
                <a:t>Radio-frame 10ms</a:t>
              </a:r>
            </a:p>
          </p:txBody>
        </p:sp>
      </p:grpSp>
    </p:spTree>
    <p:extLst>
      <p:ext uri="{BB962C8B-B14F-4D97-AF65-F5344CB8AC3E}">
        <p14:creationId xmlns:p14="http://schemas.microsoft.com/office/powerpoint/2010/main" val="3858206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
                                        </p:tgtEl>
                                        <p:attrNameLst>
                                          <p:attrName>style.visibility</p:attrName>
                                        </p:attrNameLst>
                                      </p:cBhvr>
                                      <p:to>
                                        <p:strVal val="visible"/>
                                      </p:to>
                                    </p:set>
                                  </p:childTnLst>
                                  <p:subTnLst>
                                    <p:set>
                                      <p:cBhvr override="childStyle">
                                        <p:cTn dur="1" fill="hold" display="0" masterRel="nextClick" afterEffect="1"/>
                                        <p:tgtEl>
                                          <p:spTgt spid="61"/>
                                        </p:tgtEl>
                                        <p:attrNameLst>
                                          <p:attrName>style.visibility</p:attrName>
                                        </p:attrNameLst>
                                      </p:cBhvr>
                                      <p:to>
                                        <p:strVal val="hidden"/>
                                      </p:to>
                                    </p:set>
                                  </p:subTnLst>
                                </p:cTn>
                              </p:par>
                              <p:par>
                                <p:cTn id="9" presetID="1" presetClass="entr" presetSubtype="0" fill="hold" nodeType="withEffect">
                                  <p:stCondLst>
                                    <p:cond delay="0"/>
                                  </p:stCondLst>
                                  <p:childTnLst>
                                    <p:set>
                                      <p:cBhvr>
                                        <p:cTn id="10" dur="1" fill="hold">
                                          <p:stCondLst>
                                            <p:cond delay="0"/>
                                          </p:stCondLst>
                                        </p:cTn>
                                        <p:tgtEl>
                                          <p:spTgt spid="71"/>
                                        </p:tgtEl>
                                        <p:attrNameLst>
                                          <p:attrName>style.visibility</p:attrName>
                                        </p:attrNameLst>
                                      </p:cBhvr>
                                      <p:to>
                                        <p:strVal val="visible"/>
                                      </p:to>
                                    </p:set>
                                  </p:childTnLst>
                                  <p:subTnLst>
                                    <p:set>
                                      <p:cBhvr override="childStyle">
                                        <p:cTn dur="1" fill="hold" display="0" masterRel="nextClick" afterEffect="1"/>
                                        <p:tgtEl>
                                          <p:spTgt spid="7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subTnLst>
                                    <p:set>
                                      <p:cBhvr override="childStyle">
                                        <p:cTn dur="1" fill="hold" display="0" masterRel="nextClick" afterEffect="1"/>
                                        <p:tgtEl>
                                          <p:spTgt spid="63"/>
                                        </p:tgtEl>
                                        <p:attrNameLst>
                                          <p:attrName>style.visibility</p:attrName>
                                        </p:attrNameLst>
                                      </p:cBhvr>
                                      <p:to>
                                        <p:strVal val="hidden"/>
                                      </p:to>
                                    </p:set>
                                  </p:subTnLst>
                                </p:cTn>
                              </p:par>
                              <p:par>
                                <p:cTn id="17" presetID="1" presetClass="entr" presetSubtype="0" fill="hold"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subTnLst>
                                    <p:set>
                                      <p:cBhvr override="childStyle">
                                        <p:cTn dur="1" fill="hold" display="0" masterRel="nextClick" afterEffect="1"/>
                                        <p:tgtEl>
                                          <p:spTgt spid="67"/>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a:t>Introduction</a:t>
            </a:r>
          </a:p>
        </p:txBody>
      </p:sp>
      <p:sp>
        <p:nvSpPr>
          <p:cNvPr id="3" name="Platshållare för innehåll 2"/>
          <p:cNvSpPr>
            <a:spLocks noGrp="1"/>
          </p:cNvSpPr>
          <p:nvPr>
            <p:ph sz="half" idx="1"/>
          </p:nvPr>
        </p:nvSpPr>
        <p:spPr>
          <a:xfrm>
            <a:off x="2326082" y="1670562"/>
            <a:ext cx="8090249" cy="3729604"/>
          </a:xfrm>
        </p:spPr>
        <p:txBody>
          <a:bodyPr/>
          <a:lstStyle/>
          <a:p>
            <a:pPr marL="343792" indent="-343792">
              <a:buFont typeface="Arial" panose="020B0604020202020204" pitchFamily="34" charset="0"/>
              <a:buChar char="•"/>
            </a:pPr>
            <a:r>
              <a:rPr lang="en-US" dirty="0"/>
              <a:t>ICT industry in total is responsible for as much carbon emissions as aviation industry. And, cellular networks are among the main energy consumers in the ICT industry. </a:t>
            </a:r>
          </a:p>
          <a:p>
            <a:pPr marL="343792" indent="-343792">
              <a:buFont typeface="Arial" panose="020B0604020202020204" pitchFamily="34" charset="0"/>
              <a:buChar char="•"/>
            </a:pPr>
            <a:r>
              <a:rPr lang="en-US" dirty="0"/>
              <a:t>Last year in Germany alone mobile network operators spent more than 200 million Euros on electricity bills and 80% of that cost was from cellular networks. And, as per the EU regulations the cost of electricity is likely to increase more in coming years.</a:t>
            </a:r>
          </a:p>
          <a:p>
            <a:pPr marL="343792" indent="-343792">
              <a:buFont typeface="Arial" panose="020B0604020202020204" pitchFamily="34" charset="0"/>
              <a:buChar char="•"/>
            </a:pPr>
            <a:r>
              <a:rPr lang="en-US" dirty="0"/>
              <a:t>In the new era of internet of things and connected cars these cellular networks are likely to densify furthermore so, there is a pressing need to focus on energy consumption by these networks.</a:t>
            </a:r>
          </a:p>
          <a:p>
            <a:pPr marL="343792" indent="-343792">
              <a:buFont typeface="Arial" panose="020B0604020202020204" pitchFamily="34" charset="0"/>
              <a:buChar char="•"/>
            </a:pPr>
            <a:endParaRPr lang="en-US" dirty="0"/>
          </a:p>
        </p:txBody>
      </p:sp>
    </p:spTree>
    <p:extLst>
      <p:ext uri="{BB962C8B-B14F-4D97-AF65-F5344CB8AC3E}">
        <p14:creationId xmlns:p14="http://schemas.microsoft.com/office/powerpoint/2010/main" val="3435044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Simulation Scenario</a:t>
            </a:r>
          </a:p>
        </p:txBody>
      </p:sp>
      <p:pic>
        <p:nvPicPr>
          <p:cNvPr id="5" name="Picture 4">
            <a:extLst>
              <a:ext uri="{FF2B5EF4-FFF2-40B4-BE49-F238E27FC236}">
                <a16:creationId xmlns:a16="http://schemas.microsoft.com/office/drawing/2014/main" id="{37D48419-B6EB-4D8C-880E-188149399C4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015842" y="1883253"/>
            <a:ext cx="4287643" cy="3218119"/>
          </a:xfrm>
          <a:prstGeom prst="rect">
            <a:avLst/>
          </a:prstGeom>
          <a:noFill/>
          <a:ln>
            <a:noFill/>
          </a:ln>
        </p:spPr>
      </p:pic>
    </p:spTree>
    <p:extLst>
      <p:ext uri="{BB962C8B-B14F-4D97-AF65-F5344CB8AC3E}">
        <p14:creationId xmlns:p14="http://schemas.microsoft.com/office/powerpoint/2010/main" val="2618585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Simulation Scenario</a:t>
            </a:r>
          </a:p>
        </p:txBody>
      </p:sp>
      <p:pic>
        <p:nvPicPr>
          <p:cNvPr id="6" name="Picture 5">
            <a:extLst>
              <a:ext uri="{FF2B5EF4-FFF2-40B4-BE49-F238E27FC236}">
                <a16:creationId xmlns:a16="http://schemas.microsoft.com/office/drawing/2014/main" id="{30C1C6F4-C76F-436C-99A9-11B857274AF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959051" y="2101645"/>
            <a:ext cx="6187956" cy="3818930"/>
          </a:xfrm>
          <a:prstGeom prst="rect">
            <a:avLst/>
          </a:prstGeom>
          <a:noFill/>
          <a:ln>
            <a:noFill/>
          </a:ln>
        </p:spPr>
      </p:pic>
    </p:spTree>
    <p:extLst>
      <p:ext uri="{BB962C8B-B14F-4D97-AF65-F5344CB8AC3E}">
        <p14:creationId xmlns:p14="http://schemas.microsoft.com/office/powerpoint/2010/main" val="319384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Simulation Scenario</a:t>
            </a:r>
          </a:p>
        </p:txBody>
      </p:sp>
      <p:pic>
        <p:nvPicPr>
          <p:cNvPr id="4" name="Picture 3" descr="A close up of a piece of paper&#10;&#10;Description generated with high confidence">
            <a:extLst>
              <a:ext uri="{FF2B5EF4-FFF2-40B4-BE49-F238E27FC236}">
                <a16:creationId xmlns:a16="http://schemas.microsoft.com/office/drawing/2014/main" id="{959CE616-0D15-40DF-BDE7-02488F81D5E1}"/>
              </a:ext>
            </a:extLst>
          </p:cNvPr>
          <p:cNvPicPr>
            <a:picLocks noChangeAspect="1"/>
          </p:cNvPicPr>
          <p:nvPr/>
        </p:nvPicPr>
        <p:blipFill>
          <a:blip r:embed="rId3"/>
          <a:stretch>
            <a:fillRect/>
          </a:stretch>
        </p:blipFill>
        <p:spPr>
          <a:xfrm>
            <a:off x="2996837" y="2085730"/>
            <a:ext cx="5347617" cy="4010712"/>
          </a:xfrm>
          <a:prstGeom prst="rect">
            <a:avLst/>
          </a:prstGeom>
        </p:spPr>
      </p:pic>
    </p:spTree>
    <p:extLst>
      <p:ext uri="{BB962C8B-B14F-4D97-AF65-F5344CB8AC3E}">
        <p14:creationId xmlns:p14="http://schemas.microsoft.com/office/powerpoint/2010/main" val="2273158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Simulation parameters</a:t>
            </a:r>
          </a:p>
        </p:txBody>
      </p:sp>
      <p:graphicFrame>
        <p:nvGraphicFramePr>
          <p:cNvPr id="2" name="Table 1">
            <a:extLst>
              <a:ext uri="{FF2B5EF4-FFF2-40B4-BE49-F238E27FC236}">
                <a16:creationId xmlns:a16="http://schemas.microsoft.com/office/drawing/2014/main" id="{614508D9-3D6B-4172-814F-365A8CE34B09}"/>
              </a:ext>
            </a:extLst>
          </p:cNvPr>
          <p:cNvGraphicFramePr>
            <a:graphicFrameLocks noGrp="1"/>
          </p:cNvGraphicFramePr>
          <p:nvPr>
            <p:extLst/>
          </p:nvPr>
        </p:nvGraphicFramePr>
        <p:xfrm>
          <a:off x="3226431" y="1842891"/>
          <a:ext cx="5169363" cy="4243206"/>
        </p:xfrm>
        <a:graphic>
          <a:graphicData uri="http://schemas.openxmlformats.org/drawingml/2006/table">
            <a:tbl>
              <a:tblPr firstRow="1" firstCol="1" bandRow="1">
                <a:tableStyleId>{5C22544A-7EE6-4342-B048-85BDC9FD1C3A}</a:tableStyleId>
              </a:tblPr>
              <a:tblGrid>
                <a:gridCol w="2584087">
                  <a:extLst>
                    <a:ext uri="{9D8B030D-6E8A-4147-A177-3AD203B41FA5}">
                      <a16:colId xmlns:a16="http://schemas.microsoft.com/office/drawing/2014/main" val="3369424623"/>
                    </a:ext>
                  </a:extLst>
                </a:gridCol>
                <a:gridCol w="2585276">
                  <a:extLst>
                    <a:ext uri="{9D8B030D-6E8A-4147-A177-3AD203B41FA5}">
                      <a16:colId xmlns:a16="http://schemas.microsoft.com/office/drawing/2014/main" val="1563942043"/>
                    </a:ext>
                  </a:extLst>
                </a:gridCol>
              </a:tblGrid>
              <a:tr h="249600">
                <a:tc>
                  <a:txBody>
                    <a:bodyPr/>
                    <a:lstStyle/>
                    <a:p>
                      <a:pPr indent="226695" algn="just">
                        <a:lnSpc>
                          <a:spcPct val="115000"/>
                        </a:lnSpc>
                        <a:spcBef>
                          <a:spcPts val="500"/>
                        </a:spcBef>
                        <a:spcAft>
                          <a:spcPts val="500"/>
                        </a:spcAft>
                      </a:pPr>
                      <a:r>
                        <a:rPr lang="en-US" sz="1200">
                          <a:effectLst/>
                        </a:rPr>
                        <a:t>Parameter</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06" marR="68506" marT="0" marB="0" anchor="b"/>
                </a:tc>
                <a:tc>
                  <a:txBody>
                    <a:bodyPr/>
                    <a:lstStyle/>
                    <a:p>
                      <a:pPr indent="226695" algn="just">
                        <a:lnSpc>
                          <a:spcPct val="115000"/>
                        </a:lnSpc>
                        <a:spcBef>
                          <a:spcPts val="500"/>
                        </a:spcBef>
                        <a:spcAft>
                          <a:spcPts val="500"/>
                        </a:spcAft>
                      </a:pPr>
                      <a:r>
                        <a:rPr lang="en-US" sz="1200">
                          <a:effectLst/>
                        </a:rPr>
                        <a:t>Value</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06" marR="68506" marT="0" marB="0" anchor="b"/>
                </a:tc>
                <a:extLst>
                  <a:ext uri="{0D108BD9-81ED-4DB2-BD59-A6C34878D82A}">
                    <a16:rowId xmlns:a16="http://schemas.microsoft.com/office/drawing/2014/main" val="3044422394"/>
                  </a:ext>
                </a:extLst>
              </a:tr>
              <a:tr h="499201">
                <a:tc>
                  <a:txBody>
                    <a:bodyPr/>
                    <a:lstStyle/>
                    <a:p>
                      <a:pPr indent="226695" algn="just">
                        <a:lnSpc>
                          <a:spcPct val="115000"/>
                        </a:lnSpc>
                        <a:spcBef>
                          <a:spcPts val="500"/>
                        </a:spcBef>
                        <a:spcAft>
                          <a:spcPts val="500"/>
                        </a:spcAft>
                      </a:pPr>
                      <a:r>
                        <a:rPr lang="en-US" sz="1200">
                          <a:effectLst/>
                        </a:rPr>
                        <a:t>Carrier frequency</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06" marR="68506" marT="0" marB="0" anchor="b"/>
                </a:tc>
                <a:tc>
                  <a:txBody>
                    <a:bodyPr/>
                    <a:lstStyle/>
                    <a:p>
                      <a:pPr indent="226695" algn="just">
                        <a:lnSpc>
                          <a:spcPct val="115000"/>
                        </a:lnSpc>
                        <a:spcBef>
                          <a:spcPts val="500"/>
                        </a:spcBef>
                        <a:spcAft>
                          <a:spcPts val="500"/>
                        </a:spcAft>
                      </a:pPr>
                      <a:r>
                        <a:rPr lang="en-US" sz="1200">
                          <a:effectLst/>
                        </a:rPr>
                        <a:t>2.0 GHz</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06" marR="68506" marT="0" marB="0" anchor="b"/>
                </a:tc>
                <a:extLst>
                  <a:ext uri="{0D108BD9-81ED-4DB2-BD59-A6C34878D82A}">
                    <a16:rowId xmlns:a16="http://schemas.microsoft.com/office/drawing/2014/main" val="2799635928"/>
                  </a:ext>
                </a:extLst>
              </a:tr>
              <a:tr h="249600">
                <a:tc>
                  <a:txBody>
                    <a:bodyPr/>
                    <a:lstStyle/>
                    <a:p>
                      <a:pPr indent="226695" algn="just">
                        <a:lnSpc>
                          <a:spcPct val="115000"/>
                        </a:lnSpc>
                        <a:spcBef>
                          <a:spcPts val="500"/>
                        </a:spcBef>
                        <a:spcAft>
                          <a:spcPts val="500"/>
                        </a:spcAft>
                      </a:pPr>
                      <a:r>
                        <a:rPr lang="en-US" sz="1200">
                          <a:effectLst/>
                        </a:rPr>
                        <a:t>Bandwidth</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06" marR="68506" marT="0" marB="0" anchor="b"/>
                </a:tc>
                <a:tc>
                  <a:txBody>
                    <a:bodyPr/>
                    <a:lstStyle/>
                    <a:p>
                      <a:pPr indent="226695" algn="just">
                        <a:lnSpc>
                          <a:spcPct val="115000"/>
                        </a:lnSpc>
                        <a:spcBef>
                          <a:spcPts val="500"/>
                        </a:spcBef>
                        <a:spcAft>
                          <a:spcPts val="500"/>
                        </a:spcAft>
                      </a:pPr>
                      <a:r>
                        <a:rPr lang="en-US" sz="1200">
                          <a:effectLst/>
                        </a:rPr>
                        <a:t>20 MHz</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06" marR="68506" marT="0" marB="0" anchor="b"/>
                </a:tc>
                <a:extLst>
                  <a:ext uri="{0D108BD9-81ED-4DB2-BD59-A6C34878D82A}">
                    <a16:rowId xmlns:a16="http://schemas.microsoft.com/office/drawing/2014/main" val="2400440394"/>
                  </a:ext>
                </a:extLst>
              </a:tr>
              <a:tr h="499201">
                <a:tc>
                  <a:txBody>
                    <a:bodyPr/>
                    <a:lstStyle/>
                    <a:p>
                      <a:pPr indent="226695" algn="just">
                        <a:lnSpc>
                          <a:spcPct val="115000"/>
                        </a:lnSpc>
                        <a:spcBef>
                          <a:spcPts val="500"/>
                        </a:spcBef>
                        <a:spcAft>
                          <a:spcPts val="500"/>
                        </a:spcAft>
                      </a:pPr>
                      <a:r>
                        <a:rPr lang="en-US" sz="1200">
                          <a:effectLst/>
                        </a:rPr>
                        <a:t>Modulation scheme</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06" marR="68506" marT="0" marB="0" anchor="b"/>
                </a:tc>
                <a:tc>
                  <a:txBody>
                    <a:bodyPr/>
                    <a:lstStyle/>
                    <a:p>
                      <a:pPr indent="226695" algn="just">
                        <a:lnSpc>
                          <a:spcPct val="115000"/>
                        </a:lnSpc>
                        <a:spcBef>
                          <a:spcPts val="500"/>
                        </a:spcBef>
                        <a:spcAft>
                          <a:spcPts val="500"/>
                        </a:spcAft>
                      </a:pPr>
                      <a:r>
                        <a:rPr lang="en-US" sz="1200">
                          <a:effectLst/>
                        </a:rPr>
                        <a:t>64 QAM</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06" marR="68506" marT="0" marB="0" anchor="b"/>
                </a:tc>
                <a:extLst>
                  <a:ext uri="{0D108BD9-81ED-4DB2-BD59-A6C34878D82A}">
                    <a16:rowId xmlns:a16="http://schemas.microsoft.com/office/drawing/2014/main" val="883156005"/>
                  </a:ext>
                </a:extLst>
              </a:tr>
              <a:tr h="499201">
                <a:tc>
                  <a:txBody>
                    <a:bodyPr/>
                    <a:lstStyle/>
                    <a:p>
                      <a:pPr indent="226695" algn="just">
                        <a:lnSpc>
                          <a:spcPct val="115000"/>
                        </a:lnSpc>
                        <a:spcBef>
                          <a:spcPts val="500"/>
                        </a:spcBef>
                        <a:spcAft>
                          <a:spcPts val="500"/>
                        </a:spcAft>
                      </a:pPr>
                      <a:r>
                        <a:rPr lang="en-US" sz="1200">
                          <a:effectLst/>
                        </a:rPr>
                        <a:t>Packet traffic model</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06" marR="68506" marT="0" marB="0" anchor="b"/>
                </a:tc>
                <a:tc>
                  <a:txBody>
                    <a:bodyPr/>
                    <a:lstStyle/>
                    <a:p>
                      <a:pPr indent="226695" algn="just">
                        <a:lnSpc>
                          <a:spcPct val="115000"/>
                        </a:lnSpc>
                        <a:spcBef>
                          <a:spcPts val="500"/>
                        </a:spcBef>
                        <a:spcAft>
                          <a:spcPts val="500"/>
                        </a:spcAft>
                      </a:pPr>
                      <a:r>
                        <a:rPr lang="en-US" sz="1200">
                          <a:effectLst/>
                        </a:rPr>
                        <a:t>Equal buffer model</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06" marR="68506" marT="0" marB="0" anchor="b"/>
                </a:tc>
                <a:extLst>
                  <a:ext uri="{0D108BD9-81ED-4DB2-BD59-A6C34878D82A}">
                    <a16:rowId xmlns:a16="http://schemas.microsoft.com/office/drawing/2014/main" val="406834141"/>
                  </a:ext>
                </a:extLst>
              </a:tr>
              <a:tr h="499201">
                <a:tc>
                  <a:txBody>
                    <a:bodyPr/>
                    <a:lstStyle/>
                    <a:p>
                      <a:pPr indent="226695" algn="just">
                        <a:lnSpc>
                          <a:spcPct val="115000"/>
                        </a:lnSpc>
                        <a:spcBef>
                          <a:spcPts val="500"/>
                        </a:spcBef>
                        <a:spcAft>
                          <a:spcPts val="500"/>
                        </a:spcAft>
                      </a:pPr>
                      <a:r>
                        <a:rPr lang="en-US" sz="1200">
                          <a:effectLst/>
                        </a:rPr>
                        <a:t>Macro TX Power</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06" marR="68506" marT="0" marB="0" anchor="b"/>
                </a:tc>
                <a:tc>
                  <a:txBody>
                    <a:bodyPr/>
                    <a:lstStyle/>
                    <a:p>
                      <a:pPr indent="226695" algn="just">
                        <a:lnSpc>
                          <a:spcPct val="115000"/>
                        </a:lnSpc>
                        <a:spcBef>
                          <a:spcPts val="500"/>
                        </a:spcBef>
                        <a:spcAft>
                          <a:spcPts val="500"/>
                        </a:spcAft>
                      </a:pPr>
                      <a:r>
                        <a:rPr lang="en-US" sz="1200">
                          <a:effectLst/>
                        </a:rPr>
                        <a:t>40 W per sector</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06" marR="68506" marT="0" marB="0" anchor="b"/>
                </a:tc>
                <a:extLst>
                  <a:ext uri="{0D108BD9-81ED-4DB2-BD59-A6C34878D82A}">
                    <a16:rowId xmlns:a16="http://schemas.microsoft.com/office/drawing/2014/main" val="218299916"/>
                  </a:ext>
                </a:extLst>
              </a:tr>
              <a:tr h="499201">
                <a:tc>
                  <a:txBody>
                    <a:bodyPr/>
                    <a:lstStyle/>
                    <a:p>
                      <a:pPr indent="226695" algn="just">
                        <a:lnSpc>
                          <a:spcPct val="115000"/>
                        </a:lnSpc>
                        <a:spcBef>
                          <a:spcPts val="500"/>
                        </a:spcBef>
                        <a:spcAft>
                          <a:spcPts val="500"/>
                        </a:spcAft>
                      </a:pPr>
                      <a:r>
                        <a:rPr lang="en-US" sz="1200">
                          <a:effectLst/>
                        </a:rPr>
                        <a:t>Micro TX Power</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06" marR="68506" marT="0" marB="0" anchor="b"/>
                </a:tc>
                <a:tc>
                  <a:txBody>
                    <a:bodyPr/>
                    <a:lstStyle/>
                    <a:p>
                      <a:pPr indent="226695" algn="just">
                        <a:lnSpc>
                          <a:spcPct val="115000"/>
                        </a:lnSpc>
                        <a:spcBef>
                          <a:spcPts val="500"/>
                        </a:spcBef>
                        <a:spcAft>
                          <a:spcPts val="500"/>
                        </a:spcAft>
                      </a:pPr>
                      <a:r>
                        <a:rPr lang="en-US" sz="1200">
                          <a:effectLst/>
                        </a:rPr>
                        <a:t>10 W</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06" marR="68506" marT="0" marB="0" anchor="b"/>
                </a:tc>
                <a:extLst>
                  <a:ext uri="{0D108BD9-81ED-4DB2-BD59-A6C34878D82A}">
                    <a16:rowId xmlns:a16="http://schemas.microsoft.com/office/drawing/2014/main" val="1598375126"/>
                  </a:ext>
                </a:extLst>
              </a:tr>
              <a:tr h="499201">
                <a:tc>
                  <a:txBody>
                    <a:bodyPr/>
                    <a:lstStyle/>
                    <a:p>
                      <a:pPr indent="226695" algn="just">
                        <a:lnSpc>
                          <a:spcPct val="115000"/>
                        </a:lnSpc>
                        <a:spcBef>
                          <a:spcPts val="500"/>
                        </a:spcBef>
                        <a:spcAft>
                          <a:spcPts val="500"/>
                        </a:spcAft>
                      </a:pPr>
                      <a:r>
                        <a:rPr lang="en-US" sz="1200">
                          <a:effectLst/>
                        </a:rPr>
                        <a:t>Macro cells in central grid</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06" marR="68506" marT="0" marB="0" anchor="b"/>
                </a:tc>
                <a:tc>
                  <a:txBody>
                    <a:bodyPr/>
                    <a:lstStyle/>
                    <a:p>
                      <a:pPr indent="226695" algn="just">
                        <a:lnSpc>
                          <a:spcPct val="115000"/>
                        </a:lnSpc>
                        <a:spcBef>
                          <a:spcPts val="500"/>
                        </a:spcBef>
                        <a:spcAft>
                          <a:spcPts val="500"/>
                        </a:spcAft>
                      </a:pPr>
                      <a:r>
                        <a:rPr lang="en-US" sz="1200">
                          <a:effectLst/>
                        </a:rPr>
                        <a:t>21</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06" marR="68506" marT="0" marB="0" anchor="b"/>
                </a:tc>
                <a:extLst>
                  <a:ext uri="{0D108BD9-81ED-4DB2-BD59-A6C34878D82A}">
                    <a16:rowId xmlns:a16="http://schemas.microsoft.com/office/drawing/2014/main" val="3734735433"/>
                  </a:ext>
                </a:extLst>
              </a:tr>
              <a:tr h="499201">
                <a:tc>
                  <a:txBody>
                    <a:bodyPr/>
                    <a:lstStyle/>
                    <a:p>
                      <a:pPr indent="226695" algn="just">
                        <a:lnSpc>
                          <a:spcPct val="115000"/>
                        </a:lnSpc>
                        <a:spcBef>
                          <a:spcPts val="500"/>
                        </a:spcBef>
                        <a:spcAft>
                          <a:spcPts val="500"/>
                        </a:spcAft>
                      </a:pPr>
                      <a:r>
                        <a:rPr lang="en-US" sz="1200">
                          <a:effectLst/>
                        </a:rPr>
                        <a:t>Micro cells in central grid</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06" marR="68506" marT="0" marB="0" anchor="b"/>
                </a:tc>
                <a:tc>
                  <a:txBody>
                    <a:bodyPr/>
                    <a:lstStyle/>
                    <a:p>
                      <a:pPr indent="226695" algn="just">
                        <a:lnSpc>
                          <a:spcPct val="115000"/>
                        </a:lnSpc>
                        <a:spcBef>
                          <a:spcPts val="500"/>
                        </a:spcBef>
                        <a:spcAft>
                          <a:spcPts val="500"/>
                        </a:spcAft>
                      </a:pPr>
                      <a:r>
                        <a:rPr lang="en-US" sz="1200">
                          <a:effectLst/>
                        </a:rPr>
                        <a:t>28</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06" marR="68506" marT="0" marB="0" anchor="b"/>
                </a:tc>
                <a:extLst>
                  <a:ext uri="{0D108BD9-81ED-4DB2-BD59-A6C34878D82A}">
                    <a16:rowId xmlns:a16="http://schemas.microsoft.com/office/drawing/2014/main" val="2872456393"/>
                  </a:ext>
                </a:extLst>
              </a:tr>
              <a:tr h="249600">
                <a:tc>
                  <a:txBody>
                    <a:bodyPr/>
                    <a:lstStyle/>
                    <a:p>
                      <a:pPr indent="226695" algn="just">
                        <a:lnSpc>
                          <a:spcPct val="115000"/>
                        </a:lnSpc>
                        <a:spcBef>
                          <a:spcPts val="500"/>
                        </a:spcBef>
                        <a:spcAft>
                          <a:spcPts val="500"/>
                        </a:spcAft>
                      </a:pPr>
                      <a:r>
                        <a:rPr lang="en-US" sz="1200">
                          <a:effectLst/>
                        </a:rPr>
                        <a:t>Feeder loss</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06" marR="68506" marT="0" marB="0" anchor="b"/>
                </a:tc>
                <a:tc>
                  <a:txBody>
                    <a:bodyPr/>
                    <a:lstStyle/>
                    <a:p>
                      <a:pPr indent="226695" algn="just">
                        <a:lnSpc>
                          <a:spcPct val="115000"/>
                        </a:lnSpc>
                        <a:spcBef>
                          <a:spcPts val="500"/>
                        </a:spcBef>
                        <a:spcAft>
                          <a:spcPts val="500"/>
                        </a:spcAft>
                      </a:pPr>
                      <a:r>
                        <a:rPr lang="en-US" sz="1200" dirty="0">
                          <a:effectLst/>
                        </a:rPr>
                        <a:t>10 dB</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06" marR="68506" marT="0" marB="0" anchor="b"/>
                </a:tc>
                <a:extLst>
                  <a:ext uri="{0D108BD9-81ED-4DB2-BD59-A6C34878D82A}">
                    <a16:rowId xmlns:a16="http://schemas.microsoft.com/office/drawing/2014/main" val="1546577739"/>
                  </a:ext>
                </a:extLst>
              </a:tr>
            </a:tbl>
          </a:graphicData>
        </a:graphic>
      </p:graphicFrame>
    </p:spTree>
    <p:extLst>
      <p:ext uri="{BB962C8B-B14F-4D97-AF65-F5344CB8AC3E}">
        <p14:creationId xmlns:p14="http://schemas.microsoft.com/office/powerpoint/2010/main" val="2321116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mn-lt"/>
                <a:ea typeface="Verdana" panose="020B0604030504040204" pitchFamily="34" charset="0"/>
                <a:cs typeface="Verdana" panose="020B0604030504040204" pitchFamily="34" charset="0"/>
              </a:rPr>
              <a:t>Results and conclusions</a:t>
            </a:r>
          </a:p>
        </p:txBody>
      </p:sp>
      <p:sp>
        <p:nvSpPr>
          <p:cNvPr id="4" name="TextBox 3">
            <a:extLst>
              <a:ext uri="{FF2B5EF4-FFF2-40B4-BE49-F238E27FC236}">
                <a16:creationId xmlns:a16="http://schemas.microsoft.com/office/drawing/2014/main" id="{850EE29C-6D76-4BC4-9B3B-8928672CA8C2}"/>
              </a:ext>
            </a:extLst>
          </p:cNvPr>
          <p:cNvSpPr txBox="1"/>
          <p:nvPr/>
        </p:nvSpPr>
        <p:spPr>
          <a:xfrm>
            <a:off x="2043070" y="1555151"/>
            <a:ext cx="8105861" cy="647981"/>
          </a:xfrm>
          <a:prstGeom prst="rect">
            <a:avLst/>
          </a:prstGeom>
          <a:noFill/>
        </p:spPr>
        <p:txBody>
          <a:bodyPr wrap="square" rtlCol="0">
            <a:spAutoFit/>
          </a:bodyPr>
          <a:lstStyle/>
          <a:p>
            <a:pPr lvl="1"/>
            <a:r>
              <a:rPr lang="en-US" sz="1805" i="1" dirty="0"/>
              <a:t>Comparison macro versus micro without energy saving schemes</a:t>
            </a:r>
          </a:p>
          <a:p>
            <a:pPr lvl="1"/>
            <a:r>
              <a:rPr lang="en-US" sz="1805" i="1" dirty="0"/>
              <a:t>	</a:t>
            </a:r>
            <a:r>
              <a:rPr lang="en-US" sz="1805" dirty="0"/>
              <a:t>Comparison of Power per area unit versus System throughput</a:t>
            </a:r>
            <a:r>
              <a:rPr lang="en-US" sz="1805" i="1" dirty="0"/>
              <a:t> </a:t>
            </a:r>
          </a:p>
        </p:txBody>
      </p:sp>
      <p:pic>
        <p:nvPicPr>
          <p:cNvPr id="6" name="Picture 5" descr="A close up of a map&#10;&#10;Description generated with high confidence">
            <a:extLst>
              <a:ext uri="{FF2B5EF4-FFF2-40B4-BE49-F238E27FC236}">
                <a16:creationId xmlns:a16="http://schemas.microsoft.com/office/drawing/2014/main" id="{32DF7B08-41D5-4ED5-916B-825E7D6E8D86}"/>
              </a:ext>
            </a:extLst>
          </p:cNvPr>
          <p:cNvPicPr>
            <a:picLocks noChangeAspect="1"/>
          </p:cNvPicPr>
          <p:nvPr/>
        </p:nvPicPr>
        <p:blipFill>
          <a:blip r:embed="rId3"/>
          <a:stretch>
            <a:fillRect/>
          </a:stretch>
        </p:blipFill>
        <p:spPr>
          <a:xfrm>
            <a:off x="3422192" y="2155494"/>
            <a:ext cx="5347617" cy="4044526"/>
          </a:xfrm>
          <a:prstGeom prst="rect">
            <a:avLst/>
          </a:prstGeom>
        </p:spPr>
      </p:pic>
    </p:spTree>
    <p:extLst>
      <p:ext uri="{BB962C8B-B14F-4D97-AF65-F5344CB8AC3E}">
        <p14:creationId xmlns:p14="http://schemas.microsoft.com/office/powerpoint/2010/main" val="525511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Results and conclusions</a:t>
            </a:r>
          </a:p>
        </p:txBody>
      </p:sp>
      <p:sp>
        <p:nvSpPr>
          <p:cNvPr id="4" name="TextBox 3">
            <a:extLst>
              <a:ext uri="{FF2B5EF4-FFF2-40B4-BE49-F238E27FC236}">
                <a16:creationId xmlns:a16="http://schemas.microsoft.com/office/drawing/2014/main" id="{850EE29C-6D76-4BC4-9B3B-8928672CA8C2}"/>
              </a:ext>
            </a:extLst>
          </p:cNvPr>
          <p:cNvSpPr txBox="1"/>
          <p:nvPr/>
        </p:nvSpPr>
        <p:spPr>
          <a:xfrm>
            <a:off x="2066441" y="1785220"/>
            <a:ext cx="8105861" cy="647981"/>
          </a:xfrm>
          <a:prstGeom prst="rect">
            <a:avLst/>
          </a:prstGeom>
          <a:noFill/>
        </p:spPr>
        <p:txBody>
          <a:bodyPr wrap="square" rtlCol="0">
            <a:spAutoFit/>
          </a:bodyPr>
          <a:lstStyle/>
          <a:p>
            <a:pPr lvl="1"/>
            <a:r>
              <a:rPr lang="en-US" sz="1805" dirty="0"/>
              <a:t>Comparison of Energy per bit versus System throughput for central deployment of macro cells and micro cells.</a:t>
            </a:r>
            <a:endParaRPr lang="en-US" sz="1805" i="1" dirty="0"/>
          </a:p>
        </p:txBody>
      </p:sp>
      <p:pic>
        <p:nvPicPr>
          <p:cNvPr id="6" name="Picture 5">
            <a:extLst>
              <a:ext uri="{FF2B5EF4-FFF2-40B4-BE49-F238E27FC236}">
                <a16:creationId xmlns:a16="http://schemas.microsoft.com/office/drawing/2014/main" id="{32DF7B08-41D5-4ED5-916B-825E7D6E8D86}"/>
              </a:ext>
            </a:extLst>
          </p:cNvPr>
          <p:cNvPicPr>
            <a:picLocks noChangeAspect="1"/>
          </p:cNvPicPr>
          <p:nvPr/>
        </p:nvPicPr>
        <p:blipFill>
          <a:blip r:embed="rId3"/>
          <a:stretch>
            <a:fillRect/>
          </a:stretch>
        </p:blipFill>
        <p:spPr>
          <a:xfrm>
            <a:off x="3422192" y="2433200"/>
            <a:ext cx="5347617" cy="3749911"/>
          </a:xfrm>
          <a:prstGeom prst="rect">
            <a:avLst/>
          </a:prstGeom>
        </p:spPr>
      </p:pic>
    </p:spTree>
    <p:extLst>
      <p:ext uri="{BB962C8B-B14F-4D97-AF65-F5344CB8AC3E}">
        <p14:creationId xmlns:p14="http://schemas.microsoft.com/office/powerpoint/2010/main" val="3277398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Results and conclusions</a:t>
            </a:r>
          </a:p>
        </p:txBody>
      </p:sp>
      <p:sp>
        <p:nvSpPr>
          <p:cNvPr id="4" name="TextBox 3">
            <a:extLst>
              <a:ext uri="{FF2B5EF4-FFF2-40B4-BE49-F238E27FC236}">
                <a16:creationId xmlns:a16="http://schemas.microsoft.com/office/drawing/2014/main" id="{850EE29C-6D76-4BC4-9B3B-8928672CA8C2}"/>
              </a:ext>
            </a:extLst>
          </p:cNvPr>
          <p:cNvSpPr txBox="1"/>
          <p:nvPr/>
        </p:nvSpPr>
        <p:spPr>
          <a:xfrm>
            <a:off x="2066441" y="1785220"/>
            <a:ext cx="8105861" cy="647981"/>
          </a:xfrm>
          <a:prstGeom prst="rect">
            <a:avLst/>
          </a:prstGeom>
          <a:noFill/>
        </p:spPr>
        <p:txBody>
          <a:bodyPr wrap="square" rtlCol="0">
            <a:spAutoFit/>
          </a:bodyPr>
          <a:lstStyle/>
          <a:p>
            <a:pPr lvl="1"/>
            <a:r>
              <a:rPr lang="en-US" sz="1805" dirty="0"/>
              <a:t>Comparison of Energy per bit versus 10th percentile DL user throughput for central deployment of macro cells and micro cells.</a:t>
            </a:r>
          </a:p>
        </p:txBody>
      </p:sp>
      <p:pic>
        <p:nvPicPr>
          <p:cNvPr id="6" name="Picture 5">
            <a:extLst>
              <a:ext uri="{FF2B5EF4-FFF2-40B4-BE49-F238E27FC236}">
                <a16:creationId xmlns:a16="http://schemas.microsoft.com/office/drawing/2014/main" id="{32DF7B08-41D5-4ED5-916B-825E7D6E8D86}"/>
              </a:ext>
            </a:extLst>
          </p:cNvPr>
          <p:cNvPicPr>
            <a:picLocks noChangeAspect="1"/>
          </p:cNvPicPr>
          <p:nvPr/>
        </p:nvPicPr>
        <p:blipFill>
          <a:blip r:embed="rId3"/>
          <a:stretch>
            <a:fillRect/>
          </a:stretch>
        </p:blipFill>
        <p:spPr>
          <a:xfrm>
            <a:off x="3596060" y="2433200"/>
            <a:ext cx="4999881" cy="3749911"/>
          </a:xfrm>
          <a:prstGeom prst="rect">
            <a:avLst/>
          </a:prstGeom>
        </p:spPr>
      </p:pic>
    </p:spTree>
    <p:extLst>
      <p:ext uri="{BB962C8B-B14F-4D97-AF65-F5344CB8AC3E}">
        <p14:creationId xmlns:p14="http://schemas.microsoft.com/office/powerpoint/2010/main" val="3216070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Results and conclusions</a:t>
            </a:r>
          </a:p>
        </p:txBody>
      </p:sp>
      <p:sp>
        <p:nvSpPr>
          <p:cNvPr id="4" name="TextBox 3">
            <a:extLst>
              <a:ext uri="{FF2B5EF4-FFF2-40B4-BE49-F238E27FC236}">
                <a16:creationId xmlns:a16="http://schemas.microsoft.com/office/drawing/2014/main" id="{850EE29C-6D76-4BC4-9B3B-8928672CA8C2}"/>
              </a:ext>
            </a:extLst>
          </p:cNvPr>
          <p:cNvSpPr txBox="1"/>
          <p:nvPr/>
        </p:nvSpPr>
        <p:spPr>
          <a:xfrm>
            <a:off x="2066441" y="1785220"/>
            <a:ext cx="8105861" cy="647981"/>
          </a:xfrm>
          <a:prstGeom prst="rect">
            <a:avLst/>
          </a:prstGeom>
          <a:noFill/>
        </p:spPr>
        <p:txBody>
          <a:bodyPr wrap="square" rtlCol="0">
            <a:spAutoFit/>
          </a:bodyPr>
          <a:lstStyle/>
          <a:p>
            <a:pPr lvl="1"/>
            <a:r>
              <a:rPr lang="en-US" sz="1805" dirty="0"/>
              <a:t>Comparison of bits per unit energy versus system throughput for central deployment of macro cells and micro cells.</a:t>
            </a:r>
          </a:p>
        </p:txBody>
      </p:sp>
      <p:pic>
        <p:nvPicPr>
          <p:cNvPr id="6" name="Picture 5">
            <a:extLst>
              <a:ext uri="{FF2B5EF4-FFF2-40B4-BE49-F238E27FC236}">
                <a16:creationId xmlns:a16="http://schemas.microsoft.com/office/drawing/2014/main" id="{32DF7B08-41D5-4ED5-916B-825E7D6E8D86}"/>
              </a:ext>
            </a:extLst>
          </p:cNvPr>
          <p:cNvPicPr>
            <a:picLocks noChangeAspect="1"/>
          </p:cNvPicPr>
          <p:nvPr/>
        </p:nvPicPr>
        <p:blipFill>
          <a:blip r:embed="rId3"/>
          <a:stretch>
            <a:fillRect/>
          </a:stretch>
        </p:blipFill>
        <p:spPr>
          <a:xfrm>
            <a:off x="3596060" y="2433200"/>
            <a:ext cx="4999881" cy="3749910"/>
          </a:xfrm>
          <a:prstGeom prst="rect">
            <a:avLst/>
          </a:prstGeom>
        </p:spPr>
      </p:pic>
    </p:spTree>
    <p:extLst>
      <p:ext uri="{BB962C8B-B14F-4D97-AF65-F5344CB8AC3E}">
        <p14:creationId xmlns:p14="http://schemas.microsoft.com/office/powerpoint/2010/main" val="36848863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Results and conclusions</a:t>
            </a:r>
          </a:p>
        </p:txBody>
      </p:sp>
      <p:sp>
        <p:nvSpPr>
          <p:cNvPr id="4" name="TextBox 3">
            <a:extLst>
              <a:ext uri="{FF2B5EF4-FFF2-40B4-BE49-F238E27FC236}">
                <a16:creationId xmlns:a16="http://schemas.microsoft.com/office/drawing/2014/main" id="{850EE29C-6D76-4BC4-9B3B-8928672CA8C2}"/>
              </a:ext>
            </a:extLst>
          </p:cNvPr>
          <p:cNvSpPr txBox="1"/>
          <p:nvPr/>
        </p:nvSpPr>
        <p:spPr>
          <a:xfrm>
            <a:off x="2066441" y="1785220"/>
            <a:ext cx="8105861" cy="647981"/>
          </a:xfrm>
          <a:prstGeom prst="rect">
            <a:avLst/>
          </a:prstGeom>
          <a:noFill/>
        </p:spPr>
        <p:txBody>
          <a:bodyPr wrap="square" rtlCol="0">
            <a:spAutoFit/>
          </a:bodyPr>
          <a:lstStyle/>
          <a:p>
            <a:pPr lvl="1"/>
            <a:r>
              <a:rPr lang="en-US" sz="1805" dirty="0"/>
              <a:t>Comparison of DL user throughput for 50th and 95th percentile versus system throughput.</a:t>
            </a:r>
          </a:p>
        </p:txBody>
      </p:sp>
      <p:pic>
        <p:nvPicPr>
          <p:cNvPr id="6" name="Picture 5">
            <a:extLst>
              <a:ext uri="{FF2B5EF4-FFF2-40B4-BE49-F238E27FC236}">
                <a16:creationId xmlns:a16="http://schemas.microsoft.com/office/drawing/2014/main" id="{32DF7B08-41D5-4ED5-916B-825E7D6E8D86}"/>
              </a:ext>
            </a:extLst>
          </p:cNvPr>
          <p:cNvPicPr>
            <a:picLocks noChangeAspect="1"/>
          </p:cNvPicPr>
          <p:nvPr/>
        </p:nvPicPr>
        <p:blipFill>
          <a:blip r:embed="rId3"/>
          <a:stretch>
            <a:fillRect/>
          </a:stretch>
        </p:blipFill>
        <p:spPr>
          <a:xfrm>
            <a:off x="3596060" y="2433200"/>
            <a:ext cx="4999880" cy="3749910"/>
          </a:xfrm>
          <a:prstGeom prst="rect">
            <a:avLst/>
          </a:prstGeom>
        </p:spPr>
      </p:pic>
    </p:spTree>
    <p:extLst>
      <p:ext uri="{BB962C8B-B14F-4D97-AF65-F5344CB8AC3E}">
        <p14:creationId xmlns:p14="http://schemas.microsoft.com/office/powerpoint/2010/main" val="17576839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Results and conclusions</a:t>
            </a:r>
          </a:p>
        </p:txBody>
      </p:sp>
      <p:sp>
        <p:nvSpPr>
          <p:cNvPr id="4" name="TextBox 3">
            <a:extLst>
              <a:ext uri="{FF2B5EF4-FFF2-40B4-BE49-F238E27FC236}">
                <a16:creationId xmlns:a16="http://schemas.microsoft.com/office/drawing/2014/main" id="{850EE29C-6D76-4BC4-9B3B-8928672CA8C2}"/>
              </a:ext>
            </a:extLst>
          </p:cNvPr>
          <p:cNvSpPr txBox="1"/>
          <p:nvPr/>
        </p:nvSpPr>
        <p:spPr>
          <a:xfrm>
            <a:off x="2066441" y="1785220"/>
            <a:ext cx="8105861" cy="647981"/>
          </a:xfrm>
          <a:prstGeom prst="rect">
            <a:avLst/>
          </a:prstGeom>
          <a:noFill/>
        </p:spPr>
        <p:txBody>
          <a:bodyPr wrap="square" rtlCol="0">
            <a:spAutoFit/>
          </a:bodyPr>
          <a:lstStyle/>
          <a:p>
            <a:pPr lvl="1"/>
            <a:r>
              <a:rPr lang="en-US" sz="1805" dirty="0"/>
              <a:t>Comparison of DL user throughput for 10th percentile versus system throughput.</a:t>
            </a:r>
          </a:p>
        </p:txBody>
      </p:sp>
      <p:pic>
        <p:nvPicPr>
          <p:cNvPr id="6" name="Picture 5">
            <a:extLst>
              <a:ext uri="{FF2B5EF4-FFF2-40B4-BE49-F238E27FC236}">
                <a16:creationId xmlns:a16="http://schemas.microsoft.com/office/drawing/2014/main" id="{32DF7B08-41D5-4ED5-916B-825E7D6E8D86}"/>
              </a:ext>
            </a:extLst>
          </p:cNvPr>
          <p:cNvPicPr>
            <a:picLocks noChangeAspect="1"/>
          </p:cNvPicPr>
          <p:nvPr/>
        </p:nvPicPr>
        <p:blipFill>
          <a:blip r:embed="rId3"/>
          <a:stretch>
            <a:fillRect/>
          </a:stretch>
        </p:blipFill>
        <p:spPr>
          <a:xfrm>
            <a:off x="3596060" y="2433200"/>
            <a:ext cx="4999880" cy="3749909"/>
          </a:xfrm>
          <a:prstGeom prst="rect">
            <a:avLst/>
          </a:prstGeom>
        </p:spPr>
      </p:pic>
    </p:spTree>
    <p:extLst>
      <p:ext uri="{BB962C8B-B14F-4D97-AF65-F5344CB8AC3E}">
        <p14:creationId xmlns:p14="http://schemas.microsoft.com/office/powerpoint/2010/main" val="327971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sz="half" idx="1"/>
          </p:nvPr>
        </p:nvSpPr>
        <p:spPr>
          <a:xfrm>
            <a:off x="2326082" y="1670562"/>
            <a:ext cx="8090249" cy="3729604"/>
          </a:xfrm>
        </p:spPr>
        <p:txBody>
          <a:bodyPr/>
          <a:lstStyle/>
          <a:p>
            <a:pPr marL="343792" indent="-343792">
              <a:buFont typeface="Arial" panose="020B0604020202020204" pitchFamily="34" charset="0"/>
              <a:buChar char="•"/>
            </a:pPr>
            <a:r>
              <a:rPr lang="en-US" dirty="0"/>
              <a:t>There are various approaches for densifying the present network that we have; in this project we have made comparison between macro cells versus micro cells centric deployment the approaches to cater to the traffic demands with macro cells versus micro cells deployments. </a:t>
            </a:r>
          </a:p>
          <a:p>
            <a:pPr marL="343792" indent="-343792">
              <a:buFont typeface="Arial" panose="020B0604020202020204" pitchFamily="34" charset="0"/>
              <a:buChar char="•"/>
            </a:pPr>
            <a:endParaRPr lang="en-US" dirty="0"/>
          </a:p>
        </p:txBody>
      </p:sp>
      <p:sp>
        <p:nvSpPr>
          <p:cNvPr id="5" name="Title 4">
            <a:extLst>
              <a:ext uri="{FF2B5EF4-FFF2-40B4-BE49-F238E27FC236}">
                <a16:creationId xmlns:a16="http://schemas.microsoft.com/office/drawing/2014/main" id="{6E83E536-98C0-42D7-8737-25A4C914A9C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594780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mn-lt"/>
                <a:ea typeface="Verdana" panose="020B0604030504040204" pitchFamily="34" charset="0"/>
                <a:cs typeface="Verdana" panose="020B0604030504040204" pitchFamily="34" charset="0"/>
              </a:rPr>
              <a:t>Results and conclusions</a:t>
            </a:r>
          </a:p>
        </p:txBody>
      </p:sp>
      <p:sp>
        <p:nvSpPr>
          <p:cNvPr id="4" name="TextBox 3">
            <a:extLst>
              <a:ext uri="{FF2B5EF4-FFF2-40B4-BE49-F238E27FC236}">
                <a16:creationId xmlns:a16="http://schemas.microsoft.com/office/drawing/2014/main" id="{850EE29C-6D76-4BC4-9B3B-8928672CA8C2}"/>
              </a:ext>
            </a:extLst>
          </p:cNvPr>
          <p:cNvSpPr txBox="1"/>
          <p:nvPr/>
        </p:nvSpPr>
        <p:spPr>
          <a:xfrm>
            <a:off x="2043070" y="1555151"/>
            <a:ext cx="8105861" cy="925687"/>
          </a:xfrm>
          <a:prstGeom prst="rect">
            <a:avLst/>
          </a:prstGeom>
          <a:noFill/>
        </p:spPr>
        <p:txBody>
          <a:bodyPr wrap="square" rtlCol="0">
            <a:spAutoFit/>
          </a:bodyPr>
          <a:lstStyle/>
          <a:p>
            <a:pPr lvl="1"/>
            <a:r>
              <a:rPr lang="en-US" sz="1805" i="1" dirty="0"/>
              <a:t>Comparison micro with and without energy saving schemes</a:t>
            </a:r>
          </a:p>
          <a:p>
            <a:pPr lvl="1"/>
            <a:r>
              <a:rPr lang="en-US" sz="1805" i="1" dirty="0"/>
              <a:t>	</a:t>
            </a:r>
            <a:r>
              <a:rPr lang="en-US" sz="1805" dirty="0"/>
              <a:t>Comparison of Power per area unit versus System throughput for central deployment of macro cells.</a:t>
            </a:r>
          </a:p>
        </p:txBody>
      </p:sp>
      <p:pic>
        <p:nvPicPr>
          <p:cNvPr id="7" name="Picture 6">
            <a:extLst>
              <a:ext uri="{FF2B5EF4-FFF2-40B4-BE49-F238E27FC236}">
                <a16:creationId xmlns:a16="http://schemas.microsoft.com/office/drawing/2014/main" id="{D5B2857D-2F76-4456-9D61-B2376C8618B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453605" y="2710905"/>
            <a:ext cx="5681339" cy="3790671"/>
          </a:xfrm>
          <a:prstGeom prst="rect">
            <a:avLst/>
          </a:prstGeom>
          <a:noFill/>
          <a:ln>
            <a:noFill/>
          </a:ln>
        </p:spPr>
      </p:pic>
    </p:spTree>
    <p:extLst>
      <p:ext uri="{BB962C8B-B14F-4D97-AF65-F5344CB8AC3E}">
        <p14:creationId xmlns:p14="http://schemas.microsoft.com/office/powerpoint/2010/main" val="29035867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latin typeface="+mn-lt"/>
              <a:ea typeface="Verdana" panose="020B0604030504040204" pitchFamily="34" charset="0"/>
              <a:cs typeface="Verdana" panose="020B0604030504040204" pitchFamily="34" charset="0"/>
            </a:endParaRPr>
          </a:p>
        </p:txBody>
      </p:sp>
      <p:sp>
        <p:nvSpPr>
          <p:cNvPr id="4" name="TextBox 3">
            <a:extLst>
              <a:ext uri="{FF2B5EF4-FFF2-40B4-BE49-F238E27FC236}">
                <a16:creationId xmlns:a16="http://schemas.microsoft.com/office/drawing/2014/main" id="{850EE29C-6D76-4BC4-9B3B-8928672CA8C2}"/>
              </a:ext>
            </a:extLst>
          </p:cNvPr>
          <p:cNvSpPr txBox="1"/>
          <p:nvPr/>
        </p:nvSpPr>
        <p:spPr>
          <a:xfrm>
            <a:off x="2043070" y="1555151"/>
            <a:ext cx="8105861" cy="647981"/>
          </a:xfrm>
          <a:prstGeom prst="rect">
            <a:avLst/>
          </a:prstGeom>
          <a:noFill/>
        </p:spPr>
        <p:txBody>
          <a:bodyPr wrap="square" rtlCol="0">
            <a:spAutoFit/>
          </a:bodyPr>
          <a:lstStyle/>
          <a:p>
            <a:pPr lvl="1"/>
            <a:r>
              <a:rPr lang="en-US" sz="1805" i="1" dirty="0"/>
              <a:t>	</a:t>
            </a:r>
            <a:r>
              <a:rPr lang="en-US" sz="1805" dirty="0"/>
              <a:t>Comparison of energy per bit unit versus system throughput for central deployment of macro cells.</a:t>
            </a:r>
          </a:p>
        </p:txBody>
      </p:sp>
      <p:pic>
        <p:nvPicPr>
          <p:cNvPr id="6" name="Picture 5">
            <a:extLst>
              <a:ext uri="{FF2B5EF4-FFF2-40B4-BE49-F238E27FC236}">
                <a16:creationId xmlns:a16="http://schemas.microsoft.com/office/drawing/2014/main" id="{2CBB849C-F9C0-4784-8295-074030B3326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53992" y="2433198"/>
            <a:ext cx="6441264" cy="3790945"/>
          </a:xfrm>
          <a:prstGeom prst="rect">
            <a:avLst/>
          </a:prstGeom>
          <a:noFill/>
          <a:ln>
            <a:noFill/>
          </a:ln>
        </p:spPr>
      </p:pic>
    </p:spTree>
    <p:extLst>
      <p:ext uri="{BB962C8B-B14F-4D97-AF65-F5344CB8AC3E}">
        <p14:creationId xmlns:p14="http://schemas.microsoft.com/office/powerpoint/2010/main" val="2035966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latin typeface="+mn-lt"/>
              <a:ea typeface="Verdana" panose="020B0604030504040204" pitchFamily="34" charset="0"/>
              <a:cs typeface="Verdana" panose="020B0604030504040204" pitchFamily="34" charset="0"/>
            </a:endParaRPr>
          </a:p>
        </p:txBody>
      </p:sp>
      <p:sp>
        <p:nvSpPr>
          <p:cNvPr id="4" name="TextBox 3">
            <a:extLst>
              <a:ext uri="{FF2B5EF4-FFF2-40B4-BE49-F238E27FC236}">
                <a16:creationId xmlns:a16="http://schemas.microsoft.com/office/drawing/2014/main" id="{850EE29C-6D76-4BC4-9B3B-8928672CA8C2}"/>
              </a:ext>
            </a:extLst>
          </p:cNvPr>
          <p:cNvSpPr txBox="1"/>
          <p:nvPr/>
        </p:nvSpPr>
        <p:spPr>
          <a:xfrm>
            <a:off x="2043070" y="1555151"/>
            <a:ext cx="8105861" cy="647981"/>
          </a:xfrm>
          <a:prstGeom prst="rect">
            <a:avLst/>
          </a:prstGeom>
          <a:noFill/>
        </p:spPr>
        <p:txBody>
          <a:bodyPr wrap="square" rtlCol="0">
            <a:spAutoFit/>
          </a:bodyPr>
          <a:lstStyle/>
          <a:p>
            <a:pPr lvl="1"/>
            <a:r>
              <a:rPr lang="en-US" sz="1805" i="1" dirty="0"/>
              <a:t>	</a:t>
            </a:r>
            <a:r>
              <a:rPr lang="en-US" sz="1805" dirty="0"/>
              <a:t>Comparison of bits per unit energy versus system throughput for central deployment of macro cells.</a:t>
            </a:r>
          </a:p>
        </p:txBody>
      </p:sp>
      <p:pic>
        <p:nvPicPr>
          <p:cNvPr id="5" name="Picture 4">
            <a:extLst>
              <a:ext uri="{FF2B5EF4-FFF2-40B4-BE49-F238E27FC236}">
                <a16:creationId xmlns:a16="http://schemas.microsoft.com/office/drawing/2014/main" id="{6EA2F635-6948-428A-A04D-646A6A3C800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441543" y="2558504"/>
            <a:ext cx="5476281" cy="3858636"/>
          </a:xfrm>
          <a:prstGeom prst="rect">
            <a:avLst/>
          </a:prstGeom>
          <a:noFill/>
          <a:ln>
            <a:noFill/>
          </a:ln>
        </p:spPr>
      </p:pic>
    </p:spTree>
    <p:extLst>
      <p:ext uri="{BB962C8B-B14F-4D97-AF65-F5344CB8AC3E}">
        <p14:creationId xmlns:p14="http://schemas.microsoft.com/office/powerpoint/2010/main" val="28895771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mn-lt"/>
                <a:ea typeface="Verdana" panose="020B0604030504040204" pitchFamily="34" charset="0"/>
                <a:cs typeface="Verdana" panose="020B0604030504040204" pitchFamily="34" charset="0"/>
              </a:rPr>
              <a:t>Results and conclusions</a:t>
            </a:r>
          </a:p>
        </p:txBody>
      </p:sp>
      <p:sp>
        <p:nvSpPr>
          <p:cNvPr id="4" name="TextBox 3">
            <a:extLst>
              <a:ext uri="{FF2B5EF4-FFF2-40B4-BE49-F238E27FC236}">
                <a16:creationId xmlns:a16="http://schemas.microsoft.com/office/drawing/2014/main" id="{850EE29C-6D76-4BC4-9B3B-8928672CA8C2}"/>
              </a:ext>
            </a:extLst>
          </p:cNvPr>
          <p:cNvSpPr txBox="1"/>
          <p:nvPr/>
        </p:nvSpPr>
        <p:spPr>
          <a:xfrm>
            <a:off x="2043070" y="1555151"/>
            <a:ext cx="8105861" cy="925687"/>
          </a:xfrm>
          <a:prstGeom prst="rect">
            <a:avLst/>
          </a:prstGeom>
          <a:noFill/>
        </p:spPr>
        <p:txBody>
          <a:bodyPr wrap="square" rtlCol="0">
            <a:spAutoFit/>
          </a:bodyPr>
          <a:lstStyle/>
          <a:p>
            <a:pPr lvl="1"/>
            <a:r>
              <a:rPr lang="en-US" sz="1805" i="1" dirty="0"/>
              <a:t>Comparison micro with and without energy saving schemes</a:t>
            </a:r>
          </a:p>
          <a:p>
            <a:pPr lvl="1"/>
            <a:r>
              <a:rPr lang="en-US" sz="1805" i="1" dirty="0"/>
              <a:t>	</a:t>
            </a:r>
            <a:r>
              <a:rPr lang="en-US" sz="1805" dirty="0"/>
              <a:t>Comparison of power per area unit versus system throughput for central deployment of macro cells.</a:t>
            </a:r>
          </a:p>
        </p:txBody>
      </p:sp>
      <p:pic>
        <p:nvPicPr>
          <p:cNvPr id="6" name="Picture 5">
            <a:extLst>
              <a:ext uri="{FF2B5EF4-FFF2-40B4-BE49-F238E27FC236}">
                <a16:creationId xmlns:a16="http://schemas.microsoft.com/office/drawing/2014/main" id="{DE034897-A1C4-4078-9D65-CE7A1438B3A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36483" y="2480838"/>
            <a:ext cx="5548656" cy="4056925"/>
          </a:xfrm>
          <a:prstGeom prst="rect">
            <a:avLst/>
          </a:prstGeom>
          <a:noFill/>
          <a:ln>
            <a:noFill/>
          </a:ln>
        </p:spPr>
      </p:pic>
    </p:spTree>
    <p:extLst>
      <p:ext uri="{BB962C8B-B14F-4D97-AF65-F5344CB8AC3E}">
        <p14:creationId xmlns:p14="http://schemas.microsoft.com/office/powerpoint/2010/main" val="1188141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latin typeface="+mn-lt"/>
              <a:ea typeface="Verdana" panose="020B0604030504040204" pitchFamily="34" charset="0"/>
              <a:cs typeface="Verdana" panose="020B0604030504040204" pitchFamily="34" charset="0"/>
            </a:endParaRPr>
          </a:p>
        </p:txBody>
      </p:sp>
      <p:sp>
        <p:nvSpPr>
          <p:cNvPr id="4" name="TextBox 3">
            <a:extLst>
              <a:ext uri="{FF2B5EF4-FFF2-40B4-BE49-F238E27FC236}">
                <a16:creationId xmlns:a16="http://schemas.microsoft.com/office/drawing/2014/main" id="{850EE29C-6D76-4BC4-9B3B-8928672CA8C2}"/>
              </a:ext>
            </a:extLst>
          </p:cNvPr>
          <p:cNvSpPr txBox="1"/>
          <p:nvPr/>
        </p:nvSpPr>
        <p:spPr>
          <a:xfrm>
            <a:off x="2043070" y="1555151"/>
            <a:ext cx="8105861" cy="647981"/>
          </a:xfrm>
          <a:prstGeom prst="rect">
            <a:avLst/>
          </a:prstGeom>
          <a:noFill/>
        </p:spPr>
        <p:txBody>
          <a:bodyPr wrap="square" rtlCol="0">
            <a:spAutoFit/>
          </a:bodyPr>
          <a:lstStyle/>
          <a:p>
            <a:pPr lvl="1"/>
            <a:r>
              <a:rPr lang="en-US" sz="1805" i="1" dirty="0"/>
              <a:t>	</a:t>
            </a:r>
            <a:r>
              <a:rPr lang="en-US" sz="1805" dirty="0"/>
              <a:t>Comparison of energy per bit unit versus system throughput for central deployment of micro cells.</a:t>
            </a:r>
          </a:p>
        </p:txBody>
      </p:sp>
      <p:pic>
        <p:nvPicPr>
          <p:cNvPr id="6" name="Picture 5">
            <a:extLst>
              <a:ext uri="{FF2B5EF4-FFF2-40B4-BE49-F238E27FC236}">
                <a16:creationId xmlns:a16="http://schemas.microsoft.com/office/drawing/2014/main" id="{5CDA64F0-0814-4CDC-99F5-AB5FD0DF858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802240" y="2777385"/>
            <a:ext cx="6368891" cy="3446759"/>
          </a:xfrm>
          <a:prstGeom prst="rect">
            <a:avLst/>
          </a:prstGeom>
          <a:noFill/>
          <a:ln>
            <a:noFill/>
          </a:ln>
        </p:spPr>
      </p:pic>
    </p:spTree>
    <p:extLst>
      <p:ext uri="{BB962C8B-B14F-4D97-AF65-F5344CB8AC3E}">
        <p14:creationId xmlns:p14="http://schemas.microsoft.com/office/powerpoint/2010/main" val="21921139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latin typeface="+mn-lt"/>
              <a:ea typeface="Verdana" panose="020B0604030504040204" pitchFamily="34" charset="0"/>
              <a:cs typeface="Verdana" panose="020B0604030504040204" pitchFamily="34" charset="0"/>
            </a:endParaRPr>
          </a:p>
        </p:txBody>
      </p:sp>
      <p:sp>
        <p:nvSpPr>
          <p:cNvPr id="4" name="TextBox 3">
            <a:extLst>
              <a:ext uri="{FF2B5EF4-FFF2-40B4-BE49-F238E27FC236}">
                <a16:creationId xmlns:a16="http://schemas.microsoft.com/office/drawing/2014/main" id="{850EE29C-6D76-4BC4-9B3B-8928672CA8C2}"/>
              </a:ext>
            </a:extLst>
          </p:cNvPr>
          <p:cNvSpPr txBox="1"/>
          <p:nvPr/>
        </p:nvSpPr>
        <p:spPr>
          <a:xfrm>
            <a:off x="2043070" y="1555151"/>
            <a:ext cx="8105861" cy="925687"/>
          </a:xfrm>
          <a:prstGeom prst="rect">
            <a:avLst/>
          </a:prstGeom>
          <a:noFill/>
        </p:spPr>
        <p:txBody>
          <a:bodyPr wrap="square" rtlCol="0">
            <a:spAutoFit/>
          </a:bodyPr>
          <a:lstStyle/>
          <a:p>
            <a:pPr lvl="1"/>
            <a:r>
              <a:rPr lang="en-US" sz="1805" i="1" dirty="0"/>
              <a:t>	</a:t>
            </a:r>
            <a:r>
              <a:rPr lang="en-US" sz="1805" dirty="0"/>
              <a:t>Comparison of bits per unit energy versus system throughput for central deployment of macro cells.</a:t>
            </a:r>
          </a:p>
          <a:p>
            <a:pPr lvl="1"/>
            <a:endParaRPr lang="en-US" sz="1805" dirty="0"/>
          </a:p>
        </p:txBody>
      </p:sp>
      <p:pic>
        <p:nvPicPr>
          <p:cNvPr id="5" name="Picture 4">
            <a:extLst>
              <a:ext uri="{FF2B5EF4-FFF2-40B4-BE49-F238E27FC236}">
                <a16:creationId xmlns:a16="http://schemas.microsoft.com/office/drawing/2014/main" id="{264B36C2-B951-4A1F-A44E-B74746228F8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00297" y="2792463"/>
            <a:ext cx="5669278" cy="3721176"/>
          </a:xfrm>
          <a:prstGeom prst="rect">
            <a:avLst/>
          </a:prstGeom>
          <a:noFill/>
          <a:ln>
            <a:noFill/>
          </a:ln>
        </p:spPr>
      </p:pic>
    </p:spTree>
    <p:extLst>
      <p:ext uri="{BB962C8B-B14F-4D97-AF65-F5344CB8AC3E}">
        <p14:creationId xmlns:p14="http://schemas.microsoft.com/office/powerpoint/2010/main" val="19619217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mn-lt"/>
                <a:ea typeface="Verdana" panose="020B0604030504040204" pitchFamily="34" charset="0"/>
                <a:cs typeface="Verdana" panose="020B0604030504040204" pitchFamily="34" charset="0"/>
              </a:rPr>
              <a:t>Results and conclusions</a:t>
            </a:r>
          </a:p>
        </p:txBody>
      </p:sp>
      <p:sp>
        <p:nvSpPr>
          <p:cNvPr id="4" name="TextBox 3">
            <a:extLst>
              <a:ext uri="{FF2B5EF4-FFF2-40B4-BE49-F238E27FC236}">
                <a16:creationId xmlns:a16="http://schemas.microsoft.com/office/drawing/2014/main" id="{850EE29C-6D76-4BC4-9B3B-8928672CA8C2}"/>
              </a:ext>
            </a:extLst>
          </p:cNvPr>
          <p:cNvSpPr txBox="1"/>
          <p:nvPr/>
        </p:nvSpPr>
        <p:spPr>
          <a:xfrm>
            <a:off x="2043070" y="1555151"/>
            <a:ext cx="8105861" cy="925687"/>
          </a:xfrm>
          <a:prstGeom prst="rect">
            <a:avLst/>
          </a:prstGeom>
          <a:noFill/>
        </p:spPr>
        <p:txBody>
          <a:bodyPr wrap="square" rtlCol="0">
            <a:spAutoFit/>
          </a:bodyPr>
          <a:lstStyle/>
          <a:p>
            <a:pPr lvl="1"/>
            <a:r>
              <a:rPr lang="en-US" sz="1805" i="1" dirty="0"/>
              <a:t>Comparison macro versus micro with energy saving schemes</a:t>
            </a:r>
          </a:p>
          <a:p>
            <a:pPr lvl="1"/>
            <a:r>
              <a:rPr lang="en-US" sz="1805" i="1" dirty="0"/>
              <a:t>	</a:t>
            </a:r>
            <a:r>
              <a:rPr lang="en-US" sz="1805" dirty="0"/>
              <a:t>Comparison of Power per area unit versus System throughput for central deployment of macro cells versus micro cells.</a:t>
            </a:r>
          </a:p>
        </p:txBody>
      </p:sp>
      <p:pic>
        <p:nvPicPr>
          <p:cNvPr id="5" name="Picture 4">
            <a:extLst>
              <a:ext uri="{FF2B5EF4-FFF2-40B4-BE49-F238E27FC236}">
                <a16:creationId xmlns:a16="http://schemas.microsoft.com/office/drawing/2014/main" id="{C1D751A3-29F5-43B1-B9BF-43D5B929F3C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910802" y="2710905"/>
            <a:ext cx="6031146" cy="3448194"/>
          </a:xfrm>
          <a:prstGeom prst="rect">
            <a:avLst/>
          </a:prstGeom>
          <a:noFill/>
          <a:ln>
            <a:noFill/>
          </a:ln>
        </p:spPr>
      </p:pic>
    </p:spTree>
    <p:extLst>
      <p:ext uri="{BB962C8B-B14F-4D97-AF65-F5344CB8AC3E}">
        <p14:creationId xmlns:p14="http://schemas.microsoft.com/office/powerpoint/2010/main" val="19358444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latin typeface="+mn-lt"/>
              <a:ea typeface="Verdana" panose="020B0604030504040204" pitchFamily="34" charset="0"/>
              <a:cs typeface="Verdana" panose="020B0604030504040204" pitchFamily="34" charset="0"/>
            </a:endParaRPr>
          </a:p>
        </p:txBody>
      </p:sp>
      <p:sp>
        <p:nvSpPr>
          <p:cNvPr id="4" name="TextBox 3">
            <a:extLst>
              <a:ext uri="{FF2B5EF4-FFF2-40B4-BE49-F238E27FC236}">
                <a16:creationId xmlns:a16="http://schemas.microsoft.com/office/drawing/2014/main" id="{850EE29C-6D76-4BC4-9B3B-8928672CA8C2}"/>
              </a:ext>
            </a:extLst>
          </p:cNvPr>
          <p:cNvSpPr txBox="1"/>
          <p:nvPr/>
        </p:nvSpPr>
        <p:spPr>
          <a:xfrm>
            <a:off x="2043070" y="1555151"/>
            <a:ext cx="8105861" cy="647981"/>
          </a:xfrm>
          <a:prstGeom prst="rect">
            <a:avLst/>
          </a:prstGeom>
          <a:noFill/>
        </p:spPr>
        <p:txBody>
          <a:bodyPr wrap="square" rtlCol="0">
            <a:spAutoFit/>
          </a:bodyPr>
          <a:lstStyle/>
          <a:p>
            <a:pPr lvl="1"/>
            <a:r>
              <a:rPr lang="en-US" sz="1805" i="1" dirty="0"/>
              <a:t>	</a:t>
            </a:r>
            <a:r>
              <a:rPr lang="en-US" sz="1805" dirty="0"/>
              <a:t>Comparison of energy per bit unit versus system throughput for central deployment of micro cells versus macro cells.</a:t>
            </a:r>
          </a:p>
        </p:txBody>
      </p:sp>
      <p:pic>
        <p:nvPicPr>
          <p:cNvPr id="6" name="Picture 5">
            <a:extLst>
              <a:ext uri="{FF2B5EF4-FFF2-40B4-BE49-F238E27FC236}">
                <a16:creationId xmlns:a16="http://schemas.microsoft.com/office/drawing/2014/main" id="{F7DC7828-CDC5-4206-823F-BF5AD993117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90179" y="2433198"/>
            <a:ext cx="6356828" cy="3778882"/>
          </a:xfrm>
          <a:prstGeom prst="rect">
            <a:avLst/>
          </a:prstGeom>
          <a:noFill/>
          <a:ln>
            <a:noFill/>
          </a:ln>
        </p:spPr>
      </p:pic>
    </p:spTree>
    <p:extLst>
      <p:ext uri="{BB962C8B-B14F-4D97-AF65-F5344CB8AC3E}">
        <p14:creationId xmlns:p14="http://schemas.microsoft.com/office/powerpoint/2010/main" val="7541566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latin typeface="+mn-lt"/>
              <a:ea typeface="Verdana" panose="020B0604030504040204" pitchFamily="34" charset="0"/>
              <a:cs typeface="Verdana" panose="020B0604030504040204" pitchFamily="34" charset="0"/>
            </a:endParaRPr>
          </a:p>
        </p:txBody>
      </p:sp>
      <p:sp>
        <p:nvSpPr>
          <p:cNvPr id="4" name="TextBox 3">
            <a:extLst>
              <a:ext uri="{FF2B5EF4-FFF2-40B4-BE49-F238E27FC236}">
                <a16:creationId xmlns:a16="http://schemas.microsoft.com/office/drawing/2014/main" id="{850EE29C-6D76-4BC4-9B3B-8928672CA8C2}"/>
              </a:ext>
            </a:extLst>
          </p:cNvPr>
          <p:cNvSpPr txBox="1"/>
          <p:nvPr/>
        </p:nvSpPr>
        <p:spPr>
          <a:xfrm>
            <a:off x="2043070" y="1555151"/>
            <a:ext cx="8105861" cy="647981"/>
          </a:xfrm>
          <a:prstGeom prst="rect">
            <a:avLst/>
          </a:prstGeom>
          <a:noFill/>
        </p:spPr>
        <p:txBody>
          <a:bodyPr wrap="square" rtlCol="0">
            <a:spAutoFit/>
          </a:bodyPr>
          <a:lstStyle/>
          <a:p>
            <a:pPr lvl="1"/>
            <a:r>
              <a:rPr lang="en-US" sz="1805" i="1" dirty="0"/>
              <a:t>	</a:t>
            </a:r>
            <a:r>
              <a:rPr lang="en-US" sz="1805" dirty="0"/>
              <a:t>Comparison of bits per unit energy versus system throughput for central deployment of micro cells versus macro cells.</a:t>
            </a:r>
          </a:p>
        </p:txBody>
      </p:sp>
      <p:pic>
        <p:nvPicPr>
          <p:cNvPr id="5" name="Picture 4">
            <a:extLst>
              <a:ext uri="{FF2B5EF4-FFF2-40B4-BE49-F238E27FC236}">
                <a16:creationId xmlns:a16="http://schemas.microsoft.com/office/drawing/2014/main" id="{8E17FDDF-A4BC-41F0-8B11-225F9F675A7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73057" y="2812063"/>
            <a:ext cx="6344767" cy="3617139"/>
          </a:xfrm>
          <a:prstGeom prst="rect">
            <a:avLst/>
          </a:prstGeom>
          <a:noFill/>
          <a:ln>
            <a:noFill/>
          </a:ln>
        </p:spPr>
      </p:pic>
    </p:spTree>
    <p:extLst>
      <p:ext uri="{BB962C8B-B14F-4D97-AF65-F5344CB8AC3E}">
        <p14:creationId xmlns:p14="http://schemas.microsoft.com/office/powerpoint/2010/main" val="35084014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latin typeface="+mn-lt"/>
              <a:ea typeface="Verdana" panose="020B0604030504040204" pitchFamily="34" charset="0"/>
              <a:cs typeface="Verdana" panose="020B0604030504040204" pitchFamily="34" charset="0"/>
            </a:endParaRPr>
          </a:p>
        </p:txBody>
      </p:sp>
      <p:sp>
        <p:nvSpPr>
          <p:cNvPr id="4" name="TextBox 3">
            <a:extLst>
              <a:ext uri="{FF2B5EF4-FFF2-40B4-BE49-F238E27FC236}">
                <a16:creationId xmlns:a16="http://schemas.microsoft.com/office/drawing/2014/main" id="{850EE29C-6D76-4BC4-9B3B-8928672CA8C2}"/>
              </a:ext>
            </a:extLst>
          </p:cNvPr>
          <p:cNvSpPr txBox="1"/>
          <p:nvPr/>
        </p:nvSpPr>
        <p:spPr>
          <a:xfrm>
            <a:off x="2043070" y="1555151"/>
            <a:ext cx="8105861" cy="647981"/>
          </a:xfrm>
          <a:prstGeom prst="rect">
            <a:avLst/>
          </a:prstGeom>
          <a:noFill/>
        </p:spPr>
        <p:txBody>
          <a:bodyPr wrap="square" rtlCol="0">
            <a:spAutoFit/>
          </a:bodyPr>
          <a:lstStyle/>
          <a:p>
            <a:pPr lvl="1"/>
            <a:r>
              <a:rPr lang="en-US" sz="1805" i="1" dirty="0"/>
              <a:t>	</a:t>
            </a:r>
            <a:r>
              <a:rPr lang="en-US" sz="1805" dirty="0"/>
              <a:t>Comparison of energy per bit unit versus system throughput for central deployment of micro cells versus macro cells.</a:t>
            </a:r>
          </a:p>
        </p:txBody>
      </p:sp>
      <p:pic>
        <p:nvPicPr>
          <p:cNvPr id="6" name="Picture 5">
            <a:extLst>
              <a:ext uri="{FF2B5EF4-FFF2-40B4-BE49-F238E27FC236}">
                <a16:creationId xmlns:a16="http://schemas.microsoft.com/office/drawing/2014/main" id="{00B9E4D4-245C-47CE-892D-2F8A637840F1}"/>
              </a:ext>
            </a:extLst>
          </p:cNvPr>
          <p:cNvPicPr>
            <a:picLocks noChangeAspect="1"/>
          </p:cNvPicPr>
          <p:nvPr/>
        </p:nvPicPr>
        <p:blipFill>
          <a:blip r:embed="rId3"/>
          <a:stretch>
            <a:fillRect/>
          </a:stretch>
        </p:blipFill>
        <p:spPr>
          <a:xfrm>
            <a:off x="3278951" y="2433198"/>
            <a:ext cx="5634096" cy="3514148"/>
          </a:xfrm>
          <a:prstGeom prst="rect">
            <a:avLst/>
          </a:prstGeom>
        </p:spPr>
      </p:pic>
    </p:spTree>
    <p:extLst>
      <p:ext uri="{BB962C8B-B14F-4D97-AF65-F5344CB8AC3E}">
        <p14:creationId xmlns:p14="http://schemas.microsoft.com/office/powerpoint/2010/main" val="2161773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a:t>Problem formulation</a:t>
            </a:r>
          </a:p>
        </p:txBody>
      </p:sp>
      <p:sp>
        <p:nvSpPr>
          <p:cNvPr id="3" name="Platshållare för innehåll 2"/>
          <p:cNvSpPr>
            <a:spLocks noGrp="1"/>
          </p:cNvSpPr>
          <p:nvPr>
            <p:ph sz="half" idx="1"/>
          </p:nvPr>
        </p:nvSpPr>
        <p:spPr>
          <a:xfrm>
            <a:off x="2378971" y="1697006"/>
            <a:ext cx="7781732" cy="3729604"/>
          </a:xfrm>
        </p:spPr>
        <p:txBody>
          <a:bodyPr/>
          <a:lstStyle/>
          <a:p>
            <a:pPr marL="343792" indent="-343792">
              <a:buFont typeface="Arial" panose="020B0604020202020204" pitchFamily="34" charset="0"/>
              <a:buChar char="•"/>
            </a:pPr>
            <a:r>
              <a:rPr lang="en-US" dirty="0"/>
              <a:t>According to the power model and previous studies the power of </a:t>
            </a:r>
            <a:r>
              <a:rPr lang="en-US" dirty="0" err="1"/>
              <a:t>femto</a:t>
            </a:r>
            <a:r>
              <a:rPr lang="en-US" dirty="0"/>
              <a:t> and </a:t>
            </a:r>
            <a:r>
              <a:rPr lang="en-US" dirty="0" err="1"/>
              <a:t>pico</a:t>
            </a:r>
            <a:r>
              <a:rPr lang="en-US" dirty="0"/>
              <a:t> cells does not vary with varying load or traffic. So, the power consumption in the Power amplifier remains the same.</a:t>
            </a:r>
            <a:endParaRPr lang="sv-SE" sz="1604" dirty="0"/>
          </a:p>
          <a:p>
            <a:pPr marL="343792" indent="-343792">
              <a:buFont typeface="Arial" panose="020B0604020202020204" pitchFamily="34" charset="0"/>
              <a:buChar char="•"/>
            </a:pPr>
            <a:r>
              <a:rPr lang="en-US" dirty="0"/>
              <a:t>In connected cars micro cells will be extensively used across both the sides of the roads in 5G.</a:t>
            </a:r>
          </a:p>
          <a:p>
            <a:pPr marL="343792" indent="-343792">
              <a:buFont typeface="Arial" panose="020B0604020202020204" pitchFamily="34" charset="0"/>
              <a:buChar char="•"/>
            </a:pPr>
            <a:r>
              <a:rPr lang="en-US" dirty="0"/>
              <a:t>Need to study the comparison between the macro centric and micro centric deployment.</a:t>
            </a:r>
          </a:p>
        </p:txBody>
      </p:sp>
    </p:spTree>
    <p:extLst>
      <p:ext uri="{BB962C8B-B14F-4D97-AF65-F5344CB8AC3E}">
        <p14:creationId xmlns:p14="http://schemas.microsoft.com/office/powerpoint/2010/main" val="21061141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mn-lt"/>
                <a:ea typeface="Verdana" panose="020B0604030504040204" pitchFamily="34" charset="0"/>
                <a:cs typeface="Verdana" panose="020B0604030504040204" pitchFamily="34" charset="0"/>
              </a:rPr>
              <a:t>Results and conclusions</a:t>
            </a:r>
          </a:p>
        </p:txBody>
      </p:sp>
      <p:sp>
        <p:nvSpPr>
          <p:cNvPr id="4" name="TextBox 3">
            <a:extLst>
              <a:ext uri="{FF2B5EF4-FFF2-40B4-BE49-F238E27FC236}">
                <a16:creationId xmlns:a16="http://schemas.microsoft.com/office/drawing/2014/main" id="{850EE29C-6D76-4BC4-9B3B-8928672CA8C2}"/>
              </a:ext>
            </a:extLst>
          </p:cNvPr>
          <p:cNvSpPr txBox="1"/>
          <p:nvPr/>
        </p:nvSpPr>
        <p:spPr>
          <a:xfrm>
            <a:off x="2043070" y="1555151"/>
            <a:ext cx="8105861" cy="647981"/>
          </a:xfrm>
          <a:prstGeom prst="rect">
            <a:avLst/>
          </a:prstGeom>
          <a:noFill/>
        </p:spPr>
        <p:txBody>
          <a:bodyPr wrap="square" rtlCol="0">
            <a:spAutoFit/>
          </a:bodyPr>
          <a:lstStyle/>
          <a:p>
            <a:pPr lvl="1"/>
            <a:r>
              <a:rPr lang="en-US" sz="1805" i="1" dirty="0"/>
              <a:t>Daily power consumption</a:t>
            </a:r>
          </a:p>
          <a:p>
            <a:pPr lvl="1"/>
            <a:r>
              <a:rPr lang="en-US" sz="1805" i="1" dirty="0"/>
              <a:t>	</a:t>
            </a:r>
            <a:endParaRPr lang="en-US" sz="1805" dirty="0"/>
          </a:p>
        </p:txBody>
      </p:sp>
      <p:pic>
        <p:nvPicPr>
          <p:cNvPr id="9" name="Picture 8">
            <a:extLst>
              <a:ext uri="{FF2B5EF4-FFF2-40B4-BE49-F238E27FC236}">
                <a16:creationId xmlns:a16="http://schemas.microsoft.com/office/drawing/2014/main" id="{6BC44BC2-A6C1-4742-B64E-90EA26AC5615}"/>
              </a:ext>
            </a:extLst>
          </p:cNvPr>
          <p:cNvPicPr/>
          <p:nvPr/>
        </p:nvPicPr>
        <p:blipFill>
          <a:blip r:embed="rId3"/>
          <a:stretch>
            <a:fillRect/>
          </a:stretch>
        </p:blipFill>
        <p:spPr>
          <a:xfrm>
            <a:off x="7171555" y="2203132"/>
            <a:ext cx="3290242" cy="2078983"/>
          </a:xfrm>
          <a:prstGeom prst="rect">
            <a:avLst/>
          </a:prstGeom>
        </p:spPr>
      </p:pic>
      <p:pic>
        <p:nvPicPr>
          <p:cNvPr id="10" name="Picture 9">
            <a:extLst>
              <a:ext uri="{FF2B5EF4-FFF2-40B4-BE49-F238E27FC236}">
                <a16:creationId xmlns:a16="http://schemas.microsoft.com/office/drawing/2014/main" id="{FD5370B9-4BAA-4851-8384-61795C3CE360}"/>
              </a:ext>
            </a:extLst>
          </p:cNvPr>
          <p:cNvPicPr/>
          <p:nvPr/>
        </p:nvPicPr>
        <p:blipFill>
          <a:blip r:embed="rId4"/>
          <a:stretch>
            <a:fillRect/>
          </a:stretch>
        </p:blipFill>
        <p:spPr>
          <a:xfrm>
            <a:off x="1583950" y="2203132"/>
            <a:ext cx="5587606" cy="4346693"/>
          </a:xfrm>
          <a:prstGeom prst="rect">
            <a:avLst/>
          </a:prstGeom>
        </p:spPr>
      </p:pic>
    </p:spTree>
    <p:extLst>
      <p:ext uri="{BB962C8B-B14F-4D97-AF65-F5344CB8AC3E}">
        <p14:creationId xmlns:p14="http://schemas.microsoft.com/office/powerpoint/2010/main" val="28863219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Conclusions</a:t>
            </a:r>
          </a:p>
        </p:txBody>
      </p:sp>
      <p:sp>
        <p:nvSpPr>
          <p:cNvPr id="3" name="Platshållare för innehåll 2"/>
          <p:cNvSpPr>
            <a:spLocks noGrp="1"/>
          </p:cNvSpPr>
          <p:nvPr>
            <p:ph sz="half" idx="1"/>
          </p:nvPr>
        </p:nvSpPr>
        <p:spPr>
          <a:xfrm>
            <a:off x="2326082" y="1670562"/>
            <a:ext cx="7429142" cy="3729604"/>
          </a:xfrm>
        </p:spPr>
        <p:txBody>
          <a:bodyPr>
            <a:normAutofit fontScale="92500" lnSpcReduction="10000"/>
          </a:bodyPr>
          <a:lstStyle/>
          <a:p>
            <a:pPr marL="343792" indent="-343792">
              <a:buFont typeface="Arial" panose="020B0604020202020204" pitchFamily="34" charset="0"/>
              <a:buChar char="•"/>
            </a:pPr>
            <a:r>
              <a:rPr lang="en-US" sz="2406" dirty="0"/>
              <a:t>The results on the energy savings were much better by using the micro only base stations as they saved almost half of the energy required to run the network when implemented with energy saving schemes. </a:t>
            </a:r>
          </a:p>
          <a:p>
            <a:pPr marL="343792" indent="-343792">
              <a:buFont typeface="Arial" panose="020B0604020202020204" pitchFamily="34" charset="0"/>
              <a:buChar char="•"/>
            </a:pPr>
            <a:r>
              <a:rPr lang="en-US" sz="2406" dirty="0"/>
              <a:t>It was observed that using the discontinuous transmission around 20% to 30% of energy could be saved. The amount of savings from these energies saving schemes depend upon the utilization and sleep time of these nodes.</a:t>
            </a:r>
          </a:p>
          <a:p>
            <a:r>
              <a:rPr lang="en-US" sz="2406" dirty="0"/>
              <a:t> </a:t>
            </a:r>
          </a:p>
          <a:p>
            <a:r>
              <a:rPr lang="en-US" sz="2406" dirty="0"/>
              <a:t> </a:t>
            </a:r>
          </a:p>
          <a:p>
            <a:r>
              <a:rPr lang="en-US" sz="2406" dirty="0"/>
              <a:t> </a:t>
            </a:r>
          </a:p>
          <a:p>
            <a:pPr marL="343792" indent="-343792">
              <a:buFont typeface="Arial" panose="020B0604020202020204" pitchFamily="34" charset="0"/>
              <a:buChar char="•"/>
            </a:pPr>
            <a:endParaRPr lang="en-US" sz="2406" dirty="0"/>
          </a:p>
        </p:txBody>
      </p:sp>
    </p:spTree>
    <p:extLst>
      <p:ext uri="{BB962C8B-B14F-4D97-AF65-F5344CB8AC3E}">
        <p14:creationId xmlns:p14="http://schemas.microsoft.com/office/powerpoint/2010/main" val="16011911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3BD4-EAF8-4DE2-A1A0-B7312C2442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A78674A-5C0B-44A7-940F-F022AF690255}"/>
              </a:ext>
            </a:extLst>
          </p:cNvPr>
          <p:cNvSpPr>
            <a:spLocks noGrp="1"/>
          </p:cNvSpPr>
          <p:nvPr>
            <p:ph sz="half" idx="1"/>
          </p:nvPr>
        </p:nvSpPr>
        <p:spPr>
          <a:xfrm>
            <a:off x="2326083" y="1670562"/>
            <a:ext cx="7527295" cy="3729604"/>
          </a:xfrm>
        </p:spPr>
        <p:txBody>
          <a:bodyPr>
            <a:normAutofit fontScale="92500" lnSpcReduction="20000"/>
          </a:bodyPr>
          <a:lstStyle/>
          <a:p>
            <a:pPr marL="343792" indent="-343792">
              <a:buFont typeface="Arial" panose="020B0604020202020204" pitchFamily="34" charset="0"/>
              <a:buChar char="•"/>
            </a:pPr>
            <a:r>
              <a:rPr lang="en-US" sz="2005" dirty="0"/>
              <a:t>For Macro deployment, the power consumption for a day without using any energy saving scheme was 283.44kWhr/km</a:t>
            </a:r>
            <a:r>
              <a:rPr lang="en-US" sz="2005" baseline="30000" dirty="0"/>
              <a:t>2</a:t>
            </a:r>
            <a:r>
              <a:rPr lang="en-US" sz="2005" dirty="0"/>
              <a:t> which is 103455.6kWhr/km</a:t>
            </a:r>
            <a:r>
              <a:rPr lang="en-US" sz="2005" baseline="30000" dirty="0"/>
              <a:t>2</a:t>
            </a:r>
            <a:r>
              <a:rPr lang="en-US" sz="2005" dirty="0"/>
              <a:t> for a year. Using micro DTX energy saving scheme it was 263.52kWhr/km</a:t>
            </a:r>
            <a:r>
              <a:rPr lang="en-US" sz="2005" baseline="30000" dirty="0"/>
              <a:t>2</a:t>
            </a:r>
            <a:r>
              <a:rPr lang="en-US" sz="2005" dirty="0"/>
              <a:t> which is 96184.8kWhr/km</a:t>
            </a:r>
            <a:r>
              <a:rPr lang="en-US" sz="2005" baseline="30000" dirty="0"/>
              <a:t>2</a:t>
            </a:r>
            <a:r>
              <a:rPr lang="en-US" sz="2005" dirty="0"/>
              <a:t> for a year. Using MBSFN energy saving scheme it was 254.64kWhr/km</a:t>
            </a:r>
            <a:r>
              <a:rPr lang="en-US" sz="2005" baseline="30000" dirty="0"/>
              <a:t>2</a:t>
            </a:r>
            <a:r>
              <a:rPr lang="en-US" sz="2005" dirty="0"/>
              <a:t> which is 92943.6kWhr/km</a:t>
            </a:r>
            <a:r>
              <a:rPr lang="en-US" sz="2005" baseline="30000" dirty="0"/>
              <a:t>2</a:t>
            </a:r>
            <a:r>
              <a:rPr lang="en-US" sz="2005" dirty="0"/>
              <a:t> for a year. Using lean carrier energy saving scheme it was 234.62kWhr/km</a:t>
            </a:r>
            <a:r>
              <a:rPr lang="en-US" sz="2005" baseline="30000" dirty="0"/>
              <a:t>2</a:t>
            </a:r>
            <a:r>
              <a:rPr lang="en-US" sz="2005" dirty="0"/>
              <a:t> which is 85637.76kWhr/km</a:t>
            </a:r>
            <a:r>
              <a:rPr lang="en-US" sz="2005" baseline="30000" dirty="0"/>
              <a:t>2</a:t>
            </a:r>
            <a:r>
              <a:rPr lang="en-US" sz="2005" dirty="0"/>
              <a:t> for a year.</a:t>
            </a:r>
          </a:p>
          <a:p>
            <a:r>
              <a:rPr lang="en-US" sz="2005" dirty="0"/>
              <a:t> </a:t>
            </a:r>
          </a:p>
          <a:p>
            <a:pPr marL="343792" indent="-343792">
              <a:buFont typeface="Arial" panose="020B0604020202020204" pitchFamily="34" charset="0"/>
              <a:buChar char="•"/>
            </a:pPr>
            <a:r>
              <a:rPr lang="en-US" sz="2005" dirty="0"/>
              <a:t>For Micro deployment, the power consumption for a day without using any energy saving scheme was 185.80kWhr/km</a:t>
            </a:r>
            <a:r>
              <a:rPr lang="en-US" sz="2005" baseline="30000" dirty="0"/>
              <a:t>2</a:t>
            </a:r>
            <a:r>
              <a:rPr lang="en-US" sz="2005" dirty="0"/>
              <a:t> which is 67819.92kWhr/km</a:t>
            </a:r>
            <a:r>
              <a:rPr lang="en-US" sz="2005" baseline="30000" dirty="0"/>
              <a:t>2</a:t>
            </a:r>
            <a:r>
              <a:rPr lang="en-US" sz="2005" dirty="0"/>
              <a:t> for a year. Using micro DTX energy saving scheme it </a:t>
            </a:r>
            <a:r>
              <a:rPr lang="en-US" sz="2005" dirty="0" err="1"/>
              <a:t>ws</a:t>
            </a:r>
            <a:r>
              <a:rPr lang="en-US" sz="2005" dirty="0"/>
              <a:t> 161.23kWhr/km</a:t>
            </a:r>
            <a:r>
              <a:rPr lang="en-US" sz="2005" baseline="30000" dirty="0"/>
              <a:t>2</a:t>
            </a:r>
            <a:r>
              <a:rPr lang="en-US" sz="2005" dirty="0"/>
              <a:t> which is 58849.68kWhr/km</a:t>
            </a:r>
            <a:r>
              <a:rPr lang="en-US" sz="2005" baseline="30000" dirty="0"/>
              <a:t>2</a:t>
            </a:r>
            <a:r>
              <a:rPr lang="en-US" sz="2005" dirty="0"/>
              <a:t> for a year. Using MBSFN energy saving scheme it was 150.24kWhr/km</a:t>
            </a:r>
            <a:r>
              <a:rPr lang="en-US" sz="2005" baseline="30000" dirty="0"/>
              <a:t>2</a:t>
            </a:r>
            <a:r>
              <a:rPr lang="en-US" sz="2005" dirty="0"/>
              <a:t> which is 54837.6kWhr/km</a:t>
            </a:r>
            <a:r>
              <a:rPr lang="en-US" sz="2005" baseline="30000" dirty="0"/>
              <a:t>2</a:t>
            </a:r>
            <a:r>
              <a:rPr lang="en-US" sz="2005" dirty="0"/>
              <a:t> for a year. Using lean carrier energy saving scheme it was 125.85kWhr/km</a:t>
            </a:r>
            <a:r>
              <a:rPr lang="en-US" sz="2005" baseline="30000" dirty="0"/>
              <a:t>2</a:t>
            </a:r>
            <a:r>
              <a:rPr lang="en-US" sz="2005" dirty="0"/>
              <a:t> which is 45937.44kWhr/km</a:t>
            </a:r>
            <a:r>
              <a:rPr lang="en-US" sz="2005" baseline="30000" dirty="0"/>
              <a:t>2</a:t>
            </a:r>
            <a:r>
              <a:rPr lang="en-US" sz="2005" dirty="0"/>
              <a:t> for a year.</a:t>
            </a:r>
          </a:p>
          <a:p>
            <a:endParaRPr lang="en-US" dirty="0"/>
          </a:p>
        </p:txBody>
      </p:sp>
    </p:spTree>
    <p:extLst>
      <p:ext uri="{BB962C8B-B14F-4D97-AF65-F5344CB8AC3E}">
        <p14:creationId xmlns:p14="http://schemas.microsoft.com/office/powerpoint/2010/main" val="35349812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8D754-BC34-4CD6-9C7D-25DF7DBD99B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AC7B89-8781-41C1-9587-9F5811BF4B14}"/>
              </a:ext>
            </a:extLst>
          </p:cNvPr>
          <p:cNvSpPr>
            <a:spLocks noGrp="1"/>
          </p:cNvSpPr>
          <p:nvPr>
            <p:ph sz="half" idx="1"/>
          </p:nvPr>
        </p:nvSpPr>
        <p:spPr>
          <a:xfrm>
            <a:off x="2326083" y="1670562"/>
            <a:ext cx="7527295" cy="3729604"/>
          </a:xfrm>
        </p:spPr>
        <p:txBody>
          <a:bodyPr/>
          <a:lstStyle/>
          <a:p>
            <a:pPr marL="343792" indent="-343792">
              <a:buFont typeface="Arial" panose="020B0604020202020204" pitchFamily="34" charset="0"/>
              <a:buChar char="•"/>
            </a:pPr>
            <a:r>
              <a:rPr lang="en-US" sz="2005" dirty="0"/>
              <a:t>using energy saving schemes in macro cell deployment can give savings as much as 17% and 33% over a year.</a:t>
            </a:r>
          </a:p>
          <a:p>
            <a:pPr marL="343792" indent="-343792">
              <a:buFont typeface="Arial" panose="020B0604020202020204" pitchFamily="34" charset="0"/>
              <a:buChar char="•"/>
            </a:pPr>
            <a:br>
              <a:rPr lang="en-US" sz="2005" dirty="0"/>
            </a:br>
            <a:r>
              <a:rPr lang="en-US" sz="2005" dirty="0"/>
              <a:t>comparing the macro without energy saving scheme to micro with lean carrier energy saving scheme results in 55% of energy saving.  </a:t>
            </a:r>
          </a:p>
          <a:p>
            <a:pPr marL="343792" indent="-343792">
              <a:buFont typeface="Arial" panose="020B0604020202020204" pitchFamily="34" charset="0"/>
              <a:buChar char="•"/>
            </a:pPr>
            <a:r>
              <a:rPr lang="en-US" sz="2005" dirty="0"/>
              <a:t>This sort of heterogeneous cell deployment would help the network engineers in analyzing which type of cells are better suited for energy efficient deployment.</a:t>
            </a:r>
          </a:p>
          <a:p>
            <a:r>
              <a:rPr lang="en-US" sz="2005" dirty="0"/>
              <a:t> </a:t>
            </a:r>
          </a:p>
        </p:txBody>
      </p:sp>
    </p:spTree>
    <p:extLst>
      <p:ext uri="{BB962C8B-B14F-4D97-AF65-F5344CB8AC3E}">
        <p14:creationId xmlns:p14="http://schemas.microsoft.com/office/powerpoint/2010/main" val="29911966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FCBC7-DBB1-416C-A238-18852CAC380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AA6186-57E6-4AE1-8020-49E2AEF296AA}"/>
              </a:ext>
            </a:extLst>
          </p:cNvPr>
          <p:cNvSpPr>
            <a:spLocks noGrp="1"/>
          </p:cNvSpPr>
          <p:nvPr>
            <p:ph sz="half" idx="1"/>
          </p:nvPr>
        </p:nvSpPr>
        <p:spPr>
          <a:xfrm>
            <a:off x="2326083" y="1670562"/>
            <a:ext cx="7527295" cy="3729604"/>
          </a:xfrm>
        </p:spPr>
        <p:txBody>
          <a:bodyPr>
            <a:normAutofit fontScale="77500" lnSpcReduction="20000"/>
          </a:bodyPr>
          <a:lstStyle/>
          <a:p>
            <a:pPr marL="343792" indent="-343792">
              <a:buFont typeface="Arial" panose="020B0604020202020204" pitchFamily="34" charset="0"/>
              <a:buChar char="•"/>
            </a:pPr>
            <a:r>
              <a:rPr lang="en-US" sz="2406" dirty="0"/>
              <a:t>Macro grid performs much better when it comes to coverage, as the performance of the big macro cells is better than micro cells for the 10</a:t>
            </a:r>
            <a:r>
              <a:rPr lang="en-US" sz="2406" baseline="30000" dirty="0"/>
              <a:t>th</a:t>
            </a:r>
            <a:r>
              <a:rPr lang="en-US" sz="2406" dirty="0"/>
              <a:t> percentile users, for this reason we need to deploy the small cell networks complemented by the macro cells to provide sufficient coverage to the edge cell users. </a:t>
            </a:r>
          </a:p>
          <a:p>
            <a:r>
              <a:rPr lang="en-US" sz="2406" dirty="0"/>
              <a:t> </a:t>
            </a:r>
          </a:p>
          <a:p>
            <a:pPr marL="343792" indent="-343792">
              <a:buFont typeface="Arial" panose="020B0604020202020204" pitchFamily="34" charset="0"/>
              <a:buChar char="•"/>
            </a:pPr>
            <a:r>
              <a:rPr lang="en-US" sz="2406" dirty="0"/>
              <a:t>It would be more efficient to substitute macro cells with micro cells especially in the parts of the city which require higher data rates and this will be a backbone of 5G deployments. Applying these energy saving schemes in across thousands of sites in a mobile network will accumulate to tens of millions of kilowatt hours (kWh) in power savings annually. However, it would be the responsibility of the network planners to ensure that these cells are placed in the areas where they are needed the most otherwise adding small cells on top of the macro cells will only result in higher energy consumption. </a:t>
            </a:r>
          </a:p>
          <a:p>
            <a:pPr marL="343792" indent="-343792">
              <a:buFont typeface="Arial" panose="020B0604020202020204" pitchFamily="34" charset="0"/>
              <a:buChar char="•"/>
            </a:pPr>
            <a:endParaRPr lang="en-US" sz="2406" dirty="0"/>
          </a:p>
          <a:p>
            <a:endParaRPr lang="en-US" dirty="0"/>
          </a:p>
          <a:p>
            <a:endParaRPr lang="en-US" dirty="0"/>
          </a:p>
        </p:txBody>
      </p:sp>
    </p:spTree>
    <p:extLst>
      <p:ext uri="{BB962C8B-B14F-4D97-AF65-F5344CB8AC3E}">
        <p14:creationId xmlns:p14="http://schemas.microsoft.com/office/powerpoint/2010/main" val="21223656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Future Work</a:t>
            </a:r>
          </a:p>
        </p:txBody>
      </p:sp>
      <p:sp>
        <p:nvSpPr>
          <p:cNvPr id="3" name="Platshållare för innehåll 2"/>
          <p:cNvSpPr>
            <a:spLocks noGrp="1"/>
          </p:cNvSpPr>
          <p:nvPr>
            <p:ph sz="half" idx="1"/>
          </p:nvPr>
        </p:nvSpPr>
        <p:spPr>
          <a:xfrm>
            <a:off x="2326082" y="1670562"/>
            <a:ext cx="7429142" cy="3729604"/>
          </a:xfrm>
        </p:spPr>
        <p:txBody>
          <a:bodyPr>
            <a:normAutofit lnSpcReduction="10000"/>
          </a:bodyPr>
          <a:lstStyle/>
          <a:p>
            <a:pPr marL="343792" indent="-343792">
              <a:buFont typeface="Arial" panose="020B0604020202020204" pitchFamily="34" charset="0"/>
              <a:buChar char="•"/>
            </a:pPr>
            <a:r>
              <a:rPr lang="en-US" dirty="0"/>
              <a:t>As the simulations were carried out for a realistic dense urban scenario, there is scope of finding out the energy efficiency gains in other scenarios as well such as sub-urban and rural. These scenarios are equally important for instance, a huge amount of diesel energy is consumed for fueling up the cells in rural environment.</a:t>
            </a:r>
          </a:p>
          <a:p>
            <a:r>
              <a:rPr lang="en-US" dirty="0"/>
              <a:t> </a:t>
            </a:r>
          </a:p>
          <a:p>
            <a:pPr marL="343792" indent="-343792">
              <a:buFont typeface="Arial" panose="020B0604020202020204" pitchFamily="34" charset="0"/>
              <a:buChar char="•"/>
            </a:pPr>
            <a:r>
              <a:rPr lang="en-US" dirty="0"/>
              <a:t>As the results are dependent over the deployment of the cells, one could might as well deploy the cells on other buildings to analyze the energy and throughput efficiencies.</a:t>
            </a:r>
          </a:p>
          <a:p>
            <a:r>
              <a:rPr lang="en-US" dirty="0"/>
              <a:t> </a:t>
            </a:r>
          </a:p>
          <a:p>
            <a:pPr marL="343792" indent="-343792">
              <a:buFont typeface="Arial" panose="020B0604020202020204" pitchFamily="34" charset="0"/>
              <a:buChar char="•"/>
            </a:pPr>
            <a:endParaRPr lang="en-US" dirty="0"/>
          </a:p>
          <a:p>
            <a:pPr marL="343792" indent="-343792">
              <a:buFont typeface="Arial" panose="020B0604020202020204" pitchFamily="34" charset="0"/>
              <a:buChar char="•"/>
            </a:pPr>
            <a:endParaRPr lang="en-US" dirty="0"/>
          </a:p>
        </p:txBody>
      </p:sp>
    </p:spTree>
    <p:extLst>
      <p:ext uri="{BB962C8B-B14F-4D97-AF65-F5344CB8AC3E}">
        <p14:creationId xmlns:p14="http://schemas.microsoft.com/office/powerpoint/2010/main" val="2153607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45660-135A-4C0E-99F8-761EC25E1D1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F3D268A-8247-49E5-88DE-7F12CEAE8554}"/>
              </a:ext>
            </a:extLst>
          </p:cNvPr>
          <p:cNvSpPr>
            <a:spLocks noGrp="1"/>
          </p:cNvSpPr>
          <p:nvPr>
            <p:ph sz="half" idx="1"/>
          </p:nvPr>
        </p:nvSpPr>
        <p:spPr>
          <a:xfrm>
            <a:off x="2326083" y="1670562"/>
            <a:ext cx="7527295" cy="3729604"/>
          </a:xfrm>
        </p:spPr>
        <p:txBody>
          <a:bodyPr/>
          <a:lstStyle/>
          <a:p>
            <a:pPr marL="343792" indent="-343792">
              <a:buFont typeface="Arial" panose="020B0604020202020204" pitchFamily="34" charset="0"/>
              <a:buChar char="•"/>
            </a:pPr>
            <a:r>
              <a:rPr lang="en-US" dirty="0"/>
              <a:t>The propagation model used in this study was BEZT however, there are various other propagation models like WINNER II etc. that could be used to calculate propagation losses in a real city like environment. </a:t>
            </a:r>
          </a:p>
          <a:p>
            <a:r>
              <a:rPr lang="en-US" dirty="0"/>
              <a:t> </a:t>
            </a:r>
          </a:p>
          <a:p>
            <a:pPr marL="343792" indent="-343792">
              <a:buFont typeface="Arial" panose="020B0604020202020204" pitchFamily="34" charset="0"/>
              <a:buChar char="•"/>
            </a:pPr>
            <a:r>
              <a:rPr lang="en-US" dirty="0"/>
              <a:t>As the simulator which was used is a static, one can also make use of dynamic simulators to analyze the traffic and latency in each of the energy saving schemes. </a:t>
            </a:r>
          </a:p>
          <a:p>
            <a:endParaRPr lang="en-US" dirty="0"/>
          </a:p>
        </p:txBody>
      </p:sp>
    </p:spTree>
    <p:extLst>
      <p:ext uri="{BB962C8B-B14F-4D97-AF65-F5344CB8AC3E}">
        <p14:creationId xmlns:p14="http://schemas.microsoft.com/office/powerpoint/2010/main" val="29999612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Summary</a:t>
            </a:r>
          </a:p>
        </p:txBody>
      </p:sp>
      <p:sp>
        <p:nvSpPr>
          <p:cNvPr id="3" name="Platshållare för innehåll 2"/>
          <p:cNvSpPr>
            <a:spLocks noGrp="1"/>
          </p:cNvSpPr>
          <p:nvPr>
            <p:ph sz="half" idx="1"/>
          </p:nvPr>
        </p:nvSpPr>
        <p:spPr>
          <a:xfrm>
            <a:off x="2326082" y="1670562"/>
            <a:ext cx="6573032" cy="3729604"/>
          </a:xfrm>
        </p:spPr>
        <p:txBody>
          <a:bodyPr/>
          <a:lstStyle/>
          <a:p>
            <a:pPr marL="343792" indent="-343792">
              <a:buFont typeface="Arial" panose="020B0604020202020204" pitchFamily="34" charset="0"/>
              <a:buChar char="•"/>
            </a:pPr>
            <a:r>
              <a:rPr lang="en-US" dirty="0"/>
              <a:t>Energy efficient schemes.</a:t>
            </a:r>
          </a:p>
          <a:p>
            <a:pPr marL="343792" indent="-343792">
              <a:buFont typeface="Arial" panose="020B0604020202020204" pitchFamily="34" charset="0"/>
              <a:buChar char="•"/>
            </a:pPr>
            <a:r>
              <a:rPr lang="en-US" dirty="0"/>
              <a:t>50% savings using micro with lean than macro without any scheme.</a:t>
            </a:r>
          </a:p>
          <a:p>
            <a:pPr marL="343792" indent="-343792">
              <a:buFont typeface="Arial" panose="020B0604020202020204" pitchFamily="34" charset="0"/>
              <a:buChar char="•"/>
            </a:pPr>
            <a:r>
              <a:rPr lang="en-US" dirty="0"/>
              <a:t>Saves _MW per year</a:t>
            </a:r>
          </a:p>
          <a:p>
            <a:pPr marL="343792" indent="-343792">
              <a:buFont typeface="Arial" panose="020B0604020202020204" pitchFamily="34" charset="0"/>
              <a:buChar char="•"/>
            </a:pPr>
            <a:r>
              <a:rPr lang="en-US" dirty="0"/>
              <a:t>Technique could be made use of in such a deployment.</a:t>
            </a:r>
          </a:p>
        </p:txBody>
      </p:sp>
    </p:spTree>
    <p:extLst>
      <p:ext uri="{BB962C8B-B14F-4D97-AF65-F5344CB8AC3E}">
        <p14:creationId xmlns:p14="http://schemas.microsoft.com/office/powerpoint/2010/main" val="23936820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46153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sz="half" idx="1"/>
          </p:nvPr>
        </p:nvSpPr>
        <p:spPr>
          <a:xfrm>
            <a:off x="2326082" y="1670562"/>
            <a:ext cx="8090249" cy="3729604"/>
          </a:xfrm>
        </p:spPr>
        <p:txBody>
          <a:bodyPr>
            <a:normAutofit fontScale="92500"/>
          </a:bodyPr>
          <a:lstStyle/>
          <a:p>
            <a:pPr marL="343792" indent="-343792">
              <a:buFont typeface="Arial" panose="020B0604020202020204" pitchFamily="34" charset="0"/>
              <a:buChar char="•"/>
            </a:pPr>
            <a:r>
              <a:rPr lang="en-US" sz="2406" dirty="0"/>
              <a:t>We will setup a dense urban real like scenario in our simulator and compare the energy efficiencies between macro cells centric deployment versus a micro cells centric deployment.</a:t>
            </a:r>
          </a:p>
          <a:p>
            <a:pPr marL="343792" indent="-343792">
              <a:buFont typeface="Arial" panose="020B0604020202020204" pitchFamily="34" charset="0"/>
              <a:buChar char="•"/>
            </a:pPr>
            <a:r>
              <a:rPr lang="en-US" sz="2406" dirty="0"/>
              <a:t>We will make use of energy- saving schemes like micro DTX, lean carrier and MBSFN to cut the power consumed in the network. We will compare between the deployments with the units like energy per bit, power per unit area and power consumed over a day.</a:t>
            </a:r>
          </a:p>
          <a:p>
            <a:pPr marL="343792" indent="-343792">
              <a:buFont typeface="Arial" panose="020B0604020202020204" pitchFamily="34" charset="0"/>
              <a:buChar char="•"/>
            </a:pPr>
            <a:r>
              <a:rPr lang="en-US" sz="2406" dirty="0"/>
              <a:t>With results presented in this thesis, we will contribute to the understanding of how these cells behave in a realistic traffic scenario and how much gains can we achieve by implementing the above-mentioned energy-saving schemes.</a:t>
            </a:r>
          </a:p>
          <a:p>
            <a:pPr marL="343792" indent="-343792">
              <a:buFont typeface="Arial" panose="020B0604020202020204" pitchFamily="34" charset="0"/>
              <a:buChar char="•"/>
            </a:pPr>
            <a:endParaRPr lang="en-US" dirty="0"/>
          </a:p>
        </p:txBody>
      </p:sp>
      <p:sp>
        <p:nvSpPr>
          <p:cNvPr id="5" name="Title 4">
            <a:extLst>
              <a:ext uri="{FF2B5EF4-FFF2-40B4-BE49-F238E27FC236}">
                <a16:creationId xmlns:a16="http://schemas.microsoft.com/office/drawing/2014/main" id="{6E83E536-98C0-42D7-8737-25A4C914A9C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85879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sz="half" idx="1"/>
          </p:nvPr>
        </p:nvSpPr>
        <p:spPr>
          <a:xfrm>
            <a:off x="2326082" y="1670562"/>
            <a:ext cx="8090249" cy="3729604"/>
          </a:xfrm>
        </p:spPr>
        <p:txBody>
          <a:bodyPr/>
          <a:lstStyle/>
          <a:p>
            <a:pPr marL="343792" indent="-343792">
              <a:buFont typeface="Arial" panose="020B0604020202020204" pitchFamily="34" charset="0"/>
              <a:buChar char="•"/>
            </a:pPr>
            <a:r>
              <a:rPr lang="en-US" dirty="0"/>
              <a:t>To keep the results more generic and not specific to any particular set of radio base stations we will carry out EARTH power model. </a:t>
            </a:r>
          </a:p>
          <a:p>
            <a:r>
              <a:rPr lang="en-US" dirty="0"/>
              <a:t> </a:t>
            </a:r>
          </a:p>
          <a:p>
            <a:pPr marL="343792" indent="-343792">
              <a:buFont typeface="Arial" panose="020B0604020202020204" pitchFamily="34" charset="0"/>
              <a:buChar char="•"/>
            </a:pPr>
            <a:endParaRPr lang="en-US" dirty="0"/>
          </a:p>
        </p:txBody>
      </p:sp>
      <p:sp>
        <p:nvSpPr>
          <p:cNvPr id="5" name="Title 4">
            <a:extLst>
              <a:ext uri="{FF2B5EF4-FFF2-40B4-BE49-F238E27FC236}">
                <a16:creationId xmlns:a16="http://schemas.microsoft.com/office/drawing/2014/main" id="{6E83E536-98C0-42D7-8737-25A4C914A9C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549065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ubrik 2"/>
          <p:cNvSpPr>
            <a:spLocks noGrp="1"/>
          </p:cNvSpPr>
          <p:nvPr>
            <p:ph type="title"/>
          </p:nvPr>
        </p:nvSpPr>
        <p:spPr/>
        <p:txBody>
          <a:bodyPr/>
          <a:lstStyle/>
          <a:p>
            <a:r>
              <a:rPr lang="en-GB" dirty="0"/>
              <a:t>Theory</a:t>
            </a:r>
          </a:p>
        </p:txBody>
      </p:sp>
      <p:sp>
        <p:nvSpPr>
          <p:cNvPr id="6" name="Platshållare för innehåll 2"/>
          <p:cNvSpPr txBox="1">
            <a:spLocks/>
          </p:cNvSpPr>
          <p:nvPr/>
        </p:nvSpPr>
        <p:spPr>
          <a:xfrm>
            <a:off x="2326082" y="1670562"/>
            <a:ext cx="8090249" cy="3729604"/>
          </a:xfrm>
          <a:prstGeom prst="rect">
            <a:avLst/>
          </a:prstGeom>
        </p:spPr>
        <p:txBody>
          <a:bodyPr/>
          <a:lstStyle>
            <a:lvl1pPr marL="230188" indent="-230188" algn="l" defTabSz="904875" rtl="0" eaLnBrk="1" fontAlgn="base" hangingPunct="1">
              <a:spcBef>
                <a:spcPts val="1000"/>
              </a:spcBef>
              <a:spcAft>
                <a:spcPts val="0"/>
              </a:spcAft>
              <a:buClr>
                <a:schemeClr val="tx2"/>
              </a:buClr>
              <a:buFont typeface="Arial" pitchFamily="34" charset="0"/>
              <a:buChar char="•"/>
              <a:defRPr sz="2200" b="0">
                <a:solidFill>
                  <a:schemeClr val="tx2"/>
                </a:solidFill>
                <a:latin typeface="+mn-lt"/>
                <a:ea typeface="ＭＳ Ｐゴシック" charset="-128"/>
                <a:cs typeface="+mn-cs"/>
              </a:defRPr>
            </a:lvl1pPr>
            <a:lvl2pPr marL="700088" indent="-247650" algn="l" defTabSz="904875" rtl="0" eaLnBrk="1" fontAlgn="base" hangingPunct="1">
              <a:spcBef>
                <a:spcPts val="1000"/>
              </a:spcBef>
              <a:spcAft>
                <a:spcPts val="0"/>
              </a:spcAft>
              <a:buClr>
                <a:schemeClr val="tx1"/>
              </a:buClr>
              <a:buChar char="–"/>
              <a:defRPr sz="2200" b="0">
                <a:solidFill>
                  <a:schemeClr val="tx2"/>
                </a:solidFill>
                <a:latin typeface="+mn-lt"/>
                <a:ea typeface="ＭＳ Ｐゴシック" charset="-128"/>
              </a:defRPr>
            </a:lvl2pPr>
            <a:lvl3pPr marL="1089025" indent="-179388" algn="l" defTabSz="904875" rtl="0" eaLnBrk="1" fontAlgn="base" hangingPunct="1">
              <a:spcBef>
                <a:spcPts val="1000"/>
              </a:spcBef>
              <a:spcAft>
                <a:spcPts val="0"/>
              </a:spcAft>
              <a:buClr>
                <a:schemeClr val="tx1"/>
              </a:buClr>
              <a:buFont typeface="Lucida Grande"/>
              <a:buChar char="»"/>
              <a:defRPr sz="2000" b="0">
                <a:solidFill>
                  <a:schemeClr val="tx2"/>
                </a:solidFill>
                <a:latin typeface="+mn-lt"/>
                <a:ea typeface="ＭＳ Ｐゴシック" charset="-128"/>
              </a:defRPr>
            </a:lvl3pPr>
            <a:lvl4pPr marL="1550988" indent="-193675" algn="l" defTabSz="904875" rtl="0" eaLnBrk="1" fontAlgn="base" hangingPunct="1">
              <a:spcBef>
                <a:spcPts val="1000"/>
              </a:spcBef>
              <a:spcAft>
                <a:spcPts val="0"/>
              </a:spcAft>
              <a:buClr>
                <a:schemeClr val="tx1"/>
              </a:buClr>
              <a:buChar char="–"/>
              <a:defRPr sz="2000" b="0">
                <a:solidFill>
                  <a:schemeClr val="tx2"/>
                </a:solidFill>
                <a:latin typeface="+mn-lt"/>
                <a:ea typeface="ＭＳ Ｐゴシック" charset="-128"/>
              </a:defRPr>
            </a:lvl4pPr>
            <a:lvl5pPr marL="2036763" indent="-227013" algn="l" defTabSz="904875" rtl="0" eaLnBrk="1" fontAlgn="base" hangingPunct="1">
              <a:spcBef>
                <a:spcPct val="20000"/>
              </a:spcBef>
              <a:spcAft>
                <a:spcPct val="0"/>
              </a:spcAft>
              <a:buChar char="»"/>
              <a:defRPr sz="2000" b="1">
                <a:solidFill>
                  <a:schemeClr val="tx1"/>
                </a:solidFill>
                <a:latin typeface="+mn-lt"/>
                <a:ea typeface="ＭＳ Ｐゴシック" charset="-128"/>
              </a:defRPr>
            </a:lvl5pPr>
            <a:lvl6pPr marL="2493963" indent="-227013" algn="l" defTabSz="904875" rtl="0" eaLnBrk="1" fontAlgn="base" hangingPunct="1">
              <a:spcBef>
                <a:spcPct val="20000"/>
              </a:spcBef>
              <a:spcAft>
                <a:spcPct val="0"/>
              </a:spcAft>
              <a:buChar char="»"/>
              <a:defRPr sz="2000">
                <a:solidFill>
                  <a:schemeClr val="tx1"/>
                </a:solidFill>
                <a:latin typeface="+mn-lt"/>
                <a:ea typeface="ＭＳ Ｐゴシック" charset="-128"/>
              </a:defRPr>
            </a:lvl6pPr>
            <a:lvl7pPr marL="2951163" indent="-227013" algn="l" defTabSz="904875" rtl="0" eaLnBrk="1" fontAlgn="base" hangingPunct="1">
              <a:spcBef>
                <a:spcPct val="20000"/>
              </a:spcBef>
              <a:spcAft>
                <a:spcPct val="0"/>
              </a:spcAft>
              <a:buChar char="»"/>
              <a:defRPr sz="2000">
                <a:solidFill>
                  <a:schemeClr val="tx1"/>
                </a:solidFill>
                <a:latin typeface="+mn-lt"/>
                <a:ea typeface="ＭＳ Ｐゴシック" charset="-128"/>
              </a:defRPr>
            </a:lvl7pPr>
            <a:lvl8pPr marL="3408363" indent="-227013" algn="l" defTabSz="904875" rtl="0" eaLnBrk="1" fontAlgn="base" hangingPunct="1">
              <a:spcBef>
                <a:spcPct val="20000"/>
              </a:spcBef>
              <a:spcAft>
                <a:spcPct val="0"/>
              </a:spcAft>
              <a:buChar char="»"/>
              <a:defRPr sz="2000">
                <a:solidFill>
                  <a:schemeClr val="tx1"/>
                </a:solidFill>
                <a:latin typeface="+mn-lt"/>
                <a:ea typeface="ＭＳ Ｐゴシック" charset="-128"/>
              </a:defRPr>
            </a:lvl8pPr>
            <a:lvl9pPr marL="3865563" indent="-227013" algn="l" defTabSz="904875" rtl="0" eaLnBrk="1" fontAlgn="base" hangingPunct="1">
              <a:spcBef>
                <a:spcPct val="20000"/>
              </a:spcBef>
              <a:spcAft>
                <a:spcPct val="0"/>
              </a:spcAft>
              <a:buChar char="»"/>
              <a:defRPr sz="2000">
                <a:solidFill>
                  <a:schemeClr val="tx1"/>
                </a:solidFill>
                <a:latin typeface="+mn-lt"/>
                <a:ea typeface="ＭＳ Ｐゴシック" charset="-128"/>
              </a:defRPr>
            </a:lvl9pPr>
          </a:lstStyle>
          <a:p>
            <a:pPr marL="0" indent="0">
              <a:buNone/>
            </a:pPr>
            <a:r>
              <a:rPr lang="en-US" sz="2206" kern="0" dirty="0"/>
              <a:t> </a:t>
            </a:r>
          </a:p>
        </p:txBody>
      </p:sp>
      <p:grpSp>
        <p:nvGrpSpPr>
          <p:cNvPr id="9" name="Group 8">
            <a:extLst>
              <a:ext uri="{FF2B5EF4-FFF2-40B4-BE49-F238E27FC236}">
                <a16:creationId xmlns:a16="http://schemas.microsoft.com/office/drawing/2014/main" id="{4808610D-ADA2-4947-A6CA-0C3C02EC9910}"/>
              </a:ext>
            </a:extLst>
          </p:cNvPr>
          <p:cNvGrpSpPr>
            <a:grpSpLocks/>
          </p:cNvGrpSpPr>
          <p:nvPr/>
        </p:nvGrpSpPr>
        <p:grpSpPr bwMode="auto">
          <a:xfrm>
            <a:off x="3779826" y="2016975"/>
            <a:ext cx="4719737" cy="2818321"/>
            <a:chOff x="1787" y="8547"/>
            <a:chExt cx="5887" cy="4427"/>
          </a:xfrm>
        </p:grpSpPr>
        <p:grpSp>
          <p:nvGrpSpPr>
            <p:cNvPr id="10" name="Group 9">
              <a:extLst>
                <a:ext uri="{FF2B5EF4-FFF2-40B4-BE49-F238E27FC236}">
                  <a16:creationId xmlns:a16="http://schemas.microsoft.com/office/drawing/2014/main" id="{11F9B150-08B4-4AC8-8B8B-08B3246AC264}"/>
                </a:ext>
              </a:extLst>
            </p:cNvPr>
            <p:cNvGrpSpPr>
              <a:grpSpLocks/>
            </p:cNvGrpSpPr>
            <p:nvPr/>
          </p:nvGrpSpPr>
          <p:grpSpPr bwMode="auto">
            <a:xfrm>
              <a:off x="3349" y="11539"/>
              <a:ext cx="1251" cy="1430"/>
              <a:chOff x="3561" y="11395"/>
              <a:chExt cx="1251" cy="1430"/>
            </a:xfrm>
          </p:grpSpPr>
          <p:grpSp>
            <p:nvGrpSpPr>
              <p:cNvPr id="66" name="Group 65">
                <a:extLst>
                  <a:ext uri="{FF2B5EF4-FFF2-40B4-BE49-F238E27FC236}">
                    <a16:creationId xmlns:a16="http://schemas.microsoft.com/office/drawing/2014/main" id="{37B1ECFF-AF86-4E91-92BF-6DBAE4104A74}"/>
                  </a:ext>
                </a:extLst>
              </p:cNvPr>
              <p:cNvGrpSpPr>
                <a:grpSpLocks/>
              </p:cNvGrpSpPr>
              <p:nvPr/>
            </p:nvGrpSpPr>
            <p:grpSpPr bwMode="auto">
              <a:xfrm>
                <a:off x="3561" y="11395"/>
                <a:ext cx="1251" cy="1430"/>
                <a:chOff x="3885" y="11395"/>
                <a:chExt cx="1251" cy="1430"/>
              </a:xfrm>
            </p:grpSpPr>
            <p:grpSp>
              <p:nvGrpSpPr>
                <p:cNvPr id="69" name="Group 68">
                  <a:extLst>
                    <a:ext uri="{FF2B5EF4-FFF2-40B4-BE49-F238E27FC236}">
                      <a16:creationId xmlns:a16="http://schemas.microsoft.com/office/drawing/2014/main" id="{C46270BB-075F-47D7-B341-5BE0FF12A201}"/>
                    </a:ext>
                  </a:extLst>
                </p:cNvPr>
                <p:cNvGrpSpPr>
                  <a:grpSpLocks/>
                </p:cNvGrpSpPr>
                <p:nvPr/>
              </p:nvGrpSpPr>
              <p:grpSpPr bwMode="auto">
                <a:xfrm>
                  <a:off x="4198" y="11395"/>
                  <a:ext cx="460" cy="315"/>
                  <a:chOff x="543" y="8091"/>
                  <a:chExt cx="460" cy="303"/>
                </a:xfrm>
              </p:grpSpPr>
              <p:sp>
                <p:nvSpPr>
                  <p:cNvPr id="86" name="Arc 304">
                    <a:extLst>
                      <a:ext uri="{FF2B5EF4-FFF2-40B4-BE49-F238E27FC236}">
                        <a16:creationId xmlns:a16="http://schemas.microsoft.com/office/drawing/2014/main" id="{DCA0C302-62A2-406B-8CE7-0BCBD081D96D}"/>
                      </a:ext>
                    </a:extLst>
                  </p:cNvPr>
                  <p:cNvSpPr>
                    <a:spLocks/>
                  </p:cNvSpPr>
                  <p:nvPr/>
                </p:nvSpPr>
                <p:spPr bwMode="auto">
                  <a:xfrm>
                    <a:off x="803" y="8127"/>
                    <a:ext cx="112" cy="222"/>
                  </a:xfrm>
                  <a:custGeom>
                    <a:avLst/>
                    <a:gdLst>
                      <a:gd name="G0" fmla="+- 0 0 0"/>
                      <a:gd name="G1" fmla="+- 21600 0 0"/>
                      <a:gd name="G2" fmla="+- 21600 0 0"/>
                      <a:gd name="T0" fmla="*/ 0 w 21600"/>
                      <a:gd name="T1" fmla="*/ 0 h 41930"/>
                      <a:gd name="T2" fmla="*/ 7298 w 21600"/>
                      <a:gd name="T3" fmla="*/ 41930 h 41930"/>
                      <a:gd name="T4" fmla="*/ 0 w 21600"/>
                      <a:gd name="T5" fmla="*/ 21600 h 41930"/>
                    </a:gdLst>
                    <a:ahLst/>
                    <a:cxnLst>
                      <a:cxn ang="0">
                        <a:pos x="T0" y="T1"/>
                      </a:cxn>
                      <a:cxn ang="0">
                        <a:pos x="T2" y="T3"/>
                      </a:cxn>
                      <a:cxn ang="0">
                        <a:pos x="T4" y="T5"/>
                      </a:cxn>
                    </a:cxnLst>
                    <a:rect l="0" t="0" r="r" b="b"/>
                    <a:pathLst>
                      <a:path w="21600" h="41930" fill="none" extrusionOk="0">
                        <a:moveTo>
                          <a:pt x="-1" y="0"/>
                        </a:moveTo>
                        <a:cubicBezTo>
                          <a:pt x="11929" y="0"/>
                          <a:pt x="21600" y="9670"/>
                          <a:pt x="21600" y="21600"/>
                        </a:cubicBezTo>
                        <a:cubicBezTo>
                          <a:pt x="21600" y="30715"/>
                          <a:pt x="15877" y="38849"/>
                          <a:pt x="7297" y="41929"/>
                        </a:cubicBezTo>
                      </a:path>
                      <a:path w="21600" h="41930" stroke="0" extrusionOk="0">
                        <a:moveTo>
                          <a:pt x="-1" y="0"/>
                        </a:moveTo>
                        <a:cubicBezTo>
                          <a:pt x="11929" y="0"/>
                          <a:pt x="21600" y="9670"/>
                          <a:pt x="21600" y="21600"/>
                        </a:cubicBezTo>
                        <a:cubicBezTo>
                          <a:pt x="21600" y="30715"/>
                          <a:pt x="15877" y="38849"/>
                          <a:pt x="7297" y="41929"/>
                        </a:cubicBezTo>
                        <a:lnTo>
                          <a:pt x="0" y="2160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673" tIns="45837" rIns="91673" bIns="45837" anchor="t" anchorCtr="0" upright="1">
                    <a:noAutofit/>
                  </a:bodyPr>
                  <a:lstStyle/>
                  <a:p>
                    <a:endParaRPr lang="en-US" sz="1805" dirty="0"/>
                  </a:p>
                </p:txBody>
              </p:sp>
              <p:sp>
                <p:nvSpPr>
                  <p:cNvPr id="87" name="Arc 305">
                    <a:extLst>
                      <a:ext uri="{FF2B5EF4-FFF2-40B4-BE49-F238E27FC236}">
                        <a16:creationId xmlns:a16="http://schemas.microsoft.com/office/drawing/2014/main" id="{4BBD2489-4F2E-4E61-AFDC-D3DCE92259B4}"/>
                      </a:ext>
                    </a:extLst>
                  </p:cNvPr>
                  <p:cNvSpPr>
                    <a:spLocks/>
                  </p:cNvSpPr>
                  <p:nvPr/>
                </p:nvSpPr>
                <p:spPr bwMode="auto">
                  <a:xfrm>
                    <a:off x="818" y="8091"/>
                    <a:ext cx="185" cy="303"/>
                  </a:xfrm>
                  <a:custGeom>
                    <a:avLst/>
                    <a:gdLst>
                      <a:gd name="G0" fmla="+- 0 0 0"/>
                      <a:gd name="G1" fmla="+- 18890 0 0"/>
                      <a:gd name="G2" fmla="+- 21600 0 0"/>
                      <a:gd name="T0" fmla="*/ 10475 w 21600"/>
                      <a:gd name="T1" fmla="*/ 0 h 38337"/>
                      <a:gd name="T2" fmla="*/ 9400 w 21600"/>
                      <a:gd name="T3" fmla="*/ 38337 h 38337"/>
                      <a:gd name="T4" fmla="*/ 0 w 21600"/>
                      <a:gd name="T5" fmla="*/ 18890 h 38337"/>
                    </a:gdLst>
                    <a:ahLst/>
                    <a:cxnLst>
                      <a:cxn ang="0">
                        <a:pos x="T0" y="T1"/>
                      </a:cxn>
                      <a:cxn ang="0">
                        <a:pos x="T2" y="T3"/>
                      </a:cxn>
                      <a:cxn ang="0">
                        <a:pos x="T4" y="T5"/>
                      </a:cxn>
                    </a:cxnLst>
                    <a:rect l="0" t="0" r="r" b="b"/>
                    <a:pathLst>
                      <a:path w="21600" h="38337" fill="none" extrusionOk="0">
                        <a:moveTo>
                          <a:pt x="10475" y="-1"/>
                        </a:moveTo>
                        <a:cubicBezTo>
                          <a:pt x="17340" y="3807"/>
                          <a:pt x="21600" y="11039"/>
                          <a:pt x="21600" y="18890"/>
                        </a:cubicBezTo>
                        <a:cubicBezTo>
                          <a:pt x="21600" y="27175"/>
                          <a:pt x="16860" y="34731"/>
                          <a:pt x="9400" y="38337"/>
                        </a:cubicBezTo>
                      </a:path>
                      <a:path w="21600" h="38337" stroke="0" extrusionOk="0">
                        <a:moveTo>
                          <a:pt x="10475" y="-1"/>
                        </a:moveTo>
                        <a:cubicBezTo>
                          <a:pt x="17340" y="3807"/>
                          <a:pt x="21600" y="11039"/>
                          <a:pt x="21600" y="18890"/>
                        </a:cubicBezTo>
                        <a:cubicBezTo>
                          <a:pt x="21600" y="27175"/>
                          <a:pt x="16860" y="34731"/>
                          <a:pt x="9400" y="38337"/>
                        </a:cubicBezTo>
                        <a:lnTo>
                          <a:pt x="0" y="1889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673" tIns="45837" rIns="91673" bIns="45837" anchor="t" anchorCtr="0" upright="1">
                    <a:noAutofit/>
                  </a:bodyPr>
                  <a:lstStyle/>
                  <a:p>
                    <a:endParaRPr lang="en-US" sz="1805"/>
                  </a:p>
                </p:txBody>
              </p:sp>
              <p:sp>
                <p:nvSpPr>
                  <p:cNvPr id="88" name="Arc 306">
                    <a:extLst>
                      <a:ext uri="{FF2B5EF4-FFF2-40B4-BE49-F238E27FC236}">
                        <a16:creationId xmlns:a16="http://schemas.microsoft.com/office/drawing/2014/main" id="{617809CA-42B8-4ED6-B2BD-74AE2728B5FF}"/>
                      </a:ext>
                    </a:extLst>
                  </p:cNvPr>
                  <p:cNvSpPr>
                    <a:spLocks/>
                  </p:cNvSpPr>
                  <p:nvPr/>
                </p:nvSpPr>
                <p:spPr bwMode="auto">
                  <a:xfrm flipH="1" flipV="1">
                    <a:off x="543" y="8136"/>
                    <a:ext cx="84" cy="224"/>
                  </a:xfrm>
                  <a:custGeom>
                    <a:avLst/>
                    <a:gdLst>
                      <a:gd name="G0" fmla="+- 632 0 0"/>
                      <a:gd name="G1" fmla="+- 21600 0 0"/>
                      <a:gd name="G2" fmla="+- 21600 0 0"/>
                      <a:gd name="T0" fmla="*/ 0 w 22232"/>
                      <a:gd name="T1" fmla="*/ 9 h 41930"/>
                      <a:gd name="T2" fmla="*/ 7930 w 22232"/>
                      <a:gd name="T3" fmla="*/ 41930 h 41930"/>
                      <a:gd name="T4" fmla="*/ 632 w 22232"/>
                      <a:gd name="T5" fmla="*/ 21600 h 41930"/>
                    </a:gdLst>
                    <a:ahLst/>
                    <a:cxnLst>
                      <a:cxn ang="0">
                        <a:pos x="T0" y="T1"/>
                      </a:cxn>
                      <a:cxn ang="0">
                        <a:pos x="T2" y="T3"/>
                      </a:cxn>
                      <a:cxn ang="0">
                        <a:pos x="T4" y="T5"/>
                      </a:cxn>
                    </a:cxnLst>
                    <a:rect l="0" t="0" r="r" b="b"/>
                    <a:pathLst>
                      <a:path w="22232" h="41930" fill="none" extrusionOk="0">
                        <a:moveTo>
                          <a:pt x="0" y="9"/>
                        </a:moveTo>
                        <a:cubicBezTo>
                          <a:pt x="210" y="3"/>
                          <a:pt x="421" y="0"/>
                          <a:pt x="632" y="0"/>
                        </a:cubicBezTo>
                        <a:cubicBezTo>
                          <a:pt x="12561" y="0"/>
                          <a:pt x="22232" y="9670"/>
                          <a:pt x="22232" y="21600"/>
                        </a:cubicBezTo>
                        <a:cubicBezTo>
                          <a:pt x="22232" y="30715"/>
                          <a:pt x="16509" y="38849"/>
                          <a:pt x="7929" y="41929"/>
                        </a:cubicBezTo>
                      </a:path>
                      <a:path w="22232" h="41930" stroke="0" extrusionOk="0">
                        <a:moveTo>
                          <a:pt x="0" y="9"/>
                        </a:moveTo>
                        <a:cubicBezTo>
                          <a:pt x="210" y="3"/>
                          <a:pt x="421" y="0"/>
                          <a:pt x="632" y="0"/>
                        </a:cubicBezTo>
                        <a:cubicBezTo>
                          <a:pt x="12561" y="0"/>
                          <a:pt x="22232" y="9670"/>
                          <a:pt x="22232" y="21600"/>
                        </a:cubicBezTo>
                        <a:cubicBezTo>
                          <a:pt x="22232" y="30715"/>
                          <a:pt x="16509" y="38849"/>
                          <a:pt x="7929" y="41929"/>
                        </a:cubicBezTo>
                        <a:lnTo>
                          <a:pt x="632" y="2160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673" tIns="45837" rIns="91673" bIns="45837" anchor="t" anchorCtr="0" upright="1">
                    <a:noAutofit/>
                  </a:bodyPr>
                  <a:lstStyle/>
                  <a:p>
                    <a:endParaRPr lang="en-US" sz="1805"/>
                  </a:p>
                </p:txBody>
              </p:sp>
            </p:grpSp>
            <p:grpSp>
              <p:nvGrpSpPr>
                <p:cNvPr id="70" name="Group 69">
                  <a:extLst>
                    <a:ext uri="{FF2B5EF4-FFF2-40B4-BE49-F238E27FC236}">
                      <a16:creationId xmlns:a16="http://schemas.microsoft.com/office/drawing/2014/main" id="{4230F1CC-B721-45D2-A104-4798E03973A0}"/>
                    </a:ext>
                  </a:extLst>
                </p:cNvPr>
                <p:cNvGrpSpPr>
                  <a:grpSpLocks/>
                </p:cNvGrpSpPr>
                <p:nvPr/>
              </p:nvGrpSpPr>
              <p:grpSpPr bwMode="auto">
                <a:xfrm>
                  <a:off x="4899" y="12280"/>
                  <a:ext cx="237" cy="545"/>
                  <a:chOff x="8000" y="6517"/>
                  <a:chExt cx="237" cy="545"/>
                </a:xfrm>
              </p:grpSpPr>
              <p:cxnSp>
                <p:nvCxnSpPr>
                  <p:cNvPr id="80" name="AutoShape 310">
                    <a:extLst>
                      <a:ext uri="{FF2B5EF4-FFF2-40B4-BE49-F238E27FC236}">
                        <a16:creationId xmlns:a16="http://schemas.microsoft.com/office/drawing/2014/main" id="{D94E64A0-377B-4660-8F10-D2CAC28AAE5F}"/>
                      </a:ext>
                    </a:extLst>
                  </p:cNvPr>
                  <p:cNvCxnSpPr>
                    <a:cxnSpLocks noChangeShapeType="1"/>
                  </p:cNvCxnSpPr>
                  <p:nvPr/>
                </p:nvCxnSpPr>
                <p:spPr bwMode="auto">
                  <a:xfrm>
                    <a:off x="8123" y="6517"/>
                    <a:ext cx="9" cy="54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1" name="AutoShape 311">
                    <a:extLst>
                      <a:ext uri="{FF2B5EF4-FFF2-40B4-BE49-F238E27FC236}">
                        <a16:creationId xmlns:a16="http://schemas.microsoft.com/office/drawing/2014/main" id="{391DE9D7-BDE2-4EDD-80CB-E26CF1FE684A}"/>
                      </a:ext>
                    </a:extLst>
                  </p:cNvPr>
                  <p:cNvCxnSpPr>
                    <a:cxnSpLocks noChangeShapeType="1"/>
                  </p:cNvCxnSpPr>
                  <p:nvPr/>
                </p:nvCxnSpPr>
                <p:spPr bwMode="auto">
                  <a:xfrm>
                    <a:off x="8003" y="6940"/>
                    <a:ext cx="231"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2" name="AutoShape 312">
                    <a:extLst>
                      <a:ext uri="{FF2B5EF4-FFF2-40B4-BE49-F238E27FC236}">
                        <a16:creationId xmlns:a16="http://schemas.microsoft.com/office/drawing/2014/main" id="{38C3DE1A-6CDF-4030-81EC-C9FEED48F656}"/>
                      </a:ext>
                    </a:extLst>
                  </p:cNvPr>
                  <p:cNvCxnSpPr>
                    <a:cxnSpLocks noChangeShapeType="1"/>
                  </p:cNvCxnSpPr>
                  <p:nvPr/>
                </p:nvCxnSpPr>
                <p:spPr bwMode="auto">
                  <a:xfrm>
                    <a:off x="8006" y="6817"/>
                    <a:ext cx="231"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3" name="AutoShape 313">
                    <a:extLst>
                      <a:ext uri="{FF2B5EF4-FFF2-40B4-BE49-F238E27FC236}">
                        <a16:creationId xmlns:a16="http://schemas.microsoft.com/office/drawing/2014/main" id="{CE8B3ECC-B958-4DC7-8E2B-2760D581B7AB}"/>
                      </a:ext>
                    </a:extLst>
                  </p:cNvPr>
                  <p:cNvCxnSpPr>
                    <a:cxnSpLocks noChangeShapeType="1"/>
                  </p:cNvCxnSpPr>
                  <p:nvPr/>
                </p:nvCxnSpPr>
                <p:spPr bwMode="auto">
                  <a:xfrm>
                    <a:off x="8003" y="6616"/>
                    <a:ext cx="231"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4" name="AutoShape 314">
                    <a:extLst>
                      <a:ext uri="{FF2B5EF4-FFF2-40B4-BE49-F238E27FC236}">
                        <a16:creationId xmlns:a16="http://schemas.microsoft.com/office/drawing/2014/main" id="{60B0C4D8-3E7B-4703-91CF-BC01BC9DF6F7}"/>
                      </a:ext>
                    </a:extLst>
                  </p:cNvPr>
                  <p:cNvCxnSpPr>
                    <a:cxnSpLocks noChangeShapeType="1"/>
                  </p:cNvCxnSpPr>
                  <p:nvPr/>
                </p:nvCxnSpPr>
                <p:spPr bwMode="auto">
                  <a:xfrm>
                    <a:off x="8000" y="6712"/>
                    <a:ext cx="231"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nvGrpSpPr>
                <p:cNvPr id="71" name="Group 70">
                  <a:extLst>
                    <a:ext uri="{FF2B5EF4-FFF2-40B4-BE49-F238E27FC236}">
                      <a16:creationId xmlns:a16="http://schemas.microsoft.com/office/drawing/2014/main" id="{9812D78C-4780-486B-A8F7-9EEF969D3C7A}"/>
                    </a:ext>
                  </a:extLst>
                </p:cNvPr>
                <p:cNvGrpSpPr>
                  <a:grpSpLocks/>
                </p:cNvGrpSpPr>
                <p:nvPr/>
              </p:nvGrpSpPr>
              <p:grpSpPr bwMode="auto">
                <a:xfrm>
                  <a:off x="3885" y="12280"/>
                  <a:ext cx="237" cy="545"/>
                  <a:chOff x="8000" y="6517"/>
                  <a:chExt cx="237" cy="545"/>
                </a:xfrm>
              </p:grpSpPr>
              <p:sp>
                <p:nvSpPr>
                  <p:cNvPr id="73" name="Rectangle 72">
                    <a:extLst>
                      <a:ext uri="{FF2B5EF4-FFF2-40B4-BE49-F238E27FC236}">
                        <a16:creationId xmlns:a16="http://schemas.microsoft.com/office/drawing/2014/main" id="{B832F530-096F-4EA3-A170-46687217F5A3}"/>
                      </a:ext>
                    </a:extLst>
                  </p:cNvPr>
                  <p:cNvSpPr>
                    <a:spLocks noChangeArrowheads="1"/>
                  </p:cNvSpPr>
                  <p:nvPr/>
                </p:nvSpPr>
                <p:spPr bwMode="auto">
                  <a:xfrm>
                    <a:off x="8003" y="6517"/>
                    <a:ext cx="231" cy="545"/>
                  </a:xfrm>
                  <a:prstGeom prst="rect">
                    <a:avLst/>
                  </a:prstGeom>
                  <a:solidFill>
                    <a:srgbClr val="FFFFFF"/>
                  </a:solidFill>
                  <a:ln w="19050">
                    <a:solidFill>
                      <a:srgbClr val="000000"/>
                    </a:solidFill>
                    <a:miter lim="800000"/>
                    <a:headEnd/>
                    <a:tailEnd/>
                  </a:ln>
                </p:spPr>
                <p:txBody>
                  <a:bodyPr rot="0" vert="horz" wrap="square" lIns="91673" tIns="45837" rIns="91673" bIns="45837" anchor="t" anchorCtr="0" upright="1">
                    <a:noAutofit/>
                  </a:bodyPr>
                  <a:lstStyle/>
                  <a:p>
                    <a:endParaRPr lang="en-US" sz="1805"/>
                  </a:p>
                </p:txBody>
              </p:sp>
              <p:cxnSp>
                <p:nvCxnSpPr>
                  <p:cNvPr id="74" name="AutoShape 317">
                    <a:extLst>
                      <a:ext uri="{FF2B5EF4-FFF2-40B4-BE49-F238E27FC236}">
                        <a16:creationId xmlns:a16="http://schemas.microsoft.com/office/drawing/2014/main" id="{E4A8246B-9250-45CE-9D56-1F12D956DAAB}"/>
                      </a:ext>
                    </a:extLst>
                  </p:cNvPr>
                  <p:cNvCxnSpPr>
                    <a:cxnSpLocks noChangeShapeType="1"/>
                  </p:cNvCxnSpPr>
                  <p:nvPr/>
                </p:nvCxnSpPr>
                <p:spPr bwMode="auto">
                  <a:xfrm>
                    <a:off x="8123" y="6517"/>
                    <a:ext cx="9" cy="54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5" name="AutoShape 318">
                    <a:extLst>
                      <a:ext uri="{FF2B5EF4-FFF2-40B4-BE49-F238E27FC236}">
                        <a16:creationId xmlns:a16="http://schemas.microsoft.com/office/drawing/2014/main" id="{B3825731-4B2D-4DB7-A4E6-F113B53604C7}"/>
                      </a:ext>
                    </a:extLst>
                  </p:cNvPr>
                  <p:cNvCxnSpPr>
                    <a:cxnSpLocks noChangeShapeType="1"/>
                  </p:cNvCxnSpPr>
                  <p:nvPr/>
                </p:nvCxnSpPr>
                <p:spPr bwMode="auto">
                  <a:xfrm>
                    <a:off x="8003" y="6940"/>
                    <a:ext cx="231"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6" name="AutoShape 319">
                    <a:extLst>
                      <a:ext uri="{FF2B5EF4-FFF2-40B4-BE49-F238E27FC236}">
                        <a16:creationId xmlns:a16="http://schemas.microsoft.com/office/drawing/2014/main" id="{A2E35ACC-F55F-4B78-B350-8FA83BAC81CD}"/>
                      </a:ext>
                    </a:extLst>
                  </p:cNvPr>
                  <p:cNvCxnSpPr>
                    <a:cxnSpLocks noChangeShapeType="1"/>
                  </p:cNvCxnSpPr>
                  <p:nvPr/>
                </p:nvCxnSpPr>
                <p:spPr bwMode="auto">
                  <a:xfrm>
                    <a:off x="8006" y="6817"/>
                    <a:ext cx="231"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8" name="AutoShape 321">
                    <a:extLst>
                      <a:ext uri="{FF2B5EF4-FFF2-40B4-BE49-F238E27FC236}">
                        <a16:creationId xmlns:a16="http://schemas.microsoft.com/office/drawing/2014/main" id="{0F990610-D31A-4205-A8AA-89EC014F10E2}"/>
                      </a:ext>
                    </a:extLst>
                  </p:cNvPr>
                  <p:cNvCxnSpPr>
                    <a:cxnSpLocks noChangeShapeType="1"/>
                  </p:cNvCxnSpPr>
                  <p:nvPr/>
                </p:nvCxnSpPr>
                <p:spPr bwMode="auto">
                  <a:xfrm>
                    <a:off x="8000" y="6712"/>
                    <a:ext cx="231"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cxnSp>
            <p:nvCxnSpPr>
              <p:cNvPr id="65" name="AutoShape 324">
                <a:extLst>
                  <a:ext uri="{FF2B5EF4-FFF2-40B4-BE49-F238E27FC236}">
                    <a16:creationId xmlns:a16="http://schemas.microsoft.com/office/drawing/2014/main" id="{A772A9B0-9955-4ADF-AA32-1064D302E535}"/>
                  </a:ext>
                </a:extLst>
              </p:cNvPr>
              <p:cNvCxnSpPr>
                <a:cxnSpLocks noChangeShapeType="1"/>
              </p:cNvCxnSpPr>
              <p:nvPr/>
            </p:nvCxnSpPr>
            <p:spPr bwMode="auto">
              <a:xfrm>
                <a:off x="4234" y="11867"/>
                <a:ext cx="241" cy="397"/>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nvGrpSpPr>
            <p:cNvPr id="11" name="Group 10">
              <a:extLst>
                <a:ext uri="{FF2B5EF4-FFF2-40B4-BE49-F238E27FC236}">
                  <a16:creationId xmlns:a16="http://schemas.microsoft.com/office/drawing/2014/main" id="{E70955DE-292B-47BC-82C1-11D24B80A146}"/>
                </a:ext>
              </a:extLst>
            </p:cNvPr>
            <p:cNvGrpSpPr>
              <a:grpSpLocks/>
            </p:cNvGrpSpPr>
            <p:nvPr/>
          </p:nvGrpSpPr>
          <p:grpSpPr bwMode="auto">
            <a:xfrm>
              <a:off x="1787" y="11486"/>
              <a:ext cx="1270" cy="1286"/>
              <a:chOff x="2084" y="11333"/>
              <a:chExt cx="1270" cy="1286"/>
            </a:xfrm>
          </p:grpSpPr>
          <p:grpSp>
            <p:nvGrpSpPr>
              <p:cNvPr id="44" name="Group 43">
                <a:extLst>
                  <a:ext uri="{FF2B5EF4-FFF2-40B4-BE49-F238E27FC236}">
                    <a16:creationId xmlns:a16="http://schemas.microsoft.com/office/drawing/2014/main" id="{E1427E83-C250-45A1-8628-F2AA5E666681}"/>
                  </a:ext>
                </a:extLst>
              </p:cNvPr>
              <p:cNvGrpSpPr>
                <a:grpSpLocks/>
              </p:cNvGrpSpPr>
              <p:nvPr/>
            </p:nvGrpSpPr>
            <p:grpSpPr bwMode="auto">
              <a:xfrm>
                <a:off x="2528" y="11643"/>
                <a:ext cx="460" cy="303"/>
                <a:chOff x="543" y="8091"/>
                <a:chExt cx="460" cy="303"/>
              </a:xfrm>
            </p:grpSpPr>
            <p:sp>
              <p:nvSpPr>
                <p:cNvPr id="61" name="Arc 330">
                  <a:extLst>
                    <a:ext uri="{FF2B5EF4-FFF2-40B4-BE49-F238E27FC236}">
                      <a16:creationId xmlns:a16="http://schemas.microsoft.com/office/drawing/2014/main" id="{3E8AF0C8-793A-4F30-A0AD-5F6E3A887E50}"/>
                    </a:ext>
                  </a:extLst>
                </p:cNvPr>
                <p:cNvSpPr>
                  <a:spLocks/>
                </p:cNvSpPr>
                <p:nvPr/>
              </p:nvSpPr>
              <p:spPr bwMode="auto">
                <a:xfrm>
                  <a:off x="818" y="8091"/>
                  <a:ext cx="185" cy="303"/>
                </a:xfrm>
                <a:custGeom>
                  <a:avLst/>
                  <a:gdLst>
                    <a:gd name="G0" fmla="+- 0 0 0"/>
                    <a:gd name="G1" fmla="+- 18890 0 0"/>
                    <a:gd name="G2" fmla="+- 21600 0 0"/>
                    <a:gd name="T0" fmla="*/ 10475 w 21600"/>
                    <a:gd name="T1" fmla="*/ 0 h 38337"/>
                    <a:gd name="T2" fmla="*/ 9400 w 21600"/>
                    <a:gd name="T3" fmla="*/ 38337 h 38337"/>
                    <a:gd name="T4" fmla="*/ 0 w 21600"/>
                    <a:gd name="T5" fmla="*/ 18890 h 38337"/>
                  </a:gdLst>
                  <a:ahLst/>
                  <a:cxnLst>
                    <a:cxn ang="0">
                      <a:pos x="T0" y="T1"/>
                    </a:cxn>
                    <a:cxn ang="0">
                      <a:pos x="T2" y="T3"/>
                    </a:cxn>
                    <a:cxn ang="0">
                      <a:pos x="T4" y="T5"/>
                    </a:cxn>
                  </a:cxnLst>
                  <a:rect l="0" t="0" r="r" b="b"/>
                  <a:pathLst>
                    <a:path w="21600" h="38337" fill="none" extrusionOk="0">
                      <a:moveTo>
                        <a:pt x="10475" y="-1"/>
                      </a:moveTo>
                      <a:cubicBezTo>
                        <a:pt x="17340" y="3807"/>
                        <a:pt x="21600" y="11039"/>
                        <a:pt x="21600" y="18890"/>
                      </a:cubicBezTo>
                      <a:cubicBezTo>
                        <a:pt x="21600" y="27175"/>
                        <a:pt x="16860" y="34731"/>
                        <a:pt x="9400" y="38337"/>
                      </a:cubicBezTo>
                    </a:path>
                    <a:path w="21600" h="38337" stroke="0" extrusionOk="0">
                      <a:moveTo>
                        <a:pt x="10475" y="-1"/>
                      </a:moveTo>
                      <a:cubicBezTo>
                        <a:pt x="17340" y="3807"/>
                        <a:pt x="21600" y="11039"/>
                        <a:pt x="21600" y="18890"/>
                      </a:cubicBezTo>
                      <a:cubicBezTo>
                        <a:pt x="21600" y="27175"/>
                        <a:pt x="16860" y="34731"/>
                        <a:pt x="9400" y="38337"/>
                      </a:cubicBezTo>
                      <a:lnTo>
                        <a:pt x="0" y="1889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673" tIns="45837" rIns="91673" bIns="45837" anchor="t" anchorCtr="0" upright="1">
                  <a:noAutofit/>
                </a:bodyPr>
                <a:lstStyle/>
                <a:p>
                  <a:endParaRPr lang="en-US" sz="1805"/>
                </a:p>
              </p:txBody>
            </p:sp>
            <p:sp>
              <p:nvSpPr>
                <p:cNvPr id="62" name="Arc 331">
                  <a:extLst>
                    <a:ext uri="{FF2B5EF4-FFF2-40B4-BE49-F238E27FC236}">
                      <a16:creationId xmlns:a16="http://schemas.microsoft.com/office/drawing/2014/main" id="{7F602C3F-E461-4AC8-B7AD-0A2113E3032A}"/>
                    </a:ext>
                  </a:extLst>
                </p:cNvPr>
                <p:cNvSpPr>
                  <a:spLocks/>
                </p:cNvSpPr>
                <p:nvPr/>
              </p:nvSpPr>
              <p:spPr bwMode="auto">
                <a:xfrm flipH="1" flipV="1">
                  <a:off x="543" y="8136"/>
                  <a:ext cx="84" cy="224"/>
                </a:xfrm>
                <a:custGeom>
                  <a:avLst/>
                  <a:gdLst>
                    <a:gd name="G0" fmla="+- 632 0 0"/>
                    <a:gd name="G1" fmla="+- 21600 0 0"/>
                    <a:gd name="G2" fmla="+- 21600 0 0"/>
                    <a:gd name="T0" fmla="*/ 0 w 22232"/>
                    <a:gd name="T1" fmla="*/ 9 h 41930"/>
                    <a:gd name="T2" fmla="*/ 7930 w 22232"/>
                    <a:gd name="T3" fmla="*/ 41930 h 41930"/>
                    <a:gd name="T4" fmla="*/ 632 w 22232"/>
                    <a:gd name="T5" fmla="*/ 21600 h 41930"/>
                  </a:gdLst>
                  <a:ahLst/>
                  <a:cxnLst>
                    <a:cxn ang="0">
                      <a:pos x="T0" y="T1"/>
                    </a:cxn>
                    <a:cxn ang="0">
                      <a:pos x="T2" y="T3"/>
                    </a:cxn>
                    <a:cxn ang="0">
                      <a:pos x="T4" y="T5"/>
                    </a:cxn>
                  </a:cxnLst>
                  <a:rect l="0" t="0" r="r" b="b"/>
                  <a:pathLst>
                    <a:path w="22232" h="41930" fill="none" extrusionOk="0">
                      <a:moveTo>
                        <a:pt x="0" y="9"/>
                      </a:moveTo>
                      <a:cubicBezTo>
                        <a:pt x="210" y="3"/>
                        <a:pt x="421" y="0"/>
                        <a:pt x="632" y="0"/>
                      </a:cubicBezTo>
                      <a:cubicBezTo>
                        <a:pt x="12561" y="0"/>
                        <a:pt x="22232" y="9670"/>
                        <a:pt x="22232" y="21600"/>
                      </a:cubicBezTo>
                      <a:cubicBezTo>
                        <a:pt x="22232" y="30715"/>
                        <a:pt x="16509" y="38849"/>
                        <a:pt x="7929" y="41929"/>
                      </a:cubicBezTo>
                    </a:path>
                    <a:path w="22232" h="41930" stroke="0" extrusionOk="0">
                      <a:moveTo>
                        <a:pt x="0" y="9"/>
                      </a:moveTo>
                      <a:cubicBezTo>
                        <a:pt x="210" y="3"/>
                        <a:pt x="421" y="0"/>
                        <a:pt x="632" y="0"/>
                      </a:cubicBezTo>
                      <a:cubicBezTo>
                        <a:pt x="12561" y="0"/>
                        <a:pt x="22232" y="9670"/>
                        <a:pt x="22232" y="21600"/>
                      </a:cubicBezTo>
                      <a:cubicBezTo>
                        <a:pt x="22232" y="30715"/>
                        <a:pt x="16509" y="38849"/>
                        <a:pt x="7929" y="41929"/>
                      </a:cubicBezTo>
                      <a:lnTo>
                        <a:pt x="632"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673" tIns="45837" rIns="91673" bIns="45837" anchor="t" anchorCtr="0" upright="1">
                  <a:noAutofit/>
                </a:bodyPr>
                <a:lstStyle/>
                <a:p>
                  <a:endParaRPr lang="en-US" sz="1805"/>
                </a:p>
              </p:txBody>
            </p:sp>
          </p:grpSp>
          <p:grpSp>
            <p:nvGrpSpPr>
              <p:cNvPr id="45" name="Group 44">
                <a:extLst>
                  <a:ext uri="{FF2B5EF4-FFF2-40B4-BE49-F238E27FC236}">
                    <a16:creationId xmlns:a16="http://schemas.microsoft.com/office/drawing/2014/main" id="{B95DB814-12DB-4252-8790-DE923F117C21}"/>
                  </a:ext>
                </a:extLst>
              </p:cNvPr>
              <p:cNvGrpSpPr>
                <a:grpSpLocks/>
              </p:cNvGrpSpPr>
              <p:nvPr/>
            </p:nvGrpSpPr>
            <p:grpSpPr bwMode="auto">
              <a:xfrm>
                <a:off x="3110" y="12305"/>
                <a:ext cx="143" cy="314"/>
                <a:chOff x="414" y="6535"/>
                <a:chExt cx="143" cy="314"/>
              </a:xfrm>
            </p:grpSpPr>
            <p:sp>
              <p:nvSpPr>
                <p:cNvPr id="56" name="Rectangle 55">
                  <a:extLst>
                    <a:ext uri="{FF2B5EF4-FFF2-40B4-BE49-F238E27FC236}">
                      <a16:creationId xmlns:a16="http://schemas.microsoft.com/office/drawing/2014/main" id="{79850EF4-C684-41FD-A2FF-A701D38781D7}"/>
                    </a:ext>
                  </a:extLst>
                </p:cNvPr>
                <p:cNvSpPr>
                  <a:spLocks noChangeArrowheads="1"/>
                </p:cNvSpPr>
                <p:nvPr/>
              </p:nvSpPr>
              <p:spPr bwMode="auto">
                <a:xfrm>
                  <a:off x="414" y="6618"/>
                  <a:ext cx="143" cy="231"/>
                </a:xfrm>
                <a:prstGeom prst="rect">
                  <a:avLst/>
                </a:prstGeom>
                <a:solidFill>
                  <a:srgbClr val="FFFFFF"/>
                </a:solidFill>
                <a:ln w="9525">
                  <a:solidFill>
                    <a:srgbClr val="000000"/>
                  </a:solidFill>
                  <a:miter lim="800000"/>
                  <a:headEnd/>
                  <a:tailEnd/>
                </a:ln>
              </p:spPr>
              <p:txBody>
                <a:bodyPr rot="0" vert="horz" wrap="square" lIns="91673" tIns="45837" rIns="91673" bIns="45837" anchor="t" anchorCtr="0" upright="1">
                  <a:noAutofit/>
                </a:bodyPr>
                <a:lstStyle/>
                <a:p>
                  <a:endParaRPr lang="en-US" sz="1805"/>
                </a:p>
              </p:txBody>
            </p:sp>
            <p:cxnSp>
              <p:nvCxnSpPr>
                <p:cNvPr id="57" name="AutoShape 335">
                  <a:extLst>
                    <a:ext uri="{FF2B5EF4-FFF2-40B4-BE49-F238E27FC236}">
                      <a16:creationId xmlns:a16="http://schemas.microsoft.com/office/drawing/2014/main" id="{F10E0778-B556-414A-9D88-B0E46E9EBEDE}"/>
                    </a:ext>
                  </a:extLst>
                </p:cNvPr>
                <p:cNvCxnSpPr>
                  <a:cxnSpLocks noChangeShapeType="1"/>
                </p:cNvCxnSpPr>
                <p:nvPr/>
              </p:nvCxnSpPr>
              <p:spPr bwMode="auto">
                <a:xfrm flipV="1">
                  <a:off x="414" y="6535"/>
                  <a:ext cx="0" cy="8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8" name="AutoShape 336">
                  <a:extLst>
                    <a:ext uri="{FF2B5EF4-FFF2-40B4-BE49-F238E27FC236}">
                      <a16:creationId xmlns:a16="http://schemas.microsoft.com/office/drawing/2014/main" id="{1C644313-B1BF-4B5D-8EF8-A921FA24277F}"/>
                    </a:ext>
                  </a:extLst>
                </p:cNvPr>
                <p:cNvCxnSpPr>
                  <a:cxnSpLocks noChangeShapeType="1"/>
                </p:cNvCxnSpPr>
                <p:nvPr/>
              </p:nvCxnSpPr>
              <p:spPr bwMode="auto">
                <a:xfrm>
                  <a:off x="424" y="6700"/>
                  <a:ext cx="119"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nvGrpSpPr>
              <p:cNvPr id="46" name="Group 45">
                <a:extLst>
                  <a:ext uri="{FF2B5EF4-FFF2-40B4-BE49-F238E27FC236}">
                    <a16:creationId xmlns:a16="http://schemas.microsoft.com/office/drawing/2014/main" id="{9509BDC3-C699-4A7A-87AB-47881912AD10}"/>
                  </a:ext>
                </a:extLst>
              </p:cNvPr>
              <p:cNvGrpSpPr>
                <a:grpSpLocks/>
              </p:cNvGrpSpPr>
              <p:nvPr/>
            </p:nvGrpSpPr>
            <p:grpSpPr bwMode="auto">
              <a:xfrm>
                <a:off x="3211" y="11333"/>
                <a:ext cx="143" cy="314"/>
                <a:chOff x="414" y="6535"/>
                <a:chExt cx="143" cy="314"/>
              </a:xfrm>
            </p:grpSpPr>
            <p:sp>
              <p:nvSpPr>
                <p:cNvPr id="53" name="Rectangle 52">
                  <a:extLst>
                    <a:ext uri="{FF2B5EF4-FFF2-40B4-BE49-F238E27FC236}">
                      <a16:creationId xmlns:a16="http://schemas.microsoft.com/office/drawing/2014/main" id="{593DC8E5-5BC0-4838-8E1F-CD994AD6318E}"/>
                    </a:ext>
                  </a:extLst>
                </p:cNvPr>
                <p:cNvSpPr>
                  <a:spLocks noChangeArrowheads="1"/>
                </p:cNvSpPr>
                <p:nvPr/>
              </p:nvSpPr>
              <p:spPr bwMode="auto">
                <a:xfrm>
                  <a:off x="414" y="6618"/>
                  <a:ext cx="143" cy="231"/>
                </a:xfrm>
                <a:prstGeom prst="rect">
                  <a:avLst/>
                </a:prstGeom>
                <a:solidFill>
                  <a:srgbClr val="FFFFFF"/>
                </a:solidFill>
                <a:ln w="9525">
                  <a:solidFill>
                    <a:srgbClr val="000000"/>
                  </a:solidFill>
                  <a:miter lim="800000"/>
                  <a:headEnd/>
                  <a:tailEnd/>
                </a:ln>
              </p:spPr>
              <p:txBody>
                <a:bodyPr rot="0" vert="horz" wrap="square" lIns="91673" tIns="45837" rIns="91673" bIns="45837" anchor="t" anchorCtr="0" upright="1">
                  <a:noAutofit/>
                </a:bodyPr>
                <a:lstStyle/>
                <a:p>
                  <a:endParaRPr lang="en-US" sz="1805"/>
                </a:p>
              </p:txBody>
            </p:sp>
            <p:cxnSp>
              <p:nvCxnSpPr>
                <p:cNvPr id="54" name="AutoShape 339">
                  <a:extLst>
                    <a:ext uri="{FF2B5EF4-FFF2-40B4-BE49-F238E27FC236}">
                      <a16:creationId xmlns:a16="http://schemas.microsoft.com/office/drawing/2014/main" id="{D23C09D7-10B6-4D44-B4D2-121BB4EEC196}"/>
                    </a:ext>
                  </a:extLst>
                </p:cNvPr>
                <p:cNvCxnSpPr>
                  <a:cxnSpLocks noChangeShapeType="1"/>
                </p:cNvCxnSpPr>
                <p:nvPr/>
              </p:nvCxnSpPr>
              <p:spPr bwMode="auto">
                <a:xfrm flipV="1">
                  <a:off x="414" y="6535"/>
                  <a:ext cx="0" cy="8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nvGrpSpPr>
              <p:cNvPr id="47" name="Group 46">
                <a:extLst>
                  <a:ext uri="{FF2B5EF4-FFF2-40B4-BE49-F238E27FC236}">
                    <a16:creationId xmlns:a16="http://schemas.microsoft.com/office/drawing/2014/main" id="{5F1D4808-365E-472F-9F49-C8C89B6A293A}"/>
                  </a:ext>
                </a:extLst>
              </p:cNvPr>
              <p:cNvGrpSpPr>
                <a:grpSpLocks/>
              </p:cNvGrpSpPr>
              <p:nvPr/>
            </p:nvGrpSpPr>
            <p:grpSpPr bwMode="auto">
              <a:xfrm>
                <a:off x="2084" y="12129"/>
                <a:ext cx="143" cy="314"/>
                <a:chOff x="2121" y="10855"/>
                <a:chExt cx="143" cy="314"/>
              </a:xfrm>
            </p:grpSpPr>
            <p:sp>
              <p:nvSpPr>
                <p:cNvPr id="50" name="Rectangle 49">
                  <a:extLst>
                    <a:ext uri="{FF2B5EF4-FFF2-40B4-BE49-F238E27FC236}">
                      <a16:creationId xmlns:a16="http://schemas.microsoft.com/office/drawing/2014/main" id="{3C4A0643-1AD7-44FA-8EB4-92BC66986E4C}"/>
                    </a:ext>
                  </a:extLst>
                </p:cNvPr>
                <p:cNvSpPr>
                  <a:spLocks noChangeArrowheads="1"/>
                </p:cNvSpPr>
                <p:nvPr/>
              </p:nvSpPr>
              <p:spPr bwMode="auto">
                <a:xfrm>
                  <a:off x="2121" y="10938"/>
                  <a:ext cx="143" cy="231"/>
                </a:xfrm>
                <a:prstGeom prst="rect">
                  <a:avLst/>
                </a:prstGeom>
                <a:solidFill>
                  <a:srgbClr val="FFFFFF"/>
                </a:solidFill>
                <a:ln w="9525">
                  <a:solidFill>
                    <a:srgbClr val="000000"/>
                  </a:solidFill>
                  <a:miter lim="800000"/>
                  <a:headEnd/>
                  <a:tailEnd/>
                </a:ln>
              </p:spPr>
              <p:txBody>
                <a:bodyPr rot="0" vert="horz" wrap="square" lIns="91673" tIns="45837" rIns="91673" bIns="45837" anchor="t" anchorCtr="0" upright="1">
                  <a:noAutofit/>
                </a:bodyPr>
                <a:lstStyle/>
                <a:p>
                  <a:endParaRPr lang="en-US" sz="1805"/>
                </a:p>
              </p:txBody>
            </p:sp>
            <p:cxnSp>
              <p:nvCxnSpPr>
                <p:cNvPr id="51" name="AutoShape 343">
                  <a:extLst>
                    <a:ext uri="{FF2B5EF4-FFF2-40B4-BE49-F238E27FC236}">
                      <a16:creationId xmlns:a16="http://schemas.microsoft.com/office/drawing/2014/main" id="{E3296207-A5AE-4235-A9FE-65C6A2E312E3}"/>
                    </a:ext>
                  </a:extLst>
                </p:cNvPr>
                <p:cNvCxnSpPr>
                  <a:cxnSpLocks noChangeShapeType="1"/>
                </p:cNvCxnSpPr>
                <p:nvPr/>
              </p:nvCxnSpPr>
              <p:spPr bwMode="auto">
                <a:xfrm flipV="1">
                  <a:off x="2121" y="10855"/>
                  <a:ext cx="0" cy="8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2" name="AutoShape 344">
                  <a:extLst>
                    <a:ext uri="{FF2B5EF4-FFF2-40B4-BE49-F238E27FC236}">
                      <a16:creationId xmlns:a16="http://schemas.microsoft.com/office/drawing/2014/main" id="{F2FA04C2-04B9-45CB-B847-10580BAFDADE}"/>
                    </a:ext>
                  </a:extLst>
                </p:cNvPr>
                <p:cNvCxnSpPr>
                  <a:cxnSpLocks noChangeShapeType="1"/>
                </p:cNvCxnSpPr>
                <p:nvPr/>
              </p:nvCxnSpPr>
              <p:spPr bwMode="auto">
                <a:xfrm>
                  <a:off x="2131" y="11020"/>
                  <a:ext cx="119"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grpSp>
          <p:nvGrpSpPr>
            <p:cNvPr id="12" name="Group 11">
              <a:extLst>
                <a:ext uri="{FF2B5EF4-FFF2-40B4-BE49-F238E27FC236}">
                  <a16:creationId xmlns:a16="http://schemas.microsoft.com/office/drawing/2014/main" id="{9EBF6548-0F93-4662-A428-5AC70DF1AF5A}"/>
                </a:ext>
              </a:extLst>
            </p:cNvPr>
            <p:cNvGrpSpPr>
              <a:grpSpLocks/>
            </p:cNvGrpSpPr>
            <p:nvPr/>
          </p:nvGrpSpPr>
          <p:grpSpPr bwMode="auto">
            <a:xfrm>
              <a:off x="4670" y="9011"/>
              <a:ext cx="1496" cy="3963"/>
              <a:chOff x="5288" y="8862"/>
              <a:chExt cx="1496" cy="3963"/>
            </a:xfrm>
          </p:grpSpPr>
          <p:grpSp>
            <p:nvGrpSpPr>
              <p:cNvPr id="24" name="Group 23">
                <a:extLst>
                  <a:ext uri="{FF2B5EF4-FFF2-40B4-BE49-F238E27FC236}">
                    <a16:creationId xmlns:a16="http://schemas.microsoft.com/office/drawing/2014/main" id="{73926B26-28C2-4F80-90E7-2708E82AD1A5}"/>
                  </a:ext>
                </a:extLst>
              </p:cNvPr>
              <p:cNvGrpSpPr>
                <a:grpSpLocks/>
              </p:cNvGrpSpPr>
              <p:nvPr/>
            </p:nvGrpSpPr>
            <p:grpSpPr bwMode="auto">
              <a:xfrm>
                <a:off x="5288" y="8862"/>
                <a:ext cx="1496" cy="3963"/>
                <a:chOff x="5288" y="8862"/>
                <a:chExt cx="1496" cy="3963"/>
              </a:xfrm>
            </p:grpSpPr>
            <p:sp>
              <p:nvSpPr>
                <p:cNvPr id="26" name="Rectangle 25">
                  <a:extLst>
                    <a:ext uri="{FF2B5EF4-FFF2-40B4-BE49-F238E27FC236}">
                      <a16:creationId xmlns:a16="http://schemas.microsoft.com/office/drawing/2014/main" id="{2AD222A0-D3C4-41E1-BCEB-9472E1170161}"/>
                    </a:ext>
                  </a:extLst>
                </p:cNvPr>
                <p:cNvSpPr>
                  <a:spLocks noChangeArrowheads="1"/>
                </p:cNvSpPr>
                <p:nvPr/>
              </p:nvSpPr>
              <p:spPr bwMode="auto">
                <a:xfrm>
                  <a:off x="5288" y="8862"/>
                  <a:ext cx="1496" cy="3963"/>
                </a:xfrm>
                <a:prstGeom prst="rect">
                  <a:avLst/>
                </a:prstGeom>
                <a:solidFill>
                  <a:srgbClr val="147AB8"/>
                </a:solidFill>
                <a:ln w="9525">
                  <a:solidFill>
                    <a:srgbClr val="000000"/>
                  </a:solidFill>
                  <a:miter lim="800000"/>
                  <a:headEnd/>
                  <a:tailEnd/>
                </a:ln>
              </p:spPr>
              <p:txBody>
                <a:bodyPr rot="0" vert="horz" wrap="square" lIns="91673" tIns="45837" rIns="91673" bIns="45837" anchor="t" anchorCtr="0" upright="1">
                  <a:noAutofit/>
                </a:bodyPr>
                <a:lstStyle/>
                <a:p>
                  <a:endParaRPr lang="en-US" sz="1805"/>
                </a:p>
              </p:txBody>
            </p:sp>
            <p:grpSp>
              <p:nvGrpSpPr>
                <p:cNvPr id="27" name="Group 26">
                  <a:extLst>
                    <a:ext uri="{FF2B5EF4-FFF2-40B4-BE49-F238E27FC236}">
                      <a16:creationId xmlns:a16="http://schemas.microsoft.com/office/drawing/2014/main" id="{E37CCBDD-7698-4B6B-A6CE-CA87258DE691}"/>
                    </a:ext>
                  </a:extLst>
                </p:cNvPr>
                <p:cNvGrpSpPr>
                  <a:grpSpLocks/>
                </p:cNvGrpSpPr>
                <p:nvPr/>
              </p:nvGrpSpPr>
              <p:grpSpPr bwMode="auto">
                <a:xfrm>
                  <a:off x="5411" y="11678"/>
                  <a:ext cx="557" cy="797"/>
                  <a:chOff x="446" y="8091"/>
                  <a:chExt cx="557" cy="457"/>
                </a:xfrm>
              </p:grpSpPr>
              <p:cxnSp>
                <p:nvCxnSpPr>
                  <p:cNvPr id="38" name="AutoShape 351">
                    <a:extLst>
                      <a:ext uri="{FF2B5EF4-FFF2-40B4-BE49-F238E27FC236}">
                        <a16:creationId xmlns:a16="http://schemas.microsoft.com/office/drawing/2014/main" id="{37F3DB71-29F7-49BD-B31D-31550751FE9E}"/>
                      </a:ext>
                    </a:extLst>
                  </p:cNvPr>
                  <p:cNvCxnSpPr>
                    <a:cxnSpLocks noChangeShapeType="1"/>
                  </p:cNvCxnSpPr>
                  <p:nvPr/>
                </p:nvCxnSpPr>
                <p:spPr bwMode="auto">
                  <a:xfrm flipV="1">
                    <a:off x="729" y="8243"/>
                    <a:ext cx="1" cy="305"/>
                  </a:xfrm>
                  <a:prstGeom prst="straightConnector1">
                    <a:avLst/>
                  </a:prstGeom>
                  <a:noFill/>
                  <a:ln w="38100">
                    <a:solidFill>
                      <a:srgbClr val="000000"/>
                    </a:solidFill>
                    <a:round/>
                    <a:headEnd/>
                    <a:tailEnd type="oval" w="med" len="med"/>
                  </a:ln>
                  <a:extLst>
                    <a:ext uri="{909E8E84-426E-40DD-AFC4-6F175D3DCCD1}">
                      <a14:hiddenFill xmlns:a14="http://schemas.microsoft.com/office/drawing/2010/main">
                        <a:noFill/>
                      </a14:hiddenFill>
                    </a:ext>
                  </a:extLst>
                </p:spPr>
              </p:cxnSp>
              <p:sp>
                <p:nvSpPr>
                  <p:cNvPr id="39" name="Arc 352">
                    <a:extLst>
                      <a:ext uri="{FF2B5EF4-FFF2-40B4-BE49-F238E27FC236}">
                        <a16:creationId xmlns:a16="http://schemas.microsoft.com/office/drawing/2014/main" id="{40FB4588-FB4F-4BEB-9BFB-CDE0B210C16E}"/>
                      </a:ext>
                    </a:extLst>
                  </p:cNvPr>
                  <p:cNvSpPr>
                    <a:spLocks/>
                  </p:cNvSpPr>
                  <p:nvPr/>
                </p:nvSpPr>
                <p:spPr bwMode="auto">
                  <a:xfrm>
                    <a:off x="803" y="8127"/>
                    <a:ext cx="112" cy="222"/>
                  </a:xfrm>
                  <a:custGeom>
                    <a:avLst/>
                    <a:gdLst>
                      <a:gd name="G0" fmla="+- 0 0 0"/>
                      <a:gd name="G1" fmla="+- 21600 0 0"/>
                      <a:gd name="G2" fmla="+- 21600 0 0"/>
                      <a:gd name="T0" fmla="*/ 0 w 21600"/>
                      <a:gd name="T1" fmla="*/ 0 h 41930"/>
                      <a:gd name="T2" fmla="*/ 7298 w 21600"/>
                      <a:gd name="T3" fmla="*/ 41930 h 41930"/>
                      <a:gd name="T4" fmla="*/ 0 w 21600"/>
                      <a:gd name="T5" fmla="*/ 21600 h 41930"/>
                    </a:gdLst>
                    <a:ahLst/>
                    <a:cxnLst>
                      <a:cxn ang="0">
                        <a:pos x="T0" y="T1"/>
                      </a:cxn>
                      <a:cxn ang="0">
                        <a:pos x="T2" y="T3"/>
                      </a:cxn>
                      <a:cxn ang="0">
                        <a:pos x="T4" y="T5"/>
                      </a:cxn>
                    </a:cxnLst>
                    <a:rect l="0" t="0" r="r" b="b"/>
                    <a:pathLst>
                      <a:path w="21600" h="41930" fill="none" extrusionOk="0">
                        <a:moveTo>
                          <a:pt x="-1" y="0"/>
                        </a:moveTo>
                        <a:cubicBezTo>
                          <a:pt x="11929" y="0"/>
                          <a:pt x="21600" y="9670"/>
                          <a:pt x="21600" y="21600"/>
                        </a:cubicBezTo>
                        <a:cubicBezTo>
                          <a:pt x="21600" y="30715"/>
                          <a:pt x="15877" y="38849"/>
                          <a:pt x="7297" y="41929"/>
                        </a:cubicBezTo>
                      </a:path>
                      <a:path w="21600" h="41930" stroke="0" extrusionOk="0">
                        <a:moveTo>
                          <a:pt x="-1" y="0"/>
                        </a:moveTo>
                        <a:cubicBezTo>
                          <a:pt x="11929" y="0"/>
                          <a:pt x="21600" y="9670"/>
                          <a:pt x="21600" y="21600"/>
                        </a:cubicBezTo>
                        <a:cubicBezTo>
                          <a:pt x="21600" y="30715"/>
                          <a:pt x="15877" y="38849"/>
                          <a:pt x="7297" y="41929"/>
                        </a:cubicBezTo>
                        <a:lnTo>
                          <a:pt x="0" y="21600"/>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673" tIns="45837" rIns="91673" bIns="45837" anchor="t" anchorCtr="0" upright="1">
                    <a:noAutofit/>
                  </a:bodyPr>
                  <a:lstStyle/>
                  <a:p>
                    <a:endParaRPr lang="en-US" sz="1805"/>
                  </a:p>
                </p:txBody>
              </p:sp>
              <p:sp>
                <p:nvSpPr>
                  <p:cNvPr id="40" name="Arc 353">
                    <a:extLst>
                      <a:ext uri="{FF2B5EF4-FFF2-40B4-BE49-F238E27FC236}">
                        <a16:creationId xmlns:a16="http://schemas.microsoft.com/office/drawing/2014/main" id="{082EC680-D610-4EBC-83A9-ED7CD36D0641}"/>
                      </a:ext>
                    </a:extLst>
                  </p:cNvPr>
                  <p:cNvSpPr>
                    <a:spLocks/>
                  </p:cNvSpPr>
                  <p:nvPr/>
                </p:nvSpPr>
                <p:spPr bwMode="auto">
                  <a:xfrm>
                    <a:off x="818" y="8091"/>
                    <a:ext cx="185" cy="303"/>
                  </a:xfrm>
                  <a:custGeom>
                    <a:avLst/>
                    <a:gdLst>
                      <a:gd name="G0" fmla="+- 0 0 0"/>
                      <a:gd name="G1" fmla="+- 18890 0 0"/>
                      <a:gd name="G2" fmla="+- 21600 0 0"/>
                      <a:gd name="T0" fmla="*/ 10475 w 21600"/>
                      <a:gd name="T1" fmla="*/ 0 h 38337"/>
                      <a:gd name="T2" fmla="*/ 9400 w 21600"/>
                      <a:gd name="T3" fmla="*/ 38337 h 38337"/>
                      <a:gd name="T4" fmla="*/ 0 w 21600"/>
                      <a:gd name="T5" fmla="*/ 18890 h 38337"/>
                    </a:gdLst>
                    <a:ahLst/>
                    <a:cxnLst>
                      <a:cxn ang="0">
                        <a:pos x="T0" y="T1"/>
                      </a:cxn>
                      <a:cxn ang="0">
                        <a:pos x="T2" y="T3"/>
                      </a:cxn>
                      <a:cxn ang="0">
                        <a:pos x="T4" y="T5"/>
                      </a:cxn>
                    </a:cxnLst>
                    <a:rect l="0" t="0" r="r" b="b"/>
                    <a:pathLst>
                      <a:path w="21600" h="38337" fill="none" extrusionOk="0">
                        <a:moveTo>
                          <a:pt x="10475" y="-1"/>
                        </a:moveTo>
                        <a:cubicBezTo>
                          <a:pt x="17340" y="3807"/>
                          <a:pt x="21600" y="11039"/>
                          <a:pt x="21600" y="18890"/>
                        </a:cubicBezTo>
                        <a:cubicBezTo>
                          <a:pt x="21600" y="27175"/>
                          <a:pt x="16860" y="34731"/>
                          <a:pt x="9400" y="38337"/>
                        </a:cubicBezTo>
                      </a:path>
                      <a:path w="21600" h="38337" stroke="0" extrusionOk="0">
                        <a:moveTo>
                          <a:pt x="10475" y="-1"/>
                        </a:moveTo>
                        <a:cubicBezTo>
                          <a:pt x="17340" y="3807"/>
                          <a:pt x="21600" y="11039"/>
                          <a:pt x="21600" y="18890"/>
                        </a:cubicBezTo>
                        <a:cubicBezTo>
                          <a:pt x="21600" y="27175"/>
                          <a:pt x="16860" y="34731"/>
                          <a:pt x="9400" y="38337"/>
                        </a:cubicBezTo>
                        <a:lnTo>
                          <a:pt x="0" y="18890"/>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673" tIns="45837" rIns="91673" bIns="45837" anchor="t" anchorCtr="0" upright="1">
                    <a:noAutofit/>
                  </a:bodyPr>
                  <a:lstStyle/>
                  <a:p>
                    <a:endParaRPr lang="en-US" sz="1805"/>
                  </a:p>
                </p:txBody>
              </p:sp>
              <p:sp>
                <p:nvSpPr>
                  <p:cNvPr id="41" name="Arc 354">
                    <a:extLst>
                      <a:ext uri="{FF2B5EF4-FFF2-40B4-BE49-F238E27FC236}">
                        <a16:creationId xmlns:a16="http://schemas.microsoft.com/office/drawing/2014/main" id="{40EBE9F0-C09B-46B2-A39B-AEABC1903B5D}"/>
                      </a:ext>
                    </a:extLst>
                  </p:cNvPr>
                  <p:cNvSpPr>
                    <a:spLocks/>
                  </p:cNvSpPr>
                  <p:nvPr/>
                </p:nvSpPr>
                <p:spPr bwMode="auto">
                  <a:xfrm flipH="1" flipV="1">
                    <a:off x="543" y="8136"/>
                    <a:ext cx="84" cy="224"/>
                  </a:xfrm>
                  <a:custGeom>
                    <a:avLst/>
                    <a:gdLst>
                      <a:gd name="G0" fmla="+- 632 0 0"/>
                      <a:gd name="G1" fmla="+- 21600 0 0"/>
                      <a:gd name="G2" fmla="+- 21600 0 0"/>
                      <a:gd name="T0" fmla="*/ 0 w 22232"/>
                      <a:gd name="T1" fmla="*/ 9 h 41930"/>
                      <a:gd name="T2" fmla="*/ 7930 w 22232"/>
                      <a:gd name="T3" fmla="*/ 41930 h 41930"/>
                      <a:gd name="T4" fmla="*/ 632 w 22232"/>
                      <a:gd name="T5" fmla="*/ 21600 h 41930"/>
                    </a:gdLst>
                    <a:ahLst/>
                    <a:cxnLst>
                      <a:cxn ang="0">
                        <a:pos x="T0" y="T1"/>
                      </a:cxn>
                      <a:cxn ang="0">
                        <a:pos x="T2" y="T3"/>
                      </a:cxn>
                      <a:cxn ang="0">
                        <a:pos x="T4" y="T5"/>
                      </a:cxn>
                    </a:cxnLst>
                    <a:rect l="0" t="0" r="r" b="b"/>
                    <a:pathLst>
                      <a:path w="22232" h="41930" fill="none" extrusionOk="0">
                        <a:moveTo>
                          <a:pt x="0" y="9"/>
                        </a:moveTo>
                        <a:cubicBezTo>
                          <a:pt x="210" y="3"/>
                          <a:pt x="421" y="0"/>
                          <a:pt x="632" y="0"/>
                        </a:cubicBezTo>
                        <a:cubicBezTo>
                          <a:pt x="12561" y="0"/>
                          <a:pt x="22232" y="9670"/>
                          <a:pt x="22232" y="21600"/>
                        </a:cubicBezTo>
                        <a:cubicBezTo>
                          <a:pt x="22232" y="30715"/>
                          <a:pt x="16509" y="38849"/>
                          <a:pt x="7929" y="41929"/>
                        </a:cubicBezTo>
                      </a:path>
                      <a:path w="22232" h="41930" stroke="0" extrusionOk="0">
                        <a:moveTo>
                          <a:pt x="0" y="9"/>
                        </a:moveTo>
                        <a:cubicBezTo>
                          <a:pt x="210" y="3"/>
                          <a:pt x="421" y="0"/>
                          <a:pt x="632" y="0"/>
                        </a:cubicBezTo>
                        <a:cubicBezTo>
                          <a:pt x="12561" y="0"/>
                          <a:pt x="22232" y="9670"/>
                          <a:pt x="22232" y="21600"/>
                        </a:cubicBezTo>
                        <a:cubicBezTo>
                          <a:pt x="22232" y="30715"/>
                          <a:pt x="16509" y="38849"/>
                          <a:pt x="7929" y="41929"/>
                        </a:cubicBezTo>
                        <a:lnTo>
                          <a:pt x="632" y="21600"/>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673" tIns="45837" rIns="91673" bIns="45837" anchor="t" anchorCtr="0" upright="1">
                    <a:noAutofit/>
                  </a:bodyPr>
                  <a:lstStyle/>
                  <a:p>
                    <a:endParaRPr lang="en-US" sz="1805"/>
                  </a:p>
                </p:txBody>
              </p:sp>
              <p:sp>
                <p:nvSpPr>
                  <p:cNvPr id="42" name="Arc 355">
                    <a:extLst>
                      <a:ext uri="{FF2B5EF4-FFF2-40B4-BE49-F238E27FC236}">
                        <a16:creationId xmlns:a16="http://schemas.microsoft.com/office/drawing/2014/main" id="{99C0F82A-78AB-4CD5-B897-6CF716F7C136}"/>
                      </a:ext>
                    </a:extLst>
                  </p:cNvPr>
                  <p:cNvSpPr>
                    <a:spLocks/>
                  </p:cNvSpPr>
                  <p:nvPr/>
                </p:nvSpPr>
                <p:spPr bwMode="auto">
                  <a:xfrm flipH="1">
                    <a:off x="446" y="8117"/>
                    <a:ext cx="111" cy="286"/>
                  </a:xfrm>
                  <a:custGeom>
                    <a:avLst/>
                    <a:gdLst>
                      <a:gd name="G0" fmla="+- 0 0 0"/>
                      <a:gd name="G1" fmla="+- 20521 0 0"/>
                      <a:gd name="G2" fmla="+- 21600 0 0"/>
                      <a:gd name="T0" fmla="*/ 6742 w 21600"/>
                      <a:gd name="T1" fmla="*/ 0 h 41227"/>
                      <a:gd name="T2" fmla="*/ 6149 w 21600"/>
                      <a:gd name="T3" fmla="*/ 41227 h 41227"/>
                      <a:gd name="T4" fmla="*/ 0 w 21600"/>
                      <a:gd name="T5" fmla="*/ 20521 h 41227"/>
                    </a:gdLst>
                    <a:ahLst/>
                    <a:cxnLst>
                      <a:cxn ang="0">
                        <a:pos x="T0" y="T1"/>
                      </a:cxn>
                      <a:cxn ang="0">
                        <a:pos x="T2" y="T3"/>
                      </a:cxn>
                      <a:cxn ang="0">
                        <a:pos x="T4" y="T5"/>
                      </a:cxn>
                    </a:cxnLst>
                    <a:rect l="0" t="0" r="r" b="b"/>
                    <a:pathLst>
                      <a:path w="21600" h="41227" fill="none" extrusionOk="0">
                        <a:moveTo>
                          <a:pt x="6741" y="0"/>
                        </a:moveTo>
                        <a:cubicBezTo>
                          <a:pt x="15607" y="2912"/>
                          <a:pt x="21600" y="11189"/>
                          <a:pt x="21600" y="20521"/>
                        </a:cubicBezTo>
                        <a:cubicBezTo>
                          <a:pt x="21600" y="30081"/>
                          <a:pt x="15314" y="38505"/>
                          <a:pt x="6149" y="41227"/>
                        </a:cubicBezTo>
                      </a:path>
                      <a:path w="21600" h="41227" stroke="0" extrusionOk="0">
                        <a:moveTo>
                          <a:pt x="6741" y="0"/>
                        </a:moveTo>
                        <a:cubicBezTo>
                          <a:pt x="15607" y="2912"/>
                          <a:pt x="21600" y="11189"/>
                          <a:pt x="21600" y="20521"/>
                        </a:cubicBezTo>
                        <a:cubicBezTo>
                          <a:pt x="21600" y="30081"/>
                          <a:pt x="15314" y="38505"/>
                          <a:pt x="6149" y="41227"/>
                        </a:cubicBezTo>
                        <a:lnTo>
                          <a:pt x="0" y="20521"/>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673" tIns="45837" rIns="91673" bIns="45837" anchor="t" anchorCtr="0" upright="1">
                    <a:noAutofit/>
                  </a:bodyPr>
                  <a:lstStyle/>
                  <a:p>
                    <a:endParaRPr lang="en-US" sz="1805"/>
                  </a:p>
                </p:txBody>
              </p:sp>
            </p:grpSp>
            <p:grpSp>
              <p:nvGrpSpPr>
                <p:cNvPr id="28" name="Group 27">
                  <a:extLst>
                    <a:ext uri="{FF2B5EF4-FFF2-40B4-BE49-F238E27FC236}">
                      <a16:creationId xmlns:a16="http://schemas.microsoft.com/office/drawing/2014/main" id="{A1C8F0E8-7A3D-466A-9815-6DF94E98DB07}"/>
                    </a:ext>
                  </a:extLst>
                </p:cNvPr>
                <p:cNvGrpSpPr>
                  <a:grpSpLocks/>
                </p:cNvGrpSpPr>
                <p:nvPr/>
              </p:nvGrpSpPr>
              <p:grpSpPr bwMode="auto">
                <a:xfrm>
                  <a:off x="6534" y="11833"/>
                  <a:ext cx="143" cy="314"/>
                  <a:chOff x="414" y="6535"/>
                  <a:chExt cx="143" cy="314"/>
                </a:xfrm>
              </p:grpSpPr>
              <p:sp>
                <p:nvSpPr>
                  <p:cNvPr id="35" name="Rectangle 34">
                    <a:extLst>
                      <a:ext uri="{FF2B5EF4-FFF2-40B4-BE49-F238E27FC236}">
                        <a16:creationId xmlns:a16="http://schemas.microsoft.com/office/drawing/2014/main" id="{7B555DAA-8067-4A0E-AD66-F9ABF6634000}"/>
                      </a:ext>
                    </a:extLst>
                  </p:cNvPr>
                  <p:cNvSpPr>
                    <a:spLocks noChangeArrowheads="1"/>
                  </p:cNvSpPr>
                  <p:nvPr/>
                </p:nvSpPr>
                <p:spPr bwMode="auto">
                  <a:xfrm>
                    <a:off x="414" y="6618"/>
                    <a:ext cx="143" cy="231"/>
                  </a:xfrm>
                  <a:prstGeom prst="rect">
                    <a:avLst/>
                  </a:prstGeom>
                  <a:solidFill>
                    <a:srgbClr val="FFFFFF"/>
                  </a:solidFill>
                  <a:ln w="9525">
                    <a:solidFill>
                      <a:srgbClr val="000000"/>
                    </a:solidFill>
                    <a:miter lim="800000"/>
                    <a:headEnd/>
                    <a:tailEnd/>
                  </a:ln>
                </p:spPr>
                <p:txBody>
                  <a:bodyPr rot="0" vert="horz" wrap="square" lIns="91673" tIns="45837" rIns="91673" bIns="45837" anchor="t" anchorCtr="0" upright="1">
                    <a:noAutofit/>
                  </a:bodyPr>
                  <a:lstStyle/>
                  <a:p>
                    <a:endParaRPr lang="en-US" sz="1805"/>
                  </a:p>
                </p:txBody>
              </p:sp>
              <p:cxnSp>
                <p:nvCxnSpPr>
                  <p:cNvPr id="36" name="AutoShape 358">
                    <a:extLst>
                      <a:ext uri="{FF2B5EF4-FFF2-40B4-BE49-F238E27FC236}">
                        <a16:creationId xmlns:a16="http://schemas.microsoft.com/office/drawing/2014/main" id="{702E479E-84D3-47DC-B72D-AD620D499A7D}"/>
                      </a:ext>
                    </a:extLst>
                  </p:cNvPr>
                  <p:cNvCxnSpPr>
                    <a:cxnSpLocks noChangeShapeType="1"/>
                  </p:cNvCxnSpPr>
                  <p:nvPr/>
                </p:nvCxnSpPr>
                <p:spPr bwMode="auto">
                  <a:xfrm flipV="1">
                    <a:off x="414" y="6535"/>
                    <a:ext cx="0" cy="8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7" name="AutoShape 359">
                    <a:extLst>
                      <a:ext uri="{FF2B5EF4-FFF2-40B4-BE49-F238E27FC236}">
                        <a16:creationId xmlns:a16="http://schemas.microsoft.com/office/drawing/2014/main" id="{971ADC18-7C13-496B-8BBD-32E04150A18B}"/>
                      </a:ext>
                    </a:extLst>
                  </p:cNvPr>
                  <p:cNvCxnSpPr>
                    <a:cxnSpLocks noChangeShapeType="1"/>
                  </p:cNvCxnSpPr>
                  <p:nvPr/>
                </p:nvCxnSpPr>
                <p:spPr bwMode="auto">
                  <a:xfrm>
                    <a:off x="424" y="6700"/>
                    <a:ext cx="119"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nvGrpSpPr>
                <p:cNvPr id="29" name="Group 28">
                  <a:extLst>
                    <a:ext uri="{FF2B5EF4-FFF2-40B4-BE49-F238E27FC236}">
                      <a16:creationId xmlns:a16="http://schemas.microsoft.com/office/drawing/2014/main" id="{62783591-84AF-4087-85D2-AF64E6428E9D}"/>
                    </a:ext>
                  </a:extLst>
                </p:cNvPr>
                <p:cNvGrpSpPr>
                  <a:grpSpLocks/>
                </p:cNvGrpSpPr>
                <p:nvPr/>
              </p:nvGrpSpPr>
              <p:grpSpPr bwMode="auto">
                <a:xfrm>
                  <a:off x="5455" y="12433"/>
                  <a:ext cx="143" cy="314"/>
                  <a:chOff x="414" y="6535"/>
                  <a:chExt cx="143" cy="314"/>
                </a:xfrm>
              </p:grpSpPr>
              <p:sp>
                <p:nvSpPr>
                  <p:cNvPr id="32" name="Rectangle 31">
                    <a:extLst>
                      <a:ext uri="{FF2B5EF4-FFF2-40B4-BE49-F238E27FC236}">
                        <a16:creationId xmlns:a16="http://schemas.microsoft.com/office/drawing/2014/main" id="{32C104EF-0946-461A-973D-07BD600F7BF9}"/>
                      </a:ext>
                    </a:extLst>
                  </p:cNvPr>
                  <p:cNvSpPr>
                    <a:spLocks noChangeArrowheads="1"/>
                  </p:cNvSpPr>
                  <p:nvPr/>
                </p:nvSpPr>
                <p:spPr bwMode="auto">
                  <a:xfrm>
                    <a:off x="414" y="6618"/>
                    <a:ext cx="143" cy="231"/>
                  </a:xfrm>
                  <a:prstGeom prst="rect">
                    <a:avLst/>
                  </a:prstGeom>
                  <a:solidFill>
                    <a:srgbClr val="FFFFFF"/>
                  </a:solidFill>
                  <a:ln w="9525">
                    <a:solidFill>
                      <a:srgbClr val="000000"/>
                    </a:solidFill>
                    <a:miter lim="800000"/>
                    <a:headEnd/>
                    <a:tailEnd/>
                  </a:ln>
                </p:spPr>
                <p:txBody>
                  <a:bodyPr rot="0" vert="horz" wrap="square" lIns="91673" tIns="45837" rIns="91673" bIns="45837" anchor="t" anchorCtr="0" upright="1">
                    <a:noAutofit/>
                  </a:bodyPr>
                  <a:lstStyle/>
                  <a:p>
                    <a:endParaRPr lang="en-US" sz="1805"/>
                  </a:p>
                </p:txBody>
              </p:sp>
              <p:cxnSp>
                <p:nvCxnSpPr>
                  <p:cNvPr id="33" name="AutoShape 362">
                    <a:extLst>
                      <a:ext uri="{FF2B5EF4-FFF2-40B4-BE49-F238E27FC236}">
                        <a16:creationId xmlns:a16="http://schemas.microsoft.com/office/drawing/2014/main" id="{4215FC7C-AC4E-40D1-AF9B-2FE7C1AE20CB}"/>
                      </a:ext>
                    </a:extLst>
                  </p:cNvPr>
                  <p:cNvCxnSpPr>
                    <a:cxnSpLocks noChangeShapeType="1"/>
                  </p:cNvCxnSpPr>
                  <p:nvPr/>
                </p:nvCxnSpPr>
                <p:spPr bwMode="auto">
                  <a:xfrm flipV="1">
                    <a:off x="414" y="6535"/>
                    <a:ext cx="0" cy="8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4" name="AutoShape 363">
                    <a:extLst>
                      <a:ext uri="{FF2B5EF4-FFF2-40B4-BE49-F238E27FC236}">
                        <a16:creationId xmlns:a16="http://schemas.microsoft.com/office/drawing/2014/main" id="{35BC33D9-3C0F-4607-9A84-315128638258}"/>
                      </a:ext>
                    </a:extLst>
                  </p:cNvPr>
                  <p:cNvCxnSpPr>
                    <a:cxnSpLocks noChangeShapeType="1"/>
                  </p:cNvCxnSpPr>
                  <p:nvPr/>
                </p:nvCxnSpPr>
                <p:spPr bwMode="auto">
                  <a:xfrm>
                    <a:off x="424" y="6700"/>
                    <a:ext cx="119"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cxnSp>
              <p:nvCxnSpPr>
                <p:cNvPr id="30" name="AutoShape 364">
                  <a:extLst>
                    <a:ext uri="{FF2B5EF4-FFF2-40B4-BE49-F238E27FC236}">
                      <a16:creationId xmlns:a16="http://schemas.microsoft.com/office/drawing/2014/main" id="{B5125E92-6C1A-4FC3-8ED9-9C7188866E27}"/>
                    </a:ext>
                  </a:extLst>
                </p:cNvPr>
                <p:cNvCxnSpPr>
                  <a:cxnSpLocks noChangeShapeType="1"/>
                </p:cNvCxnSpPr>
                <p:nvPr/>
              </p:nvCxnSpPr>
              <p:spPr bwMode="auto">
                <a:xfrm flipV="1">
                  <a:off x="5674" y="12138"/>
                  <a:ext cx="751" cy="549"/>
                </a:xfrm>
                <a:prstGeom prst="straightConnector1">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1" name="Text Box 365">
                  <a:extLst>
                    <a:ext uri="{FF2B5EF4-FFF2-40B4-BE49-F238E27FC236}">
                      <a16:creationId xmlns:a16="http://schemas.microsoft.com/office/drawing/2014/main" id="{1FA35B29-ED11-4057-B377-139820BDAC73}"/>
                    </a:ext>
                  </a:extLst>
                </p:cNvPr>
                <p:cNvSpPr txBox="1">
                  <a:spLocks noChangeArrowheads="1"/>
                </p:cNvSpPr>
                <p:nvPr/>
              </p:nvSpPr>
              <p:spPr bwMode="auto">
                <a:xfrm>
                  <a:off x="5394" y="8964"/>
                  <a:ext cx="1296" cy="341"/>
                </a:xfrm>
                <a:prstGeom prst="rect">
                  <a:avLst/>
                </a:prstGeom>
                <a:solidFill>
                  <a:srgbClr val="147AB8"/>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673" tIns="45837" rIns="91673" bIns="45837" anchor="t" anchorCtr="0" upright="1">
                  <a:noAutofit/>
                </a:bodyPr>
                <a:lstStyle/>
                <a:p>
                  <a:pPr algn="ctr"/>
                  <a:r>
                    <a:rPr lang="en-US" sz="902" b="1">
                      <a:solidFill>
                        <a:srgbClr val="000000"/>
                      </a:solidFill>
                      <a:latin typeface="Times New Roman" panose="02020603050405020304" pitchFamily="18" charset="0"/>
                      <a:ea typeface="Times New Roman" panose="02020603050405020304" pitchFamily="18" charset="0"/>
                    </a:rPr>
                    <a:t>MICROCELL</a:t>
                  </a:r>
                  <a:endParaRPr lang="en-US" sz="1203">
                    <a:solidFill>
                      <a:srgbClr val="000000"/>
                    </a:solidFill>
                    <a:latin typeface="Times New Roman" panose="02020603050405020304" pitchFamily="18" charset="0"/>
                    <a:ea typeface="Times New Roman" panose="02020603050405020304" pitchFamily="18" charset="0"/>
                  </a:endParaRPr>
                </a:p>
              </p:txBody>
            </p:sp>
          </p:grpSp>
          <p:sp>
            <p:nvSpPr>
              <p:cNvPr id="25" name="Text Box 366">
                <a:extLst>
                  <a:ext uri="{FF2B5EF4-FFF2-40B4-BE49-F238E27FC236}">
                    <a16:creationId xmlns:a16="http://schemas.microsoft.com/office/drawing/2014/main" id="{8CFF236D-BE08-4E8E-A13D-8A6D8FB312E5}"/>
                  </a:ext>
                </a:extLst>
              </p:cNvPr>
              <p:cNvSpPr txBox="1">
                <a:spLocks noChangeArrowheads="1"/>
              </p:cNvSpPr>
              <p:nvPr/>
            </p:nvSpPr>
            <p:spPr bwMode="auto">
              <a:xfrm>
                <a:off x="5418" y="9286"/>
                <a:ext cx="1173" cy="2363"/>
              </a:xfrm>
              <a:prstGeom prst="rect">
                <a:avLst/>
              </a:prstGeom>
              <a:solidFill>
                <a:srgbClr val="147AB8"/>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673" tIns="45837" rIns="91673" bIns="45837" anchor="t" anchorCtr="0" upright="1">
                <a:noAutofit/>
              </a:bodyPr>
              <a:lstStyle/>
              <a:p>
                <a:r>
                  <a:rPr lang="en-US" sz="602" dirty="0">
                    <a:solidFill>
                      <a:srgbClr val="000000"/>
                    </a:solidFill>
                    <a:latin typeface="Times New Roman" panose="02020603050405020304" pitchFamily="18" charset="0"/>
                    <a:ea typeface="Times New Roman" panose="02020603050405020304" pitchFamily="18" charset="0"/>
                  </a:rPr>
                  <a:t>Microcells cover areas less than a mile in diameter and can often be seen mounted on signs, traffic lights, etc. They can be used temporarily during large events for additional coverage.</a:t>
                </a:r>
                <a:endParaRPr lang="en-US" sz="1203" dirty="0">
                  <a:solidFill>
                    <a:srgbClr val="000000"/>
                  </a:solidFill>
                  <a:latin typeface="Times New Roman" panose="02020603050405020304" pitchFamily="18" charset="0"/>
                  <a:ea typeface="Times New Roman" panose="02020603050405020304" pitchFamily="18" charset="0"/>
                </a:endParaRPr>
              </a:p>
            </p:txBody>
          </p:sp>
        </p:grpSp>
        <p:sp>
          <p:nvSpPr>
            <p:cNvPr id="13" name="Text Box 367">
              <a:extLst>
                <a:ext uri="{FF2B5EF4-FFF2-40B4-BE49-F238E27FC236}">
                  <a16:creationId xmlns:a16="http://schemas.microsoft.com/office/drawing/2014/main" id="{E7605326-80F2-408D-B856-AEDF7A9DB7DF}"/>
                </a:ext>
              </a:extLst>
            </p:cNvPr>
            <p:cNvSpPr txBox="1">
              <a:spLocks noChangeArrowheads="1"/>
            </p:cNvSpPr>
            <p:nvPr/>
          </p:nvSpPr>
          <p:spPr bwMode="auto">
            <a:xfrm>
              <a:off x="3472" y="8547"/>
              <a:ext cx="2411" cy="397"/>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673" tIns="45837" rIns="91673" bIns="45837" anchor="t" anchorCtr="0" upright="1">
              <a:noAutofit/>
            </a:bodyPr>
            <a:lstStyle/>
            <a:p>
              <a:pPr algn="ctr"/>
              <a:r>
                <a:rPr lang="en-US" sz="1203">
                  <a:solidFill>
                    <a:srgbClr val="000000"/>
                  </a:solidFill>
                  <a:latin typeface="Times New Roman" panose="02020603050405020304" pitchFamily="18" charset="0"/>
                  <a:ea typeface="Times New Roman" panose="02020603050405020304" pitchFamily="18" charset="0"/>
                </a:rPr>
                <a:t>SMALL CELL BASICS</a:t>
              </a:r>
            </a:p>
          </p:txBody>
        </p:sp>
        <p:grpSp>
          <p:nvGrpSpPr>
            <p:cNvPr id="14" name="Group 13">
              <a:extLst>
                <a:ext uri="{FF2B5EF4-FFF2-40B4-BE49-F238E27FC236}">
                  <a16:creationId xmlns:a16="http://schemas.microsoft.com/office/drawing/2014/main" id="{47EACEEA-6B40-47F9-9FF5-76D20D82912D}"/>
                </a:ext>
              </a:extLst>
            </p:cNvPr>
            <p:cNvGrpSpPr>
              <a:grpSpLocks/>
            </p:cNvGrpSpPr>
            <p:nvPr/>
          </p:nvGrpSpPr>
          <p:grpSpPr bwMode="auto">
            <a:xfrm>
              <a:off x="6178" y="9020"/>
              <a:ext cx="1496" cy="3926"/>
              <a:chOff x="6178" y="9020"/>
              <a:chExt cx="1496" cy="3926"/>
            </a:xfrm>
          </p:grpSpPr>
          <p:sp>
            <p:nvSpPr>
              <p:cNvPr id="15" name="Rectangle 14">
                <a:extLst>
                  <a:ext uri="{FF2B5EF4-FFF2-40B4-BE49-F238E27FC236}">
                    <a16:creationId xmlns:a16="http://schemas.microsoft.com/office/drawing/2014/main" id="{2CF75456-CC9E-4191-B67B-84F32B26E27D}"/>
                  </a:ext>
                </a:extLst>
              </p:cNvPr>
              <p:cNvSpPr>
                <a:spLocks noChangeArrowheads="1"/>
              </p:cNvSpPr>
              <p:nvPr/>
            </p:nvSpPr>
            <p:spPr bwMode="auto">
              <a:xfrm>
                <a:off x="6178" y="9020"/>
                <a:ext cx="1496" cy="3926"/>
              </a:xfrm>
              <a:prstGeom prst="rect">
                <a:avLst/>
              </a:prstGeom>
              <a:solidFill>
                <a:srgbClr val="052E95"/>
              </a:solidFill>
              <a:ln w="9525">
                <a:solidFill>
                  <a:srgbClr val="000000"/>
                </a:solidFill>
                <a:miter lim="800000"/>
                <a:headEnd/>
                <a:tailEnd/>
              </a:ln>
            </p:spPr>
            <p:txBody>
              <a:bodyPr rot="0" vert="horz" wrap="square" lIns="91673" tIns="45837" rIns="91673" bIns="45837" anchor="t" anchorCtr="0" upright="1">
                <a:noAutofit/>
              </a:bodyPr>
              <a:lstStyle/>
              <a:p>
                <a:endParaRPr lang="en-US" sz="1805"/>
              </a:p>
            </p:txBody>
          </p:sp>
          <p:sp>
            <p:nvSpPr>
              <p:cNvPr id="16" name="Text Box 370">
                <a:extLst>
                  <a:ext uri="{FF2B5EF4-FFF2-40B4-BE49-F238E27FC236}">
                    <a16:creationId xmlns:a16="http://schemas.microsoft.com/office/drawing/2014/main" id="{F3D41C83-8F6D-4088-B6EF-546F2B648D66}"/>
                  </a:ext>
                </a:extLst>
              </p:cNvPr>
              <p:cNvSpPr txBox="1">
                <a:spLocks noChangeArrowheads="1"/>
              </p:cNvSpPr>
              <p:nvPr/>
            </p:nvSpPr>
            <p:spPr bwMode="auto">
              <a:xfrm>
                <a:off x="6280" y="9094"/>
                <a:ext cx="1310" cy="416"/>
              </a:xfrm>
              <a:prstGeom prst="rect">
                <a:avLst/>
              </a:prstGeom>
              <a:solidFill>
                <a:srgbClr val="073293"/>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673" tIns="45837" rIns="91673" bIns="45837" anchor="t" anchorCtr="0" upright="1">
                <a:noAutofit/>
              </a:bodyPr>
              <a:lstStyle/>
              <a:p>
                <a:pPr algn="ctr"/>
                <a:r>
                  <a:rPr lang="en-US" sz="902" b="1">
                    <a:solidFill>
                      <a:srgbClr val="000000"/>
                    </a:solidFill>
                    <a:latin typeface="Times New Roman" panose="02020603050405020304" pitchFamily="18" charset="0"/>
                    <a:ea typeface="Times New Roman" panose="02020603050405020304" pitchFamily="18" charset="0"/>
                  </a:rPr>
                  <a:t>MACROCELL</a:t>
                </a:r>
                <a:endParaRPr lang="en-US" sz="1203">
                  <a:solidFill>
                    <a:srgbClr val="000000"/>
                  </a:solidFill>
                  <a:latin typeface="Times New Roman" panose="02020603050405020304" pitchFamily="18" charset="0"/>
                  <a:ea typeface="Times New Roman" panose="02020603050405020304" pitchFamily="18" charset="0"/>
                </a:endParaRPr>
              </a:p>
            </p:txBody>
          </p:sp>
          <p:sp>
            <p:nvSpPr>
              <p:cNvPr id="17" name="Text Box 371">
                <a:extLst>
                  <a:ext uri="{FF2B5EF4-FFF2-40B4-BE49-F238E27FC236}">
                    <a16:creationId xmlns:a16="http://schemas.microsoft.com/office/drawing/2014/main" id="{36099051-9886-40B6-8B10-0B0111393935}"/>
                  </a:ext>
                </a:extLst>
              </p:cNvPr>
              <p:cNvSpPr txBox="1">
                <a:spLocks noChangeArrowheads="1"/>
              </p:cNvSpPr>
              <p:nvPr/>
            </p:nvSpPr>
            <p:spPr bwMode="auto">
              <a:xfrm>
                <a:off x="6324" y="11454"/>
                <a:ext cx="1266" cy="1335"/>
              </a:xfrm>
              <a:prstGeom prst="rect">
                <a:avLst/>
              </a:prstGeom>
              <a:solidFill>
                <a:srgbClr val="000099">
                  <a:alpha val="0"/>
                </a:srgbClr>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673" tIns="45837" rIns="91673" bIns="45837" anchor="t" anchorCtr="0" upright="1">
                <a:noAutofit/>
              </a:bodyPr>
              <a:lstStyle/>
              <a:p>
                <a:r>
                  <a:rPr lang="en-US" sz="702">
                    <a:solidFill>
                      <a:srgbClr val="FFFFFF"/>
                    </a:solidFill>
                    <a:latin typeface="Times New Roman" panose="02020603050405020304" pitchFamily="18" charset="0"/>
                    <a:ea typeface="Times New Roman" panose="02020603050405020304" pitchFamily="18" charset="0"/>
                  </a:rPr>
                  <a:t>Comparatively, the traditional cell towers you are used to seeing cover about 20 miles.</a:t>
                </a:r>
                <a:endParaRPr lang="en-US" sz="1203">
                  <a:solidFill>
                    <a:srgbClr val="000000"/>
                  </a:solidFill>
                  <a:latin typeface="Times New Roman" panose="02020603050405020304" pitchFamily="18" charset="0"/>
                  <a:ea typeface="Times New Roman" panose="02020603050405020304" pitchFamily="18" charset="0"/>
                </a:endParaRPr>
              </a:p>
            </p:txBody>
          </p:sp>
          <p:sp>
            <p:nvSpPr>
              <p:cNvPr id="18" name="Rectangle 17">
                <a:extLst>
                  <a:ext uri="{FF2B5EF4-FFF2-40B4-BE49-F238E27FC236}">
                    <a16:creationId xmlns:a16="http://schemas.microsoft.com/office/drawing/2014/main" id="{11778F21-51DA-4714-830F-8C39CC4F01E9}"/>
                  </a:ext>
                </a:extLst>
              </p:cNvPr>
              <p:cNvSpPr>
                <a:spLocks noChangeArrowheads="1"/>
              </p:cNvSpPr>
              <p:nvPr/>
            </p:nvSpPr>
            <p:spPr bwMode="auto">
              <a:xfrm>
                <a:off x="6445" y="10018"/>
                <a:ext cx="194" cy="702"/>
              </a:xfrm>
              <a:prstGeom prst="rect">
                <a:avLst/>
              </a:prstGeom>
              <a:solidFill>
                <a:srgbClr val="FFFFFF"/>
              </a:solidFill>
              <a:ln w="19050" algn="ctr">
                <a:solidFill>
                  <a:srgbClr val="052E95"/>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673" tIns="45837" rIns="91673" bIns="45837" anchor="t" anchorCtr="0" upright="1">
                <a:noAutofit/>
              </a:bodyPr>
              <a:lstStyle/>
              <a:p>
                <a:endParaRPr lang="en-US" sz="1805"/>
              </a:p>
            </p:txBody>
          </p:sp>
          <p:sp>
            <p:nvSpPr>
              <p:cNvPr id="19" name="Rectangle 18">
                <a:extLst>
                  <a:ext uri="{FF2B5EF4-FFF2-40B4-BE49-F238E27FC236}">
                    <a16:creationId xmlns:a16="http://schemas.microsoft.com/office/drawing/2014/main" id="{FE5E22A6-459C-425F-BCCC-0C039F1B8D60}"/>
                  </a:ext>
                </a:extLst>
              </p:cNvPr>
              <p:cNvSpPr>
                <a:spLocks noChangeArrowheads="1"/>
              </p:cNvSpPr>
              <p:nvPr/>
            </p:nvSpPr>
            <p:spPr bwMode="auto">
              <a:xfrm>
                <a:off x="7230" y="10018"/>
                <a:ext cx="194" cy="702"/>
              </a:xfrm>
              <a:prstGeom prst="rect">
                <a:avLst/>
              </a:prstGeom>
              <a:solidFill>
                <a:srgbClr val="FFFFFF"/>
              </a:solidFill>
              <a:ln w="19050" algn="ctr">
                <a:solidFill>
                  <a:srgbClr val="052E95"/>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673" tIns="45837" rIns="91673" bIns="45837" anchor="t" anchorCtr="0" upright="1">
                <a:noAutofit/>
              </a:bodyPr>
              <a:lstStyle/>
              <a:p>
                <a:endParaRPr lang="en-US" sz="1805"/>
              </a:p>
            </p:txBody>
          </p:sp>
          <p:sp>
            <p:nvSpPr>
              <p:cNvPr id="20" name="Rectangle 19">
                <a:extLst>
                  <a:ext uri="{FF2B5EF4-FFF2-40B4-BE49-F238E27FC236}">
                    <a16:creationId xmlns:a16="http://schemas.microsoft.com/office/drawing/2014/main" id="{3FA3C79C-5DC8-4060-B1F6-9841B9D7C2FB}"/>
                  </a:ext>
                </a:extLst>
              </p:cNvPr>
              <p:cNvSpPr>
                <a:spLocks noChangeArrowheads="1"/>
              </p:cNvSpPr>
              <p:nvPr/>
            </p:nvSpPr>
            <p:spPr bwMode="auto">
              <a:xfrm>
                <a:off x="6830" y="10018"/>
                <a:ext cx="194" cy="702"/>
              </a:xfrm>
              <a:prstGeom prst="rect">
                <a:avLst/>
              </a:prstGeom>
              <a:solidFill>
                <a:srgbClr val="FFFFFF"/>
              </a:solidFill>
              <a:ln w="19050" algn="ctr">
                <a:solidFill>
                  <a:srgbClr val="052E95"/>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673" tIns="45837" rIns="91673" bIns="45837" anchor="t" anchorCtr="0" upright="1">
                <a:noAutofit/>
              </a:bodyPr>
              <a:lstStyle/>
              <a:p>
                <a:endParaRPr lang="en-US" sz="1805"/>
              </a:p>
            </p:txBody>
          </p:sp>
          <p:sp>
            <p:nvSpPr>
              <p:cNvPr id="21" name="Rectangle 20">
                <a:extLst>
                  <a:ext uri="{FF2B5EF4-FFF2-40B4-BE49-F238E27FC236}">
                    <a16:creationId xmlns:a16="http://schemas.microsoft.com/office/drawing/2014/main" id="{AEB95AC2-7AFB-4BA5-AC6F-808EA857DE34}"/>
                  </a:ext>
                </a:extLst>
              </p:cNvPr>
              <p:cNvSpPr>
                <a:spLocks noChangeArrowheads="1"/>
              </p:cNvSpPr>
              <p:nvPr/>
            </p:nvSpPr>
            <p:spPr bwMode="auto">
              <a:xfrm>
                <a:off x="6858" y="10709"/>
                <a:ext cx="121" cy="628"/>
              </a:xfrm>
              <a:prstGeom prst="rect">
                <a:avLst/>
              </a:prstGeom>
              <a:solidFill>
                <a:srgbClr val="FFFFFF"/>
              </a:solidFill>
              <a:ln w="19050" algn="ctr">
                <a:solidFill>
                  <a:srgbClr val="052E95"/>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673" tIns="45837" rIns="91673" bIns="45837" anchor="t" anchorCtr="0" upright="1">
                <a:noAutofit/>
              </a:bodyPr>
              <a:lstStyle/>
              <a:p>
                <a:endParaRPr lang="en-US" sz="1805"/>
              </a:p>
            </p:txBody>
          </p:sp>
          <p:sp>
            <p:nvSpPr>
              <p:cNvPr id="22" name="Rectangle 21">
                <a:extLst>
                  <a:ext uri="{FF2B5EF4-FFF2-40B4-BE49-F238E27FC236}">
                    <a16:creationId xmlns:a16="http://schemas.microsoft.com/office/drawing/2014/main" id="{A55031E1-AD9B-47A7-8560-9D101FE8E870}"/>
                  </a:ext>
                </a:extLst>
              </p:cNvPr>
              <p:cNvSpPr>
                <a:spLocks noChangeArrowheads="1"/>
              </p:cNvSpPr>
              <p:nvPr/>
            </p:nvSpPr>
            <p:spPr bwMode="auto">
              <a:xfrm>
                <a:off x="6645" y="10301"/>
                <a:ext cx="185" cy="143"/>
              </a:xfrm>
              <a:prstGeom prst="rect">
                <a:avLst/>
              </a:prstGeom>
              <a:solidFill>
                <a:srgbClr val="FFFFFF"/>
              </a:solidFill>
              <a:ln w="19050" algn="ctr">
                <a:solidFill>
                  <a:srgbClr val="052E95"/>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673" tIns="45837" rIns="91673" bIns="45837" anchor="t" anchorCtr="0" upright="1">
                <a:noAutofit/>
              </a:bodyPr>
              <a:lstStyle/>
              <a:p>
                <a:endParaRPr lang="en-US" sz="1805"/>
              </a:p>
            </p:txBody>
          </p:sp>
          <p:sp>
            <p:nvSpPr>
              <p:cNvPr id="23" name="Rectangle 22">
                <a:extLst>
                  <a:ext uri="{FF2B5EF4-FFF2-40B4-BE49-F238E27FC236}">
                    <a16:creationId xmlns:a16="http://schemas.microsoft.com/office/drawing/2014/main" id="{59D86286-501F-4064-AA9C-6385347CF05B}"/>
                  </a:ext>
                </a:extLst>
              </p:cNvPr>
              <p:cNvSpPr>
                <a:spLocks noChangeArrowheads="1"/>
              </p:cNvSpPr>
              <p:nvPr/>
            </p:nvSpPr>
            <p:spPr bwMode="auto">
              <a:xfrm>
                <a:off x="7024" y="10301"/>
                <a:ext cx="185" cy="143"/>
              </a:xfrm>
              <a:prstGeom prst="rect">
                <a:avLst/>
              </a:prstGeom>
              <a:solidFill>
                <a:srgbClr val="FFFFFF"/>
              </a:solidFill>
              <a:ln w="19050" algn="ctr">
                <a:solidFill>
                  <a:srgbClr val="052E95"/>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673" tIns="45837" rIns="91673" bIns="45837" anchor="t" anchorCtr="0" upright="1">
                <a:noAutofit/>
              </a:bodyPr>
              <a:lstStyle/>
              <a:p>
                <a:endParaRPr lang="en-US" sz="1805"/>
              </a:p>
            </p:txBody>
          </p:sp>
        </p:grpSp>
      </p:grpSp>
    </p:spTree>
    <p:extLst>
      <p:ext uri="{BB962C8B-B14F-4D97-AF65-F5344CB8AC3E}">
        <p14:creationId xmlns:p14="http://schemas.microsoft.com/office/powerpoint/2010/main" val="4061289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a:t>Power distribution in base station</a:t>
            </a:r>
          </a:p>
        </p:txBody>
      </p:sp>
      <p:pic>
        <p:nvPicPr>
          <p:cNvPr id="71" name="Content Placeholder 70">
            <a:extLst>
              <a:ext uri="{FF2B5EF4-FFF2-40B4-BE49-F238E27FC236}">
                <a16:creationId xmlns:a16="http://schemas.microsoft.com/office/drawing/2014/main" id="{C6A974C4-2E8F-4603-82FA-50AE22721935}"/>
              </a:ext>
            </a:extLst>
          </p:cNvPr>
          <p:cNvPicPr>
            <a:picLocks noGrp="1" noChangeAspect="1"/>
          </p:cNvPicPr>
          <p:nvPr>
            <p:ph sz="half" idx="1"/>
          </p:nvPr>
        </p:nvPicPr>
        <p:blipFill>
          <a:blip r:embed="rId3"/>
          <a:stretch>
            <a:fillRect/>
          </a:stretch>
        </p:blipFill>
        <p:spPr>
          <a:xfrm>
            <a:off x="2325612" y="2657574"/>
            <a:ext cx="6305731" cy="3526479"/>
          </a:xfrm>
          <a:prstGeom prst="rect">
            <a:avLst/>
          </a:prstGeom>
        </p:spPr>
      </p:pic>
    </p:spTree>
    <p:extLst>
      <p:ext uri="{BB962C8B-B14F-4D97-AF65-F5344CB8AC3E}">
        <p14:creationId xmlns:p14="http://schemas.microsoft.com/office/powerpoint/2010/main" val="2165466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Power distribution in different cells</a:t>
            </a:r>
          </a:p>
        </p:txBody>
      </p:sp>
      <p:graphicFrame>
        <p:nvGraphicFramePr>
          <p:cNvPr id="9" name="Object 6">
            <a:extLst>
              <a:ext uri="{FF2B5EF4-FFF2-40B4-BE49-F238E27FC236}">
                <a16:creationId xmlns:a16="http://schemas.microsoft.com/office/drawing/2014/main" id="{A8438563-236A-4864-AFD0-E983DADE6765}"/>
              </a:ext>
            </a:extLst>
          </p:cNvPr>
          <p:cNvGraphicFramePr>
            <a:graphicFrameLocks/>
          </p:cNvGraphicFramePr>
          <p:nvPr>
            <p:extLst/>
          </p:nvPr>
        </p:nvGraphicFramePr>
        <p:xfrm>
          <a:off x="1962103" y="1851453"/>
          <a:ext cx="3941957" cy="440525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A2A0E06F-CAF3-4DB7-87CD-C3D18E252C7C}"/>
              </a:ext>
            </a:extLst>
          </p:cNvPr>
          <p:cNvGraphicFramePr>
            <a:graphicFrameLocks/>
          </p:cNvGraphicFramePr>
          <p:nvPr>
            <p:extLst/>
          </p:nvPr>
        </p:nvGraphicFramePr>
        <p:xfrm>
          <a:off x="6483401" y="1846679"/>
          <a:ext cx="3717850" cy="441003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438568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2</TotalTime>
  <Words>3831</Words>
  <Application>Microsoft Office PowerPoint</Application>
  <PresentationFormat>Widescreen</PresentationFormat>
  <Paragraphs>386</Paragraphs>
  <Slides>48</Slides>
  <Notes>39</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ＭＳ Ｐゴシック</vt:lpstr>
      <vt:lpstr>Arial</vt:lpstr>
      <vt:lpstr>Calibri</vt:lpstr>
      <vt:lpstr>Calibri Light</vt:lpstr>
      <vt:lpstr>Cambria Math</vt:lpstr>
      <vt:lpstr>Times New Roman</vt:lpstr>
      <vt:lpstr>Verdana</vt:lpstr>
      <vt:lpstr>Office Theme</vt:lpstr>
      <vt:lpstr>PowerPoint Presentation</vt:lpstr>
      <vt:lpstr>Introduction</vt:lpstr>
      <vt:lpstr>PowerPoint Presentation</vt:lpstr>
      <vt:lpstr>Problem formulation</vt:lpstr>
      <vt:lpstr>PowerPoint Presentation</vt:lpstr>
      <vt:lpstr>PowerPoint Presentation</vt:lpstr>
      <vt:lpstr>Theory</vt:lpstr>
      <vt:lpstr>Power distribution in base station</vt:lpstr>
      <vt:lpstr>Power distribution in different cells</vt:lpstr>
      <vt:lpstr>Variable load power consumption of BS.</vt:lpstr>
      <vt:lpstr>How Much Power Does a Base Station Consume?</vt:lpstr>
      <vt:lpstr>Average power consumption over a day </vt:lpstr>
      <vt:lpstr>Energy Saving schemes</vt:lpstr>
      <vt:lpstr>Lean carrier</vt:lpstr>
      <vt:lpstr>Micro DTX sleep</vt:lpstr>
      <vt:lpstr>MBSFN</vt:lpstr>
      <vt:lpstr>LTE radio frame</vt:lpstr>
      <vt:lpstr>Discontinuous Transmission</vt:lpstr>
      <vt:lpstr>Discontinuous Transmission</vt:lpstr>
      <vt:lpstr>Simulation Scenario</vt:lpstr>
      <vt:lpstr>Simulation Scenario</vt:lpstr>
      <vt:lpstr>Simulation Scenario</vt:lpstr>
      <vt:lpstr>Simulation parameters</vt:lpstr>
      <vt:lpstr>Results and conclusions</vt:lpstr>
      <vt:lpstr>Results and conclusions</vt:lpstr>
      <vt:lpstr>Results and conclusions</vt:lpstr>
      <vt:lpstr>Results and conclusions</vt:lpstr>
      <vt:lpstr>Results and conclusions</vt:lpstr>
      <vt:lpstr>Results and conclusions</vt:lpstr>
      <vt:lpstr>Results and conclusions</vt:lpstr>
      <vt:lpstr>PowerPoint Presentation</vt:lpstr>
      <vt:lpstr>PowerPoint Presentation</vt:lpstr>
      <vt:lpstr>Results and conclusions</vt:lpstr>
      <vt:lpstr>PowerPoint Presentation</vt:lpstr>
      <vt:lpstr>PowerPoint Presentation</vt:lpstr>
      <vt:lpstr>Results and conclusions</vt:lpstr>
      <vt:lpstr>PowerPoint Presentation</vt:lpstr>
      <vt:lpstr>PowerPoint Presentation</vt:lpstr>
      <vt:lpstr>PowerPoint Presentation</vt:lpstr>
      <vt:lpstr>Results and conclusions</vt:lpstr>
      <vt:lpstr>Conclusions</vt:lpstr>
      <vt:lpstr>PowerPoint Presentation</vt:lpstr>
      <vt:lpstr>PowerPoint Presentation</vt:lpstr>
      <vt:lpstr>PowerPoint Presentation</vt:lpstr>
      <vt:lpstr>Future Work</vt:lpstr>
      <vt:lpstr>PowerPoint Presentation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Koustubh Sharma</dc:creator>
  <cp:lastModifiedBy>Koustubh Sharma</cp:lastModifiedBy>
  <cp:revision>1</cp:revision>
  <dcterms:created xsi:type="dcterms:W3CDTF">2017-12-08T14:15:58Z</dcterms:created>
  <dcterms:modified xsi:type="dcterms:W3CDTF">2017-12-08T14:18:20Z</dcterms:modified>
</cp:coreProperties>
</file>