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29" r:id="rId2"/>
    <p:sldId id="330" r:id="rId3"/>
    <p:sldId id="320" r:id="rId4"/>
    <p:sldId id="322" r:id="rId5"/>
    <p:sldId id="325" r:id="rId6"/>
    <p:sldId id="326" r:id="rId7"/>
    <p:sldId id="323" r:id="rId8"/>
    <p:sldId id="324" r:id="rId9"/>
    <p:sldId id="327" r:id="rId10"/>
    <p:sldId id="328" r:id="rId11"/>
    <p:sldId id="293" r:id="rId12"/>
    <p:sldId id="365" r:id="rId13"/>
    <p:sldId id="366" r:id="rId14"/>
    <p:sldId id="3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4C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89184"/>
  </p:normalViewPr>
  <p:slideViewPr>
    <p:cSldViewPr snapToGrid="0">
      <p:cViewPr varScale="1">
        <p:scale>
          <a:sx n="109" d="100"/>
          <a:sy n="109" d="100"/>
        </p:scale>
        <p:origin x="11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ECF64-9C20-C04A-8C95-DE4E0DE0465E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208-B628-6E42-88D9-9D561FDE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2, S: 1, P: 0, OUT: </a:t>
            </a:r>
            <a:r>
              <a:rPr lang="en-US" dirty="0" err="1"/>
              <a:t>torch.Size</a:t>
            </a:r>
            <a:r>
              <a:rPr lang="en-US" dirty="0"/>
              <a:t>([1, 1, 14, 14])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3, S: 1, P: 0, OUT: </a:t>
            </a:r>
            <a:r>
              <a:rPr lang="en-US" dirty="0" err="1"/>
              <a:t>torch.Size</a:t>
            </a:r>
            <a:r>
              <a:rPr lang="en-US" dirty="0"/>
              <a:t>([1, 1, 13, 13])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3, S: 1, P: 1, OUT: </a:t>
            </a:r>
            <a:r>
              <a:rPr lang="en-US" dirty="0" err="1"/>
              <a:t>torch.Size</a:t>
            </a:r>
            <a:r>
              <a:rPr lang="en-US" dirty="0"/>
              <a:t>([1, 1, 15, 15])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5, S: 1, P: 1, OUT: </a:t>
            </a:r>
            <a:r>
              <a:rPr lang="en-US" dirty="0" err="1"/>
              <a:t>torch.Size</a:t>
            </a:r>
            <a:r>
              <a:rPr lang="en-US" dirty="0"/>
              <a:t>([1, 1, 13, 13])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5, S: 2, P: 1, OUT: </a:t>
            </a:r>
            <a:r>
              <a:rPr lang="en-US" dirty="0" err="1"/>
              <a:t>torch.Size</a:t>
            </a:r>
            <a:r>
              <a:rPr lang="en-US" dirty="0"/>
              <a:t>([1, 1, 7, 7])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5, S: 1, P: 2, OUT: </a:t>
            </a:r>
            <a:r>
              <a:rPr lang="en-US" dirty="0" err="1"/>
              <a:t>torch.Size</a:t>
            </a:r>
            <a:r>
              <a:rPr lang="en-US" dirty="0"/>
              <a:t>([1, 1, 15, 15])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5, S: 2, P: 2, OUT: </a:t>
            </a:r>
            <a:r>
              <a:rPr lang="en-US" dirty="0" err="1"/>
              <a:t>torch.Size</a:t>
            </a:r>
            <a:r>
              <a:rPr lang="en-US"/>
              <a:t>([1, 1, 8, 8])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E381B-65E0-E940-BFFC-F415D208DF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2, S: 1, P: 0, OUT: </a:t>
            </a:r>
            <a:r>
              <a:rPr lang="en-US" dirty="0" err="1"/>
              <a:t>torch.Size</a:t>
            </a:r>
            <a:r>
              <a:rPr lang="en-US" dirty="0"/>
              <a:t>([1, 1, 14, 14])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3, S: 1, P: 0, OUT: </a:t>
            </a:r>
            <a:r>
              <a:rPr lang="en-US" dirty="0" err="1"/>
              <a:t>torch.Size</a:t>
            </a:r>
            <a:r>
              <a:rPr lang="en-US" dirty="0"/>
              <a:t>([1, 1, 13, 13])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3, S: 1, P: 1, OUT: </a:t>
            </a:r>
            <a:r>
              <a:rPr lang="en-US" dirty="0" err="1"/>
              <a:t>torch.Size</a:t>
            </a:r>
            <a:r>
              <a:rPr lang="en-US" dirty="0"/>
              <a:t>([1, 1, 15, 15])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5, S: 1, P: 1, OUT: </a:t>
            </a:r>
            <a:r>
              <a:rPr lang="en-US" dirty="0" err="1"/>
              <a:t>torch.Size</a:t>
            </a:r>
            <a:r>
              <a:rPr lang="en-US" dirty="0"/>
              <a:t>([1, 1, 13, 13])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5, S: 2, P: 1, OUT: </a:t>
            </a:r>
            <a:r>
              <a:rPr lang="en-US" dirty="0" err="1"/>
              <a:t>torch.Size</a:t>
            </a:r>
            <a:r>
              <a:rPr lang="en-US" dirty="0"/>
              <a:t>([1, 1, 7, 7])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5, S: 1, P: 2, OUT: </a:t>
            </a:r>
            <a:r>
              <a:rPr lang="en-US" dirty="0" err="1"/>
              <a:t>torch.Size</a:t>
            </a:r>
            <a:r>
              <a:rPr lang="en-US" dirty="0"/>
              <a:t>([1, 1, 15, 15])</a:t>
            </a:r>
          </a:p>
          <a:p>
            <a:r>
              <a:rPr lang="en-US" dirty="0"/>
              <a:t>B: 1, </a:t>
            </a:r>
            <a:r>
              <a:rPr lang="en-US" dirty="0" err="1"/>
              <a:t>C_in</a:t>
            </a:r>
            <a:r>
              <a:rPr lang="en-US" dirty="0"/>
              <a:t>: 1, </a:t>
            </a:r>
            <a:r>
              <a:rPr lang="en-US" dirty="0" err="1"/>
              <a:t>C_out</a:t>
            </a:r>
            <a:r>
              <a:rPr lang="en-US" dirty="0"/>
              <a:t>: 1, HW: (15, 15) K: 5, S: 2, P: 2, OUT: </a:t>
            </a:r>
            <a:r>
              <a:rPr lang="en-US" dirty="0" err="1"/>
              <a:t>torch.Size</a:t>
            </a:r>
            <a:r>
              <a:rPr lang="en-US" dirty="0"/>
              <a:t>([1, 1, 8, 8])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E381B-65E0-E940-BFFC-F415D208DF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h1: 3</a:t>
            </a:r>
          </a:p>
          <a:p>
            <a:r>
              <a:rPr lang="en-US" dirty="0"/>
              <a:t>h2: 5</a:t>
            </a:r>
          </a:p>
          <a:p>
            <a:r>
              <a:rPr lang="en-US" dirty="0"/>
              <a:t>h3: 7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hn</a:t>
            </a:r>
            <a:r>
              <a:rPr lang="en-US" dirty="0"/>
              <a:t>: 2n+1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E381B-65E0-E940-BFFC-F415D208DF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8228-5B8B-2DC1-237C-59C38F2DF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09AC-84B2-8C62-A141-DBE12442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E84C-69BD-88E7-3781-B9AC28C2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868B-0E89-0948-945B-B4FE825C589F}" type="datetime1">
              <a:rPr lang="en-IN" smtClean="0"/>
              <a:t>03/02/24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A37D-BD3B-7194-064A-8A53458F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809E2-D732-AA03-DCB5-034260D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4BC3-1E0D-7147-AFBE-34090415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6697-DD4E-1AC3-4025-724A3884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431A-3E6D-D23A-E977-CE6BB5C5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2141-1AB7-7B0D-30B2-C7E81943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04A2-5378-9545-A692-31CCD1155723}" type="datetime1">
              <a:rPr lang="en-IN" smtClean="0"/>
              <a:t>03/02/24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13F2-045C-31E2-1569-AB04CA20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C433F-9E6F-0602-D016-3BADE2B9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4BC3-1E0D-7147-AFBE-34090415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46C2-F40F-C51C-15C7-13AF7F20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0B50-BEA9-F6B8-3AA4-B6FFF82C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417B-96CE-02E3-5239-C54D4EE9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21-B1F5-A44D-94EB-C71F760E6B23}" type="datetime1">
              <a:rPr lang="en-IN" smtClean="0"/>
              <a:t>03/02/24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3479-4747-DBCC-DA92-FAF3BA4D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80F6-D86B-CE9D-96B3-88B4E6B4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4BC3-1E0D-7147-AFBE-34090415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C743-A238-DAD8-51F3-E2BA6FBF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DBCC6-9766-1D49-8977-19F43EAE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DF63-05FB-C34F-97FD-96358F0086F5}" type="datetime1">
              <a:rPr lang="en-IN" smtClean="0"/>
              <a:t>03/02/24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08DB-0C73-03A5-D446-0E66F127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63D9-572D-9A1E-3561-2CE8C81F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4BC3-1E0D-7147-AFBE-34090415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EADFF-606D-EF39-0986-5E7C2AEF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A43-A346-124E-914F-BD3000C42AFD}" type="datetime1">
              <a:rPr lang="en-IN" smtClean="0"/>
              <a:t>03/02/24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53B20-099E-6D28-FACA-9F199D41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B1BE2-4379-573D-9910-34D344D1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4BC3-1E0D-7147-AFBE-34090415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B319A-78E5-987D-A6BE-BB1AD2A3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80A7E-1E36-4578-B246-86BA39D6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2C06-4065-0D4D-9C34-096B25425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BC1AE-06E8-EE42-A72E-CDC094DAB779}" type="datetime1">
              <a:rPr lang="en-IN" smtClean="0"/>
              <a:t>03/02/24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561B-5D8C-C838-535D-A1A4DF34D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029D-7B6B-22AD-4ECC-D83446106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4BC3-1E0D-7147-AFBE-34090415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uitively-understanding-convolutions-for-deep-learning-1f6f42faee1" TargetMode="External"/><Relationship Id="rId2" Type="http://schemas.openxmlformats.org/officeDocument/2006/relationships/hyperlink" Target="https://e2eml.school/convolution_one_d.html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34C7-CDC5-3B43-94A4-9EF514E0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Do we now understand convolutions?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320-759C-6F4D-98E1-874E8ACDF0C1}"/>
              </a:ext>
            </a:extLst>
          </p:cNvPr>
          <p:cNvSpPr txBox="1"/>
          <p:nvPr/>
        </p:nvSpPr>
        <p:spPr>
          <a:xfrm>
            <a:off x="171265" y="5836347"/>
            <a:ext cx="11849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Sources:</a:t>
            </a:r>
          </a:p>
          <a:p>
            <a:r>
              <a:rPr lang="en-US" dirty="0"/>
              <a:t>1D conv images from Brandon Rohrer </a:t>
            </a:r>
            <a:r>
              <a:rPr lang="en-US" dirty="0">
                <a:hlinkClick r:id="rId2"/>
              </a:rPr>
              <a:t>https://e2eml.school/convolution_one_d.html</a:t>
            </a:r>
            <a:r>
              <a:rPr lang="en-US" dirty="0"/>
              <a:t> </a:t>
            </a:r>
          </a:p>
          <a:p>
            <a:r>
              <a:rPr lang="en-US" dirty="0"/>
              <a:t>2D conv images from </a:t>
            </a:r>
            <a:r>
              <a:rPr lang="en-US" dirty="0">
                <a:hlinkClick r:id="rId3"/>
              </a:rPr>
              <a:t>https://towardsdatascience.com/intuitively-understanding-convolutions-for-deep-learning-1f6f42faee1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30D133-9AEF-1244-BE4D-D6154B18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EF05-7736-6A4B-BD2F-A1F32848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Confirm with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3F00B-48BD-5541-9CC1-26F06D23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18" y="1690688"/>
            <a:ext cx="6781964" cy="48021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E4BCA-8D9E-9E4A-9094-963F59D5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0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34C7-CDC5-3B43-94A4-9EF514E0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Towards</a:t>
            </a:r>
            <a:br>
              <a:rPr lang="en-US" sz="5400" dirty="0"/>
            </a:br>
            <a:r>
              <a:rPr lang="en-US" sz="5400" dirty="0"/>
              <a:t>Convolutional Neural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62B24-B5C9-074B-A6DA-E0BF3596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4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FDC2-EA61-BE44-AE98-2718948F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68AE7-B415-D94F-B93F-870F05928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 image: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Multi-channel processing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Input data is a batch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r>
                  <a:rPr lang="en-US" dirty="0"/>
                  <a:t>Convolution filter</a:t>
                </a:r>
              </a:p>
              <a:p>
                <a:pPr lvl="1"/>
                <a:r>
                  <a:rPr lang="en-US" dirty="0"/>
                  <a:t>Weight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Bias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 activation: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filters of shape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operate on each sample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68AE7-B415-D94F-B93F-870F05928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6ECA6-74CB-8B49-9ABD-6EC6C74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7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516-562B-6949-90B5-695BF34B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8EC54-61D1-014F-ACB8-2C874DAFF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Effective area “seen” by a neuron</a:t>
                </a:r>
              </a:p>
              <a:p>
                <a:r>
                  <a:rPr lang="en-US" dirty="0"/>
                  <a:t>What is the effective number of pixels seen at each layer?</a:t>
                </a:r>
              </a:p>
              <a:p>
                <a:pPr lvl="1"/>
                <a:r>
                  <a:rPr lang="en-US" dirty="0"/>
                  <a:t>Input image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𝐶𝑜𝑛𝑣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𝐶𝑜𝑛𝑣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𝐶𝑜𝑛𝑣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𝐶𝑜𝑛𝑣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Homework: What happens if the kernel size was 5?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8EC54-61D1-014F-ACB8-2C874DAFF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1928" t="-2035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FB01E-4B8A-6148-BC17-FBA35191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13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4448B7-4B9F-7F4A-9B03-38991F912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4" y="1499191"/>
            <a:ext cx="5503269" cy="419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6FE6A-B98C-294F-BCC1-41E0ADFD1939}"/>
              </a:ext>
            </a:extLst>
          </p:cNvPr>
          <p:cNvSpPr txBox="1"/>
          <p:nvPr/>
        </p:nvSpPr>
        <p:spPr>
          <a:xfrm>
            <a:off x="8755380" y="6428"/>
            <a:ext cx="3436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200" dirty="0">
                <a:effectLst/>
                <a:latin typeface="Arial" panose="020B0604020202020204" pitchFamily="34" charset="0"/>
              </a:rPr>
              <a:t>Source: (ResearchGate) Maritime Semantic </a:t>
            </a:r>
            <a:r>
              <a:rPr lang="en-IN" sz="1200" dirty="0" err="1">
                <a:effectLst/>
                <a:latin typeface="Arial" panose="020B0604020202020204" pitchFamily="34" charset="0"/>
              </a:rPr>
              <a:t>Labeling</a:t>
            </a:r>
            <a:r>
              <a:rPr lang="en-IN" sz="1200" dirty="0">
                <a:effectLst/>
                <a:latin typeface="Arial" panose="020B0604020202020204" pitchFamily="34" charset="0"/>
              </a:rPr>
              <a:t> of Optical Remote</a:t>
            </a:r>
            <a:r>
              <a:rPr lang="en-IN" sz="1200" dirty="0">
                <a:latin typeface="Arial" panose="020B0604020202020204" pitchFamily="34" charset="0"/>
              </a:rPr>
              <a:t> </a:t>
            </a:r>
            <a:r>
              <a:rPr lang="en-IN" sz="1200" dirty="0">
                <a:effectLst/>
                <a:latin typeface="Arial" panose="020B0604020202020204" pitchFamily="34" charset="0"/>
              </a:rPr>
              <a:t>Sensing Images with Multi-Scale Fully Convolutional Network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674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C9A6-E5A6-4E4A-926E-62A6C2BF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to Global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54FE2-3BC6-2E4E-90FE-C5535B7F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B613C-126D-F345-9176-EFE7E651901B}"/>
              </a:ext>
            </a:extLst>
          </p:cNvPr>
          <p:cNvSpPr txBox="1"/>
          <p:nvPr/>
        </p:nvSpPr>
        <p:spPr>
          <a:xfrm>
            <a:off x="550235" y="6402266"/>
            <a:ext cx="4308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Source: Yann </a:t>
            </a:r>
            <a:r>
              <a:rPr lang="en-US" sz="1600" dirty="0" err="1"/>
              <a:t>LeCun’s</a:t>
            </a:r>
            <a:r>
              <a:rPr lang="en-US" sz="1600" dirty="0"/>
              <a:t> presentations on </a:t>
            </a:r>
            <a:r>
              <a:rPr lang="en-US" sz="1600" dirty="0" err="1"/>
              <a:t>ConvNets</a:t>
            </a:r>
            <a:endParaRPr lang="en-IN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40861C-63DD-1A42-8E53-4B7EF3EC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79" y="1650443"/>
            <a:ext cx="8519442" cy="427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1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82BD-F0C6-384D-8C7E-4D348112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Can we predict the output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1C1E-F122-3848-8981-E6267A5CA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size</a:t>
            </a:r>
          </a:p>
          <a:p>
            <a:r>
              <a:rPr lang="en-US" dirty="0"/>
              <a:t>Kernel size</a:t>
            </a:r>
          </a:p>
          <a:p>
            <a:r>
              <a:rPr lang="en-US" dirty="0"/>
              <a:t>Other things?</a:t>
            </a:r>
          </a:p>
          <a:p>
            <a:r>
              <a:rPr lang="en-US" dirty="0"/>
              <a:t>Stride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Multiple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4001D-7949-7145-8315-D8F30D35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2</a:t>
            </a:fld>
            <a:endParaRPr lang="en-US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2395F108-FD18-F24E-9B63-2BE026BE9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64" y="1870075"/>
            <a:ext cx="4869793" cy="36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57B-D6BC-8E40-BA25-F57F8DF7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Convolutions, stride &gt; 1</a:t>
            </a:r>
          </a:p>
        </p:txBody>
      </p:sp>
      <p:pic>
        <p:nvPicPr>
          <p:cNvPr id="13314" name="Picture 2" descr="Convolution with stride 1">
            <a:extLst>
              <a:ext uri="{FF2B5EF4-FFF2-40B4-BE49-F238E27FC236}">
                <a16:creationId xmlns:a16="http://schemas.microsoft.com/office/drawing/2014/main" id="{71AA6290-AF11-3442-BA4C-7E36D550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9" y="1690688"/>
            <a:ext cx="432000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onvolution with stride 2">
            <a:extLst>
              <a:ext uri="{FF2B5EF4-FFF2-40B4-BE49-F238E27FC236}">
                <a16:creationId xmlns:a16="http://schemas.microsoft.com/office/drawing/2014/main" id="{AD01F21E-6830-E54E-8FD6-792EF579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0" y="2737312"/>
            <a:ext cx="432000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onvolution with stride 4">
            <a:extLst>
              <a:ext uri="{FF2B5EF4-FFF2-40B4-BE49-F238E27FC236}">
                <a16:creationId xmlns:a16="http://schemas.microsoft.com/office/drawing/2014/main" id="{E39C2134-7333-4042-A1A8-BD45BD2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61" y="4353810"/>
            <a:ext cx="432000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68D4F-6921-FA44-960C-5B48001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82BD-F0C6-384D-8C7E-4D348112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Convolutions, stride=2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B6454FC-E94B-4149-8F92-B1B0A81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83" y="1412730"/>
            <a:ext cx="5318234" cy="520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9AF4-65BF-E444-9AA4-AD4E42FB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5B06-EB99-E64A-A3D3-28CB6C19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Convolutions, padding</a:t>
            </a:r>
          </a:p>
        </p:txBody>
      </p:sp>
      <p:pic>
        <p:nvPicPr>
          <p:cNvPr id="18438" name="Picture 6" descr="Convolution signal padded with zeroes">
            <a:extLst>
              <a:ext uri="{FF2B5EF4-FFF2-40B4-BE49-F238E27FC236}">
                <a16:creationId xmlns:a16="http://schemas.microsoft.com/office/drawing/2014/main" id="{266F809A-DAAD-1345-B57F-3343E0219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90" y="1664603"/>
            <a:ext cx="4288220" cy="24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Convolution signal padded with constant values">
            <a:extLst>
              <a:ext uri="{FF2B5EF4-FFF2-40B4-BE49-F238E27FC236}">
                <a16:creationId xmlns:a16="http://schemas.microsoft.com/office/drawing/2014/main" id="{48AF057F-1A63-3549-B65D-631B6176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90" y="1677646"/>
            <a:ext cx="4288220" cy="24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Convolution signal padded with with mirrored values">
            <a:extLst>
              <a:ext uri="{FF2B5EF4-FFF2-40B4-BE49-F238E27FC236}">
                <a16:creationId xmlns:a16="http://schemas.microsoft.com/office/drawing/2014/main" id="{604E377E-DB2A-8946-AADF-17AAEE0C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890" y="4195671"/>
            <a:ext cx="4288220" cy="24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255F3-1D00-9647-AFA5-C7031C13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7B3B-B7D0-8C4E-B14D-E02012A1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Convolutions, padding=1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5161-ADAE-7149-A8AF-5B876E51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Quiz:</a:t>
            </a:r>
          </a:p>
          <a:p>
            <a:pPr marL="0" indent="0">
              <a:buNone/>
            </a:pPr>
            <a:r>
              <a:rPr lang="en-US" dirty="0"/>
              <a:t>For a kernel of size K, what value of padding is necessary for output size to be equal to input? (assume stride=1)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0EF5687-035E-8E47-9C67-C5C1DAEF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39" y="1389558"/>
            <a:ext cx="4810767" cy="54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AA81-72D4-9147-A509-6793C73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E93-3E70-094F-AE40-3F97311D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Convolutions, multiple channels</a:t>
            </a:r>
          </a:p>
        </p:txBody>
      </p:sp>
      <p:pic>
        <p:nvPicPr>
          <p:cNvPr id="16386" name="Picture 2" descr="Multi-channel convolution">
            <a:extLst>
              <a:ext uri="{FF2B5EF4-FFF2-40B4-BE49-F238E27FC236}">
                <a16:creationId xmlns:a16="http://schemas.microsoft.com/office/drawing/2014/main" id="{FFED37C4-68D9-DD46-8305-7B98778B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690688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69CDE-7AD5-FA4D-ADCF-43E8EC7A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6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3E3D-9D88-1947-9940-58917087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Convolutions, multiple channels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35FD2B08-8F40-454C-8681-AD262FAB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04" y="2029967"/>
            <a:ext cx="3837152" cy="37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22AA66CD-D806-B744-8DD6-6EA029F65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1035"/>
            <a:ext cx="46863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9AB35-972F-1F43-A4B4-454E3DB0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1812-A767-2145-99E4-5293BE8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can we predict the output size?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EBAD81-F70C-F349-9AC0-D1DAEFC56B8E}"/>
              </a:ext>
            </a:extLst>
          </p:cNvPr>
          <p:cNvGraphicFramePr>
            <a:graphicFrameLocks noGrp="1"/>
          </p:cNvGraphicFramePr>
          <p:nvPr/>
        </p:nvGraphicFramePr>
        <p:xfrm>
          <a:off x="1411467" y="1865561"/>
          <a:ext cx="936906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13">
                  <a:extLst>
                    <a:ext uri="{9D8B030D-6E8A-4147-A177-3AD203B41FA5}">
                      <a16:colId xmlns:a16="http://schemas.microsoft.com/office/drawing/2014/main" val="1703520231"/>
                    </a:ext>
                  </a:extLst>
                </a:gridCol>
                <a:gridCol w="1873813">
                  <a:extLst>
                    <a:ext uri="{9D8B030D-6E8A-4147-A177-3AD203B41FA5}">
                      <a16:colId xmlns:a16="http://schemas.microsoft.com/office/drawing/2014/main" val="835578143"/>
                    </a:ext>
                  </a:extLst>
                </a:gridCol>
                <a:gridCol w="1873813">
                  <a:extLst>
                    <a:ext uri="{9D8B030D-6E8A-4147-A177-3AD203B41FA5}">
                      <a16:colId xmlns:a16="http://schemas.microsoft.com/office/drawing/2014/main" val="3464979386"/>
                    </a:ext>
                  </a:extLst>
                </a:gridCol>
                <a:gridCol w="1873813">
                  <a:extLst>
                    <a:ext uri="{9D8B030D-6E8A-4147-A177-3AD203B41FA5}">
                      <a16:colId xmlns:a16="http://schemas.microsoft.com/office/drawing/2014/main" val="4203426450"/>
                    </a:ext>
                  </a:extLst>
                </a:gridCol>
                <a:gridCol w="1873813">
                  <a:extLst>
                    <a:ext uri="{9D8B030D-6E8A-4147-A177-3AD203B41FA5}">
                      <a16:colId xmlns:a16="http://schemas.microsoft.com/office/drawing/2014/main" val="160132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4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3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1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0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774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C2D15D-D5C7-654A-8030-FB55683ED3BF}"/>
              </a:ext>
            </a:extLst>
          </p:cNvPr>
          <p:cNvSpPr txBox="1"/>
          <p:nvPr/>
        </p:nvSpPr>
        <p:spPr>
          <a:xfrm>
            <a:off x="593018" y="6031210"/>
            <a:ext cx="11005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Homework: Derive a formula to compute output size given the 4 pieces of information.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3EEF3-7478-7246-8F15-A24BEAC2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1AC-0EEA-F34C-9BD8-4431D6723D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13953</TotalTime>
  <Words>1082</Words>
  <Application>Microsoft Macintosh PowerPoint</Application>
  <PresentationFormat>Widescreen</PresentationFormat>
  <Paragraphs>116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Do we now understand convolutions?</vt:lpstr>
      <vt:lpstr> Can we predict the output size?</vt:lpstr>
      <vt:lpstr>1D Convolutions, stride &gt; 1</vt:lpstr>
      <vt:lpstr>2D Convolutions, stride=2</vt:lpstr>
      <vt:lpstr>1D Convolutions, padding</vt:lpstr>
      <vt:lpstr>2D Convolutions, padding=1</vt:lpstr>
      <vt:lpstr>1D Convolutions, multiple channels</vt:lpstr>
      <vt:lpstr>2D Convolutions, multiple channels</vt:lpstr>
      <vt:lpstr>Now, can we predict the output size?</vt:lpstr>
      <vt:lpstr>Homework: Confirm with code</vt:lpstr>
      <vt:lpstr>Towards Convolutional Neural Networks</vt:lpstr>
      <vt:lpstr>Inputs and Outputs</vt:lpstr>
      <vt:lpstr>Receptive Fields</vt:lpstr>
      <vt:lpstr>Local to Global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Architectures</dc:title>
  <dc:creator>Makarand Tapaswi</dc:creator>
  <cp:lastModifiedBy>Makarand Tapaswi</cp:lastModifiedBy>
  <cp:revision>20</cp:revision>
  <dcterms:created xsi:type="dcterms:W3CDTF">2023-07-01T08:35:03Z</dcterms:created>
  <dcterms:modified xsi:type="dcterms:W3CDTF">2024-02-03T16:00:00Z</dcterms:modified>
</cp:coreProperties>
</file>