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0" r:id="rId13"/>
    <p:sldId id="272" r:id="rId14"/>
    <p:sldId id="271" r:id="rId15"/>
    <p:sldId id="261" r:id="rId16"/>
    <p:sldId id="270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90"/>
  </p:normalViewPr>
  <p:slideViewPr>
    <p:cSldViewPr snapToGrid="0" snapToObjects="1">
      <p:cViewPr varScale="1">
        <p:scale>
          <a:sx n="111" d="100"/>
          <a:sy n="111" d="100"/>
        </p:scale>
        <p:origin x="3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290F15-545D-274B-95E9-503FCC472C20}" type="datetimeFigureOut">
              <a:rPr lang="en-US" smtClean="0"/>
              <a:t>9/18/17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9374F-62A9-CF4B-8E31-3AB91C22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80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9374F-62A9-CF4B-8E31-3AB91C22431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5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C4B3-17E6-5A4F-B639-5BCE3B7088EB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92181-8CDB-1D44-9CBF-548D20FF7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67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C4B3-17E6-5A4F-B639-5BCE3B7088EB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92181-8CDB-1D44-9CBF-548D20FF7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53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C4B3-17E6-5A4F-B639-5BCE3B7088EB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92181-8CDB-1D44-9CBF-548D20FF7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C4B3-17E6-5A4F-B639-5BCE3B7088EB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92181-8CDB-1D44-9CBF-548D20FF7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20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C4B3-17E6-5A4F-B639-5BCE3B7088EB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92181-8CDB-1D44-9CBF-548D20FF7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42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C4B3-17E6-5A4F-B639-5BCE3B7088EB}" type="datetimeFigureOut">
              <a:rPr lang="en-US" smtClean="0"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92181-8CDB-1D44-9CBF-548D20FF7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05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C4B3-17E6-5A4F-B639-5BCE3B7088EB}" type="datetimeFigureOut">
              <a:rPr lang="en-US" smtClean="0"/>
              <a:t>9/18/17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92181-8CDB-1D44-9CBF-548D20FF7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38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C4B3-17E6-5A4F-B639-5BCE3B7088EB}" type="datetimeFigureOut">
              <a:rPr lang="en-US" smtClean="0"/>
              <a:t>9/18/17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92181-8CDB-1D44-9CBF-548D20FF7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86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C4B3-17E6-5A4F-B639-5BCE3B7088EB}" type="datetimeFigureOut">
              <a:rPr lang="en-US" smtClean="0"/>
              <a:t>9/18/17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92181-8CDB-1D44-9CBF-548D20FF7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34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C4B3-17E6-5A4F-B639-5BCE3B7088EB}" type="datetimeFigureOut">
              <a:rPr lang="en-US" smtClean="0"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92181-8CDB-1D44-9CBF-548D20FF7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14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C4B3-17E6-5A4F-B639-5BCE3B7088EB}" type="datetimeFigureOut">
              <a:rPr lang="en-US" smtClean="0"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92181-8CDB-1D44-9CBF-548D20FF7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72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3C4B3-17E6-5A4F-B639-5BCE3B7088EB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92181-8CDB-1D44-9CBF-548D20FF7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7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62988"/>
            <a:ext cx="9144000" cy="1504708"/>
          </a:xfrm>
        </p:spPr>
        <p:txBody>
          <a:bodyPr>
            <a:normAutofit/>
          </a:bodyPr>
          <a:lstStyle/>
          <a:p>
            <a:r>
              <a:rPr lang="en-US" sz="5500" dirty="0" smtClean="0">
                <a:latin typeface="Times New Roman" charset="0"/>
                <a:ea typeface="Times New Roman" charset="0"/>
                <a:cs typeface="Times New Roman" charset="0"/>
              </a:rPr>
              <a:t>Cloud Migration</a:t>
            </a:r>
            <a:endParaRPr lang="en-US" sz="55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6598" y="2254461"/>
            <a:ext cx="9144000" cy="4445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0" y="2254461"/>
            <a:ext cx="7870825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83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187" y="539749"/>
            <a:ext cx="10515600" cy="52324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Book Antiqua" charset="0"/>
                <a:ea typeface="Book Antiqua" charset="0"/>
                <a:cs typeface="Book Antiqua" charset="0"/>
              </a:rPr>
              <a:t>M9 </a:t>
            </a:r>
            <a:r>
              <a:rPr lang="en-US" dirty="0">
                <a:solidFill>
                  <a:srgbClr val="FF0000"/>
                </a:solidFill>
                <a:latin typeface="Book Antiqua" charset="0"/>
                <a:ea typeface="Book Antiqua" charset="0"/>
                <a:cs typeface="Book Antiqua" charset="0"/>
              </a:rPr>
              <a:t>– </a:t>
            </a:r>
            <a:r>
              <a:rPr lang="en-US" dirty="0" smtClean="0">
                <a:latin typeface="Book Antiqua" charset="0"/>
                <a:ea typeface="Book Antiqua" charset="0"/>
                <a:cs typeface="Book Antiqua" charset="0"/>
              </a:rPr>
              <a:t>Burn Down Activity </a:t>
            </a:r>
            <a:r>
              <a:rPr lang="en-US" dirty="0" smtClean="0">
                <a:solidFill>
                  <a:srgbClr val="FF0000"/>
                </a:solidFill>
                <a:latin typeface="Book Antiqua" charset="0"/>
                <a:ea typeface="Book Antiqua" charset="0"/>
                <a:cs typeface="Book Antiqua" charset="0"/>
              </a:rPr>
              <a:t>Target </a:t>
            </a:r>
            <a:r>
              <a:rPr lang="en-US" dirty="0">
                <a:solidFill>
                  <a:srgbClr val="FF0000"/>
                </a:solidFill>
                <a:latin typeface="Book Antiqua" charset="0"/>
                <a:ea typeface="Book Antiqua" charset="0"/>
                <a:cs typeface="Book Antiqua" charset="0"/>
              </a:rPr>
              <a:t>Date </a:t>
            </a:r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– | </a:t>
            </a:r>
            <a:r>
              <a:rPr lang="en-US" dirty="0">
                <a:solidFill>
                  <a:srgbClr val="FF0000"/>
                </a:solidFill>
                <a:latin typeface="Book Antiqua" charset="0"/>
                <a:ea typeface="Book Antiqua" charset="0"/>
                <a:cs typeface="Book Antiqua" charset="0"/>
              </a:rPr>
              <a:t>Status</a:t>
            </a:r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 – </a:t>
            </a:r>
            <a:endParaRPr lang="en-US" dirty="0" smtClean="0">
              <a:latin typeface="Book Antiqua" charset="0"/>
              <a:ea typeface="Book Antiqua" charset="0"/>
              <a:cs typeface="Book Antiqua" charset="0"/>
            </a:endParaRPr>
          </a:p>
          <a:p>
            <a:pPr marL="0" indent="0">
              <a:buNone/>
            </a:pPr>
            <a:endParaRPr lang="en-US" dirty="0">
              <a:latin typeface="Book Antiqua" charset="0"/>
              <a:ea typeface="Book Antiqua" charset="0"/>
              <a:cs typeface="Book Antiqua" charset="0"/>
            </a:endParaRPr>
          </a:p>
          <a:p>
            <a:r>
              <a:rPr lang="en-US" dirty="0" smtClean="0">
                <a:latin typeface="Book Antiqua" charset="0"/>
                <a:ea typeface="Book Antiqua" charset="0"/>
                <a:cs typeface="Book Antiqua" charset="0"/>
              </a:rPr>
              <a:t>Resource </a:t>
            </a:r>
            <a:r>
              <a:rPr lang="en-US" dirty="0" smtClean="0">
                <a:latin typeface="Book Antiqua" charset="0"/>
                <a:ea typeface="Book Antiqua" charset="0"/>
                <a:cs typeface="Book Antiqua" charset="0"/>
              </a:rPr>
              <a:t>Utilization. </a:t>
            </a:r>
            <a:endParaRPr lang="en-US" dirty="0" smtClean="0">
              <a:latin typeface="Book Antiqua" charset="0"/>
              <a:ea typeface="Book Antiqua" charset="0"/>
              <a:cs typeface="Book Antiqua" charset="0"/>
            </a:endParaRPr>
          </a:p>
          <a:p>
            <a:r>
              <a:rPr lang="en-US" dirty="0" smtClean="0">
                <a:latin typeface="Book Antiqua" charset="0"/>
                <a:ea typeface="Book Antiqua" charset="0"/>
                <a:cs typeface="Book Antiqua" charset="0"/>
              </a:rPr>
              <a:t>Verifying Resilience Plan.</a:t>
            </a:r>
          </a:p>
          <a:p>
            <a:endParaRPr lang="en-US" dirty="0">
              <a:latin typeface="Book Antiqua" charset="0"/>
              <a:ea typeface="Book Antiqua" charset="0"/>
              <a:cs typeface="Book Antiqua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Book Antiqua" charset="0"/>
                <a:ea typeface="Book Antiqua" charset="0"/>
                <a:cs typeface="Book Antiqua" charset="0"/>
              </a:rPr>
              <a:t>M10 </a:t>
            </a:r>
            <a:r>
              <a:rPr lang="en-US" dirty="0">
                <a:solidFill>
                  <a:srgbClr val="FF0000"/>
                </a:solidFill>
                <a:latin typeface="Book Antiqua" charset="0"/>
                <a:ea typeface="Book Antiqua" charset="0"/>
                <a:cs typeface="Book Antiqua" charset="0"/>
              </a:rPr>
              <a:t>– </a:t>
            </a:r>
            <a:r>
              <a:rPr lang="en-US" dirty="0" smtClean="0">
                <a:latin typeface="Book Antiqua" charset="0"/>
                <a:ea typeface="Book Antiqua" charset="0"/>
                <a:cs typeface="Book Antiqua" charset="0"/>
              </a:rPr>
              <a:t>Data Center Decommissioning </a:t>
            </a:r>
            <a:r>
              <a:rPr lang="en-US" dirty="0" smtClean="0">
                <a:solidFill>
                  <a:srgbClr val="FF0000"/>
                </a:solidFill>
                <a:latin typeface="Book Antiqua" charset="0"/>
                <a:ea typeface="Book Antiqua" charset="0"/>
                <a:cs typeface="Book Antiqua" charset="0"/>
              </a:rPr>
              <a:t>Target </a:t>
            </a:r>
            <a:r>
              <a:rPr lang="en-US" dirty="0">
                <a:solidFill>
                  <a:srgbClr val="FF0000"/>
                </a:solidFill>
                <a:latin typeface="Book Antiqua" charset="0"/>
                <a:ea typeface="Book Antiqua" charset="0"/>
                <a:cs typeface="Book Antiqua" charset="0"/>
              </a:rPr>
              <a:t>Date </a:t>
            </a:r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– | </a:t>
            </a:r>
            <a:r>
              <a:rPr lang="en-US" dirty="0">
                <a:solidFill>
                  <a:srgbClr val="FF0000"/>
                </a:solidFill>
                <a:latin typeface="Book Antiqua" charset="0"/>
                <a:ea typeface="Book Antiqua" charset="0"/>
                <a:cs typeface="Book Antiqua" charset="0"/>
              </a:rPr>
              <a:t>Status</a:t>
            </a:r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 – </a:t>
            </a:r>
            <a:endParaRPr lang="en-US" dirty="0" smtClean="0">
              <a:latin typeface="Book Antiqua" charset="0"/>
              <a:ea typeface="Book Antiqua" charset="0"/>
              <a:cs typeface="Book Antiqua" charset="0"/>
            </a:endParaRPr>
          </a:p>
          <a:p>
            <a:pPr marL="0" indent="0">
              <a:buNone/>
            </a:pPr>
            <a:endParaRPr lang="en-US" dirty="0">
              <a:latin typeface="Book Antiqua" charset="0"/>
              <a:ea typeface="Book Antiqua" charset="0"/>
              <a:cs typeface="Book Antiqua" charset="0"/>
            </a:endParaRPr>
          </a:p>
          <a:p>
            <a:r>
              <a:rPr lang="en-US" dirty="0" smtClean="0">
                <a:latin typeface="Book Antiqua" charset="0"/>
                <a:ea typeface="Book Antiqua" charset="0"/>
                <a:cs typeface="Book Antiqua" charset="0"/>
              </a:rPr>
              <a:t>Decommission the Data Center Servers.  </a:t>
            </a:r>
            <a:endParaRPr lang="en-US" dirty="0">
              <a:latin typeface="Book Antiqua" charset="0"/>
              <a:ea typeface="Book Antiqua" charset="0"/>
              <a:cs typeface="Book Antiqua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8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AWS Architecture 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506" y="1311276"/>
            <a:ext cx="4753157" cy="5552914"/>
          </a:xfrm>
        </p:spPr>
      </p:pic>
    </p:spTree>
    <p:extLst>
      <p:ext uri="{BB962C8B-B14F-4D97-AF65-F5344CB8AC3E}">
        <p14:creationId xmlns:p14="http://schemas.microsoft.com/office/powerpoint/2010/main" val="39204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Why Auto Scaling ?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8" y="2033880"/>
            <a:ext cx="7549149" cy="3366795"/>
          </a:xfrm>
        </p:spPr>
      </p:pic>
    </p:spTree>
    <p:extLst>
      <p:ext uri="{BB962C8B-B14F-4D97-AF65-F5344CB8AC3E}">
        <p14:creationId xmlns:p14="http://schemas.microsoft.com/office/powerpoint/2010/main" val="163091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Auto Scaling Policies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CPU Utilization &gt; 70 for 2 consecutive period of 300 second -&gt; Add 1 Instance. </a:t>
            </a:r>
          </a:p>
          <a:p>
            <a:endParaRPr lang="en-US" dirty="0">
              <a:latin typeface="Book Antiqua" charset="0"/>
              <a:ea typeface="Book Antiqua" charset="0"/>
              <a:cs typeface="Book Antiqua" charset="0"/>
            </a:endParaRPr>
          </a:p>
          <a:p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CPU Utilization &gt; 80 for 2 consecutive period of 60 second -&gt; Add 2 Instance. </a:t>
            </a:r>
            <a:endParaRPr lang="en-US" dirty="0" smtClean="0">
              <a:latin typeface="Book Antiqua" charset="0"/>
              <a:ea typeface="Book Antiqua" charset="0"/>
              <a:cs typeface="Book Antiqua" charset="0"/>
            </a:endParaRPr>
          </a:p>
          <a:p>
            <a:endParaRPr lang="en-US" dirty="0">
              <a:latin typeface="Book Antiqua" charset="0"/>
              <a:ea typeface="Book Antiqua" charset="0"/>
              <a:cs typeface="Book Antiqua" charset="0"/>
            </a:endParaRPr>
          </a:p>
          <a:p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CPU Utilization &gt; 40 for 2 consecutive period of 600 second -&gt; Remove 1 Instance</a:t>
            </a:r>
          </a:p>
        </p:txBody>
      </p:sp>
    </p:spTree>
    <p:extLst>
      <p:ext uri="{BB962C8B-B14F-4D97-AF65-F5344CB8AC3E}">
        <p14:creationId xmlns:p14="http://schemas.microsoft.com/office/powerpoint/2010/main" val="111836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Cloud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Watch Dashboards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88502"/>
          </a:xfrm>
        </p:spPr>
        <p:txBody>
          <a:bodyPr>
            <a:normAutofit/>
          </a:bodyPr>
          <a:lstStyle/>
          <a:p>
            <a:endParaRPr lang="en-US" dirty="0" smtClean="0">
              <a:latin typeface="Book Antiqua" charset="0"/>
              <a:ea typeface="Book Antiqua" charset="0"/>
              <a:cs typeface="Book Antiqua" charset="0"/>
            </a:endParaRPr>
          </a:p>
          <a:p>
            <a:r>
              <a:rPr lang="en-US" dirty="0" smtClean="0">
                <a:latin typeface="Book Antiqua" charset="0"/>
                <a:ea typeface="Book Antiqua" charset="0"/>
                <a:cs typeface="Book Antiqua" charset="0"/>
              </a:rPr>
              <a:t>Monitor Cloud Resource </a:t>
            </a:r>
          </a:p>
          <a:p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Set Critical Alarms</a:t>
            </a:r>
          </a:p>
          <a:p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Monitor </a:t>
            </a:r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Custom Metrics</a:t>
            </a:r>
            <a:endParaRPr lang="en-US" dirty="0">
              <a:latin typeface="Book Antiqua" charset="0"/>
              <a:ea typeface="Book Antiqua" charset="0"/>
              <a:cs typeface="Book Antiqua" charset="0"/>
            </a:endParaRPr>
          </a:p>
          <a:p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View Graphs and Statistics</a:t>
            </a:r>
          </a:p>
          <a:p>
            <a:endParaRPr lang="en-US" dirty="0">
              <a:latin typeface="Book Antiqua" charset="0"/>
              <a:ea typeface="Book Antiqua" charset="0"/>
              <a:cs typeface="Book Antiqua" charset="0"/>
            </a:endParaRPr>
          </a:p>
          <a:p>
            <a:endParaRPr lang="en-US" dirty="0">
              <a:latin typeface="Book Antiqua" charset="0"/>
              <a:ea typeface="Book Antiqua" charset="0"/>
              <a:cs typeface="Book Antiq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Why Resilience Plan Needed ?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38" y="1690688"/>
            <a:ext cx="7048500" cy="4178300"/>
          </a:xfrm>
        </p:spPr>
      </p:pic>
    </p:spTree>
    <p:extLst>
      <p:ext uri="{BB962C8B-B14F-4D97-AF65-F5344CB8AC3E}">
        <p14:creationId xmlns:p14="http://schemas.microsoft.com/office/powerpoint/2010/main" val="87107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How AWS Router53 Works ?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578" y="1554162"/>
            <a:ext cx="5074005" cy="4546600"/>
          </a:xfrm>
        </p:spPr>
      </p:pic>
    </p:spTree>
    <p:extLst>
      <p:ext uri="{BB962C8B-B14F-4D97-AF65-F5344CB8AC3E}">
        <p14:creationId xmlns:p14="http://schemas.microsoft.com/office/powerpoint/2010/main" val="160925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2536825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Questions ?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02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Identifying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Microservice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&amp; Monolithic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Application?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/>
          <a:lstStyle/>
          <a:p>
            <a:r>
              <a:rPr lang="en-US" dirty="0" smtClean="0">
                <a:latin typeface="Book Antiqua" charset="0"/>
                <a:ea typeface="Book Antiqua" charset="0"/>
                <a:cs typeface="Book Antiqua" charset="0"/>
              </a:rPr>
              <a:t>Monolithic Application (Legacy Code)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1" y="2443162"/>
            <a:ext cx="7143749" cy="399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1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71513"/>
            <a:ext cx="10515600" cy="5505450"/>
          </a:xfrm>
        </p:spPr>
        <p:txBody>
          <a:bodyPr/>
          <a:lstStyle/>
          <a:p>
            <a:r>
              <a:rPr lang="en-US" dirty="0" smtClean="0">
                <a:latin typeface="Book Antiqua" charset="0"/>
                <a:ea typeface="Book Antiqua" charset="0"/>
                <a:cs typeface="Book Antiqua" charset="0"/>
              </a:rPr>
              <a:t>Micro Service</a:t>
            </a:r>
            <a:endParaRPr lang="en-US" dirty="0">
              <a:latin typeface="Book Antiqua" charset="0"/>
              <a:ea typeface="Book Antiqua" charset="0"/>
              <a:cs typeface="Book Antiqua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437" y="1530350"/>
            <a:ext cx="6105893" cy="378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52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Why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Microservice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Migration In First Place ?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60713"/>
          </a:xfrm>
        </p:spPr>
        <p:txBody>
          <a:bodyPr>
            <a:normAutofit/>
          </a:bodyPr>
          <a:lstStyle/>
          <a:p>
            <a:endParaRPr lang="en-US" dirty="0" smtClean="0">
              <a:latin typeface="Book Antiqua" charset="0"/>
              <a:ea typeface="Book Antiqua" charset="0"/>
              <a:cs typeface="Book Antiqua" charset="0"/>
            </a:endParaRPr>
          </a:p>
          <a:p>
            <a:r>
              <a:rPr lang="en-US" dirty="0" err="1" smtClean="0">
                <a:latin typeface="Book Antiqua" charset="0"/>
                <a:ea typeface="Book Antiqua" charset="0"/>
                <a:cs typeface="Book Antiqua" charset="0"/>
              </a:rPr>
              <a:t>Microservice</a:t>
            </a:r>
            <a:r>
              <a:rPr lang="en-US" dirty="0" smtClean="0">
                <a:latin typeface="Book Antiqua" charset="0"/>
                <a:ea typeface="Book Antiqua" charset="0"/>
                <a:cs typeface="Book Antiqua" charset="0"/>
              </a:rPr>
              <a:t> hosted as a Single Application.</a:t>
            </a:r>
          </a:p>
          <a:p>
            <a:r>
              <a:rPr lang="en-US" dirty="0" smtClean="0">
                <a:latin typeface="Book Antiqua" charset="0"/>
                <a:ea typeface="Book Antiqua" charset="0"/>
                <a:cs typeface="Book Antiqua" charset="0"/>
              </a:rPr>
              <a:t>Easy to Lift &amp; Shift the application to Cloud Environment. </a:t>
            </a:r>
          </a:p>
          <a:p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Easy to Figure </a:t>
            </a:r>
            <a:r>
              <a:rPr lang="en-US" dirty="0" smtClean="0">
                <a:latin typeface="Book Antiqua" charset="0"/>
                <a:ea typeface="Book Antiqua" charset="0"/>
                <a:cs typeface="Book Antiqua" charset="0"/>
              </a:rPr>
              <a:t>out the Errors.</a:t>
            </a:r>
          </a:p>
          <a:p>
            <a:r>
              <a:rPr lang="en-US" dirty="0" smtClean="0">
                <a:latin typeface="Book Antiqua" charset="0"/>
                <a:ea typeface="Book Antiqua" charset="0"/>
                <a:cs typeface="Book Antiqua" charset="0"/>
              </a:rPr>
              <a:t>Don’t have Multiple </a:t>
            </a:r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T</a:t>
            </a:r>
            <a:r>
              <a:rPr lang="en-US" dirty="0" smtClean="0">
                <a:latin typeface="Book Antiqua" charset="0"/>
                <a:ea typeface="Book Antiqua" charset="0"/>
                <a:cs typeface="Book Antiqua" charset="0"/>
              </a:rPr>
              <a:t>eams </a:t>
            </a:r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I</a:t>
            </a:r>
            <a:r>
              <a:rPr lang="en-US" dirty="0" smtClean="0">
                <a:latin typeface="Book Antiqua" charset="0"/>
                <a:ea typeface="Book Antiqua" charset="0"/>
                <a:cs typeface="Book Antiqua" charset="0"/>
              </a:rPr>
              <a:t>nvolvement.</a:t>
            </a:r>
          </a:p>
          <a:p>
            <a:r>
              <a:rPr lang="en-US" dirty="0" smtClean="0">
                <a:latin typeface="Book Antiqua" charset="0"/>
                <a:ea typeface="Book Antiqua" charset="0"/>
                <a:cs typeface="Book Antiqua" charset="0"/>
              </a:rPr>
              <a:t>Don’t have Complex Architecture.</a:t>
            </a:r>
          </a:p>
        </p:txBody>
      </p:sp>
    </p:spTree>
    <p:extLst>
      <p:ext uri="{BB962C8B-B14F-4D97-AF65-F5344CB8AC3E}">
        <p14:creationId xmlns:p14="http://schemas.microsoft.com/office/powerpoint/2010/main" val="211474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Migration Plan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Book Antiqua" charset="0"/>
                <a:ea typeface="Book Antiqua" charset="0"/>
                <a:cs typeface="Book Antiqua" charset="0"/>
              </a:rPr>
              <a:t>M1</a:t>
            </a:r>
            <a:r>
              <a:rPr lang="en-US" dirty="0" smtClean="0">
                <a:latin typeface="Book Antiqua" charset="0"/>
                <a:ea typeface="Book Antiqua" charset="0"/>
                <a:cs typeface="Book Antiqua" charset="0"/>
              </a:rPr>
              <a:t> – Setup Test Environment Application </a:t>
            </a:r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(include </a:t>
            </a:r>
            <a:r>
              <a:rPr lang="en-US" dirty="0" smtClean="0">
                <a:latin typeface="Book Antiqua" charset="0"/>
                <a:ea typeface="Book Antiqua" charset="0"/>
                <a:cs typeface="Book Antiqua" charset="0"/>
              </a:rPr>
              <a:t>Testing)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>
              <a:latin typeface="Book Antiqua" charset="0"/>
              <a:ea typeface="Book Antiqua" charset="0"/>
              <a:cs typeface="Book Antiqua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Book Antiqua" charset="0"/>
                <a:ea typeface="Book Antiqua" charset="0"/>
                <a:cs typeface="Book Antiqua" charset="0"/>
              </a:rPr>
              <a:t>Setup </a:t>
            </a:r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t</a:t>
            </a:r>
            <a:r>
              <a:rPr lang="en-US" dirty="0" smtClean="0">
                <a:latin typeface="Book Antiqua" charset="0"/>
                <a:ea typeface="Book Antiqua" charset="0"/>
                <a:cs typeface="Book Antiqua" charset="0"/>
              </a:rPr>
              <a:t>est environment in Cloud.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Book Antiqua" charset="0"/>
                <a:ea typeface="Book Antiqua" charset="0"/>
                <a:cs typeface="Book Antiqua" charset="0"/>
              </a:rPr>
              <a:t>Verifying the test environment.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Book Antiqua" charset="0"/>
                <a:ea typeface="Book Antiqua" charset="0"/>
                <a:cs typeface="Book Antiqua" charset="0"/>
              </a:rPr>
              <a:t>Being Tracked in Jira/Trello.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latin typeface="Book Antiqua" charset="0"/>
              <a:ea typeface="Book Antiqua" charset="0"/>
              <a:cs typeface="Book Antiqua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Book Antiqua" charset="0"/>
                <a:ea typeface="Book Antiqua" charset="0"/>
                <a:cs typeface="Book Antiqua" charset="0"/>
              </a:rPr>
              <a:t>Target Date </a:t>
            </a:r>
            <a:r>
              <a:rPr lang="en-US" dirty="0" smtClean="0">
                <a:latin typeface="Book Antiqua" charset="0"/>
                <a:ea typeface="Book Antiqua" charset="0"/>
                <a:cs typeface="Book Antiqua" charset="0"/>
              </a:rPr>
              <a:t>–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Book Antiqua" charset="0"/>
                <a:ea typeface="Book Antiqua" charset="0"/>
                <a:cs typeface="Book Antiqua" charset="0"/>
              </a:rPr>
              <a:t>Status</a:t>
            </a:r>
            <a:r>
              <a:rPr lang="en-US" dirty="0" smtClean="0">
                <a:latin typeface="Book Antiqua" charset="0"/>
                <a:ea typeface="Book Antiqua" charset="0"/>
                <a:cs typeface="Book Antiqua" charset="0"/>
              </a:rPr>
              <a:t> – </a:t>
            </a:r>
          </a:p>
        </p:txBody>
      </p:sp>
    </p:spTree>
    <p:extLst>
      <p:ext uri="{BB962C8B-B14F-4D97-AF65-F5344CB8AC3E}">
        <p14:creationId xmlns:p14="http://schemas.microsoft.com/office/powerpoint/2010/main" val="3370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5750"/>
            <a:ext cx="10515600" cy="6300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ook Antiqua" charset="0"/>
                <a:ea typeface="Book Antiqua" charset="0"/>
                <a:cs typeface="Book Antiqua" charset="0"/>
              </a:rPr>
              <a:t>M2</a:t>
            </a:r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 - Setup Integration Environment </a:t>
            </a:r>
            <a:r>
              <a:rPr lang="en-US" dirty="0">
                <a:solidFill>
                  <a:srgbClr val="FF0000"/>
                </a:solidFill>
                <a:latin typeface="Book Antiqua" charset="0"/>
                <a:ea typeface="Book Antiqua" charset="0"/>
                <a:cs typeface="Book Antiqua" charset="0"/>
              </a:rPr>
              <a:t>Target Date </a:t>
            </a:r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– |</a:t>
            </a:r>
            <a:r>
              <a:rPr lang="en-US" dirty="0" smtClean="0">
                <a:latin typeface="Book Antiqua" charset="0"/>
                <a:ea typeface="Book Antiqua" charset="0"/>
                <a:cs typeface="Book Antiqua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Book Antiqua" charset="0"/>
                <a:ea typeface="Book Antiqua" charset="0"/>
                <a:cs typeface="Book Antiqua" charset="0"/>
              </a:rPr>
              <a:t>Status</a:t>
            </a:r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 – </a:t>
            </a:r>
          </a:p>
          <a:p>
            <a:endParaRPr lang="en-US" dirty="0" smtClean="0">
              <a:latin typeface="Book Antiqua" charset="0"/>
              <a:ea typeface="Book Antiqua" charset="0"/>
              <a:cs typeface="Book Antiqua" charset="0"/>
            </a:endParaRPr>
          </a:p>
          <a:p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S</a:t>
            </a:r>
            <a:r>
              <a:rPr lang="en-US" dirty="0" smtClean="0">
                <a:latin typeface="Book Antiqua" charset="0"/>
                <a:ea typeface="Book Antiqua" charset="0"/>
                <a:cs typeface="Book Antiqua" charset="0"/>
              </a:rPr>
              <a:t>etup Integration Environment.</a:t>
            </a:r>
          </a:p>
          <a:p>
            <a:r>
              <a:rPr lang="en-US" dirty="0" smtClean="0">
                <a:latin typeface="Book Antiqua" charset="0"/>
                <a:ea typeface="Book Antiqua" charset="0"/>
                <a:cs typeface="Book Antiqua" charset="0"/>
              </a:rPr>
              <a:t>Proper Testing of Latest Deployed Code. </a:t>
            </a:r>
          </a:p>
          <a:p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Being Tracked in Jira/Trello</a:t>
            </a:r>
            <a:r>
              <a:rPr lang="en-US" dirty="0" smtClean="0">
                <a:latin typeface="Book Antiqua" charset="0"/>
                <a:ea typeface="Book Antiqua" charset="0"/>
                <a:cs typeface="Book Antiqua" charset="0"/>
              </a:rPr>
              <a:t>.</a:t>
            </a:r>
          </a:p>
          <a:p>
            <a:endParaRPr lang="en-US" dirty="0">
              <a:latin typeface="Book Antiqua" charset="0"/>
              <a:ea typeface="Book Antiqua" charset="0"/>
              <a:cs typeface="Book Antiqua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Book Antiqua" charset="0"/>
              <a:ea typeface="Book Antiqua" charset="0"/>
              <a:cs typeface="Book Antiqua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Book Antiqua" charset="0"/>
                <a:ea typeface="Book Antiqua" charset="0"/>
                <a:cs typeface="Book Antiqua" charset="0"/>
              </a:rPr>
              <a:t>M3 - </a:t>
            </a:r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Performance </a:t>
            </a:r>
            <a:r>
              <a:rPr lang="en-US" dirty="0" smtClean="0">
                <a:latin typeface="Book Antiqua" charset="0"/>
                <a:ea typeface="Book Antiqua" charset="0"/>
                <a:cs typeface="Book Antiqua" charset="0"/>
              </a:rPr>
              <a:t>Testing </a:t>
            </a:r>
            <a:r>
              <a:rPr lang="en-US" dirty="0">
                <a:solidFill>
                  <a:srgbClr val="FF0000"/>
                </a:solidFill>
                <a:latin typeface="Book Antiqua" charset="0"/>
                <a:ea typeface="Book Antiqua" charset="0"/>
                <a:cs typeface="Book Antiqua" charset="0"/>
              </a:rPr>
              <a:t>Target Date </a:t>
            </a:r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– | </a:t>
            </a:r>
            <a:r>
              <a:rPr lang="en-US" dirty="0">
                <a:solidFill>
                  <a:srgbClr val="FF0000"/>
                </a:solidFill>
                <a:latin typeface="Book Antiqua" charset="0"/>
                <a:ea typeface="Book Antiqua" charset="0"/>
                <a:cs typeface="Book Antiqua" charset="0"/>
              </a:rPr>
              <a:t>Status</a:t>
            </a:r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 –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>
              <a:latin typeface="Book Antiqua" charset="0"/>
              <a:ea typeface="Book Antiqua" charset="0"/>
              <a:cs typeface="Book Antiqua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Book Antiqua" charset="0"/>
                <a:ea typeface="Book Antiqua" charset="0"/>
                <a:cs typeface="Book Antiqua" charset="0"/>
              </a:rPr>
              <a:t>Performance testing of application.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Book Antiqua" charset="0"/>
                <a:ea typeface="Book Antiqua" charset="0"/>
                <a:cs typeface="Book Antiqua" charset="0"/>
              </a:rPr>
              <a:t>Being </a:t>
            </a:r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Tracked in Jira/Trello</a:t>
            </a:r>
            <a:r>
              <a:rPr lang="en-US" dirty="0" smtClean="0">
                <a:latin typeface="Book Antiqua" charset="0"/>
                <a:ea typeface="Book Antiqua" charset="0"/>
                <a:cs typeface="Book Antiqua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latin typeface="Book Antiqua" charset="0"/>
              <a:ea typeface="Book Antiqua" charset="0"/>
              <a:cs typeface="Book Antiqua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This will be done in the Integration Environment</a:t>
            </a:r>
            <a:endParaRPr lang="en-US" dirty="0" smtClean="0">
              <a:latin typeface="Book Antiqua" charset="0"/>
              <a:ea typeface="Book Antiqua" charset="0"/>
              <a:cs typeface="Book Antiqua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solidFill>
                <a:srgbClr val="FF0000"/>
              </a:solidFill>
              <a:latin typeface="Book Antiqua" charset="0"/>
              <a:ea typeface="Book Antiqua" charset="0"/>
              <a:cs typeface="Book Antiqua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>
              <a:solidFill>
                <a:srgbClr val="FF0000"/>
              </a:solidFill>
              <a:latin typeface="Book Antiqua" charset="0"/>
              <a:ea typeface="Book Antiqua" charset="0"/>
              <a:cs typeface="Book Antiqua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FF0000"/>
              </a:solidFill>
              <a:latin typeface="Book Antiqua" charset="0"/>
              <a:ea typeface="Book Antiqua" charset="0"/>
              <a:cs typeface="Book Antiqua" charset="0"/>
            </a:endParaRPr>
          </a:p>
          <a:p>
            <a:pPr marL="0" indent="0">
              <a:buNone/>
            </a:pPr>
            <a:endParaRPr lang="en-US" dirty="0" smtClean="0">
              <a:latin typeface="Book Antiqua" charset="0"/>
              <a:ea typeface="Book Antiqua" charset="0"/>
              <a:cs typeface="Book Antiqua" charset="0"/>
            </a:endParaRPr>
          </a:p>
          <a:p>
            <a:pPr marL="0" indent="0">
              <a:buNone/>
            </a:pPr>
            <a:endParaRPr lang="en-US" dirty="0">
              <a:latin typeface="Book Antiqua" charset="0"/>
              <a:ea typeface="Book Antiqua" charset="0"/>
              <a:cs typeface="Book Antiq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78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5750"/>
            <a:ext cx="10515600" cy="6300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Book Antiqua" charset="0"/>
                <a:ea typeface="Book Antiqua" charset="0"/>
                <a:cs typeface="Book Antiqua" charset="0"/>
              </a:rPr>
              <a:t>M4</a:t>
            </a:r>
            <a:r>
              <a:rPr lang="en-US" dirty="0" smtClean="0">
                <a:latin typeface="Book Antiqua" charset="0"/>
                <a:ea typeface="Book Antiqua" charset="0"/>
                <a:cs typeface="Book Antiqua" charset="0"/>
              </a:rPr>
              <a:t> – Production Environment </a:t>
            </a:r>
            <a:r>
              <a:rPr lang="en-US" dirty="0" smtClean="0">
                <a:solidFill>
                  <a:srgbClr val="FF0000"/>
                </a:solidFill>
                <a:latin typeface="Book Antiqua" charset="0"/>
                <a:ea typeface="Book Antiqua" charset="0"/>
                <a:cs typeface="Book Antiqua" charset="0"/>
              </a:rPr>
              <a:t>Target </a:t>
            </a:r>
            <a:r>
              <a:rPr lang="en-US" dirty="0">
                <a:solidFill>
                  <a:srgbClr val="FF0000"/>
                </a:solidFill>
                <a:latin typeface="Book Antiqua" charset="0"/>
                <a:ea typeface="Book Antiqua" charset="0"/>
                <a:cs typeface="Book Antiqua" charset="0"/>
              </a:rPr>
              <a:t>Date </a:t>
            </a:r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– |</a:t>
            </a:r>
            <a:r>
              <a:rPr lang="en-US" dirty="0" smtClean="0">
                <a:latin typeface="Book Antiqua" charset="0"/>
                <a:ea typeface="Book Antiqua" charset="0"/>
                <a:cs typeface="Book Antiqua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Book Antiqua" charset="0"/>
                <a:ea typeface="Book Antiqua" charset="0"/>
                <a:cs typeface="Book Antiqua" charset="0"/>
              </a:rPr>
              <a:t>Status</a:t>
            </a:r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 – </a:t>
            </a:r>
          </a:p>
          <a:p>
            <a:endParaRPr lang="en-US" dirty="0" smtClean="0">
              <a:latin typeface="Book Antiqua" charset="0"/>
              <a:ea typeface="Book Antiqua" charset="0"/>
              <a:cs typeface="Book Antiqua" charset="0"/>
            </a:endParaRPr>
          </a:p>
          <a:p>
            <a:r>
              <a:rPr lang="en-US" dirty="0" smtClean="0">
                <a:latin typeface="Book Antiqua" charset="0"/>
                <a:ea typeface="Book Antiqua" charset="0"/>
                <a:cs typeface="Book Antiqua" charset="0"/>
              </a:rPr>
              <a:t>Setup Production Environment.</a:t>
            </a:r>
          </a:p>
          <a:p>
            <a:r>
              <a:rPr lang="en-US" dirty="0" smtClean="0">
                <a:latin typeface="Book Antiqua" charset="0"/>
                <a:ea typeface="Book Antiqua" charset="0"/>
                <a:cs typeface="Book Antiqua" charset="0"/>
              </a:rPr>
              <a:t>Proper Testing of Latest Deployed Code. </a:t>
            </a:r>
          </a:p>
          <a:p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Being Tracked in Jira/Trello</a:t>
            </a:r>
            <a:r>
              <a:rPr lang="en-US" dirty="0" smtClean="0">
                <a:latin typeface="Book Antiqua" charset="0"/>
                <a:ea typeface="Book Antiqua" charset="0"/>
                <a:cs typeface="Book Antiqua" charset="0"/>
              </a:rPr>
              <a:t>.</a:t>
            </a:r>
          </a:p>
          <a:p>
            <a:endParaRPr lang="en-US" dirty="0">
              <a:latin typeface="Book Antiqua" charset="0"/>
              <a:ea typeface="Book Antiqua" charset="0"/>
              <a:cs typeface="Book Antiqua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Book Antiqua" charset="0"/>
              <a:ea typeface="Book Antiqua" charset="0"/>
              <a:cs typeface="Book Antiqua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Book Antiqua" charset="0"/>
                <a:ea typeface="Book Antiqua" charset="0"/>
                <a:cs typeface="Book Antiqua" charset="0"/>
              </a:rPr>
              <a:t>M5 – </a:t>
            </a:r>
            <a:r>
              <a:rPr lang="en-US" dirty="0" smtClean="0">
                <a:latin typeface="Book Antiqua" charset="0"/>
                <a:ea typeface="Book Antiqua" charset="0"/>
                <a:cs typeface="Book Antiqua" charset="0"/>
              </a:rPr>
              <a:t>Infrastructure Monitoring </a:t>
            </a:r>
            <a:r>
              <a:rPr lang="en-US" dirty="0" smtClean="0">
                <a:solidFill>
                  <a:srgbClr val="FF0000"/>
                </a:solidFill>
                <a:latin typeface="Book Antiqua" charset="0"/>
                <a:ea typeface="Book Antiqua" charset="0"/>
                <a:cs typeface="Book Antiqua" charset="0"/>
              </a:rPr>
              <a:t>Target </a:t>
            </a:r>
            <a:r>
              <a:rPr lang="en-US" dirty="0">
                <a:solidFill>
                  <a:srgbClr val="FF0000"/>
                </a:solidFill>
                <a:latin typeface="Book Antiqua" charset="0"/>
                <a:ea typeface="Book Antiqua" charset="0"/>
                <a:cs typeface="Book Antiqua" charset="0"/>
              </a:rPr>
              <a:t>Date </a:t>
            </a:r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– | </a:t>
            </a:r>
            <a:r>
              <a:rPr lang="en-US" dirty="0">
                <a:solidFill>
                  <a:srgbClr val="FF0000"/>
                </a:solidFill>
                <a:latin typeface="Book Antiqua" charset="0"/>
                <a:ea typeface="Book Antiqua" charset="0"/>
                <a:cs typeface="Book Antiqua" charset="0"/>
              </a:rPr>
              <a:t>Status</a:t>
            </a:r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 –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>
              <a:latin typeface="Book Antiqua" charset="0"/>
              <a:ea typeface="Book Antiqua" charset="0"/>
              <a:cs typeface="Book Antiqua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Book Antiqua" charset="0"/>
                <a:ea typeface="Book Antiqua" charset="0"/>
                <a:cs typeface="Book Antiqua" charset="0"/>
              </a:rPr>
              <a:t>Setup Cloud Watch Dashboard.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Book Antiqua" charset="0"/>
                <a:ea typeface="Book Antiqua" charset="0"/>
                <a:cs typeface="Book Antiqua" charset="0"/>
              </a:rPr>
              <a:t>Automated Warning/Critical Infrastructure Notification.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Book Antiqua" charset="0"/>
                <a:ea typeface="Book Antiqua" charset="0"/>
                <a:cs typeface="Book Antiqua" charset="0"/>
              </a:rPr>
              <a:t>Being </a:t>
            </a:r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Tracked in Jira/Trello</a:t>
            </a:r>
            <a:r>
              <a:rPr lang="en-US" dirty="0" smtClean="0">
                <a:latin typeface="Book Antiqua" charset="0"/>
                <a:ea typeface="Book Antiqua" charset="0"/>
                <a:cs typeface="Book Antiqua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latin typeface="Book Antiqua" charset="0"/>
              <a:ea typeface="Book Antiqua" charset="0"/>
              <a:cs typeface="Book Antiqua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solidFill>
                <a:srgbClr val="FF0000"/>
              </a:solidFill>
              <a:latin typeface="Book Antiqua" charset="0"/>
              <a:ea typeface="Book Antiqua" charset="0"/>
              <a:cs typeface="Book Antiqua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>
              <a:solidFill>
                <a:srgbClr val="FF0000"/>
              </a:solidFill>
              <a:latin typeface="Book Antiqua" charset="0"/>
              <a:ea typeface="Book Antiqua" charset="0"/>
              <a:cs typeface="Book Antiqua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FF0000"/>
              </a:solidFill>
              <a:latin typeface="Book Antiqua" charset="0"/>
              <a:ea typeface="Book Antiqua" charset="0"/>
              <a:cs typeface="Book Antiqua" charset="0"/>
            </a:endParaRPr>
          </a:p>
          <a:p>
            <a:pPr marL="0" indent="0">
              <a:buNone/>
            </a:pPr>
            <a:endParaRPr lang="en-US" dirty="0" smtClean="0">
              <a:latin typeface="Book Antiqua" charset="0"/>
              <a:ea typeface="Book Antiqua" charset="0"/>
              <a:cs typeface="Book Antiqua" charset="0"/>
            </a:endParaRPr>
          </a:p>
          <a:p>
            <a:pPr marL="0" indent="0">
              <a:buNone/>
            </a:pPr>
            <a:endParaRPr lang="en-US" dirty="0">
              <a:latin typeface="Book Antiqua" charset="0"/>
              <a:ea typeface="Book Antiqua" charset="0"/>
              <a:cs typeface="Book Antiq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73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187" y="539749"/>
            <a:ext cx="10515600" cy="58324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Book Antiqua" charset="0"/>
                <a:ea typeface="Book Antiqua" charset="0"/>
                <a:cs typeface="Book Antiqua" charset="0"/>
              </a:rPr>
              <a:t>M6 </a:t>
            </a:r>
            <a:r>
              <a:rPr lang="en-US" dirty="0">
                <a:solidFill>
                  <a:srgbClr val="FF0000"/>
                </a:solidFill>
                <a:latin typeface="Book Antiqua" charset="0"/>
                <a:ea typeface="Book Antiqua" charset="0"/>
                <a:cs typeface="Book Antiqua" charset="0"/>
              </a:rPr>
              <a:t>– </a:t>
            </a:r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DNS Cutover </a:t>
            </a:r>
            <a:r>
              <a:rPr lang="en-US" dirty="0" smtClean="0">
                <a:solidFill>
                  <a:srgbClr val="FF0000"/>
                </a:solidFill>
                <a:latin typeface="Book Antiqua" charset="0"/>
                <a:ea typeface="Book Antiqua" charset="0"/>
                <a:cs typeface="Book Antiqua" charset="0"/>
              </a:rPr>
              <a:t>Target </a:t>
            </a:r>
            <a:r>
              <a:rPr lang="en-US" dirty="0">
                <a:solidFill>
                  <a:srgbClr val="FF0000"/>
                </a:solidFill>
                <a:latin typeface="Book Antiqua" charset="0"/>
                <a:ea typeface="Book Antiqua" charset="0"/>
                <a:cs typeface="Book Antiqua" charset="0"/>
              </a:rPr>
              <a:t>Date </a:t>
            </a:r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– | </a:t>
            </a:r>
            <a:r>
              <a:rPr lang="en-US" dirty="0">
                <a:solidFill>
                  <a:srgbClr val="FF0000"/>
                </a:solidFill>
                <a:latin typeface="Book Antiqua" charset="0"/>
                <a:ea typeface="Book Antiqua" charset="0"/>
                <a:cs typeface="Book Antiqua" charset="0"/>
              </a:rPr>
              <a:t>Status</a:t>
            </a:r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 – </a:t>
            </a:r>
            <a:endParaRPr lang="en-US" dirty="0" smtClean="0">
              <a:latin typeface="Book Antiqua" charset="0"/>
              <a:ea typeface="Book Antiqua" charset="0"/>
              <a:cs typeface="Book Antiqua" charset="0"/>
            </a:endParaRPr>
          </a:p>
          <a:p>
            <a:pPr marL="0" indent="0">
              <a:buNone/>
            </a:pPr>
            <a:endParaRPr lang="en-US" dirty="0">
              <a:latin typeface="Book Antiqua" charset="0"/>
              <a:ea typeface="Book Antiqua" charset="0"/>
              <a:cs typeface="Book Antiqua" charset="0"/>
            </a:endParaRPr>
          </a:p>
          <a:p>
            <a:r>
              <a:rPr lang="en-US" dirty="0" smtClean="0">
                <a:latin typeface="Book Antiqua" charset="0"/>
                <a:ea typeface="Book Antiqua" charset="0"/>
                <a:cs typeface="Book Antiqua" charset="0"/>
              </a:rPr>
              <a:t>Traffic Monitoring during Ramp- up </a:t>
            </a:r>
          </a:p>
          <a:p>
            <a:endParaRPr lang="en-US" dirty="0">
              <a:latin typeface="Book Antiqua" charset="0"/>
              <a:ea typeface="Book Antiqua" charset="0"/>
              <a:cs typeface="Book Antiqua" charset="0"/>
            </a:endParaRPr>
          </a:p>
          <a:p>
            <a:pPr marL="0" indent="0">
              <a:buNone/>
            </a:pPr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Traffic </a:t>
            </a:r>
            <a:r>
              <a:rPr lang="en-US" dirty="0" smtClean="0">
                <a:latin typeface="Book Antiqua" charset="0"/>
                <a:ea typeface="Book Antiqua" charset="0"/>
                <a:cs typeface="Book Antiqua" charset="0"/>
              </a:rPr>
              <a:t>Ramp-up Plan</a:t>
            </a:r>
          </a:p>
          <a:p>
            <a:pPr marL="0" indent="0">
              <a:buNone/>
            </a:pPr>
            <a:endParaRPr lang="en-US" dirty="0" smtClean="0">
              <a:latin typeface="Book Antiqua" charset="0"/>
              <a:ea typeface="Book Antiqua" charset="0"/>
              <a:cs typeface="Book Antiqua" charset="0"/>
            </a:endParaRPr>
          </a:p>
          <a:p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Ramp-up to 10% traffic for 2 days </a:t>
            </a:r>
            <a:endParaRPr lang="en-US" dirty="0" smtClean="0">
              <a:latin typeface="Book Antiqua" charset="0"/>
              <a:ea typeface="Book Antiqua" charset="0"/>
              <a:cs typeface="Book Antiqua" charset="0"/>
            </a:endParaRPr>
          </a:p>
          <a:p>
            <a:r>
              <a:rPr lang="en-US" dirty="0" smtClean="0">
                <a:latin typeface="Book Antiqua" charset="0"/>
                <a:ea typeface="Book Antiqua" charset="0"/>
                <a:cs typeface="Book Antiqua" charset="0"/>
              </a:rPr>
              <a:t>Ramp-up </a:t>
            </a:r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to 30% traffic for 2 </a:t>
            </a:r>
            <a:r>
              <a:rPr lang="en-US" dirty="0" smtClean="0">
                <a:latin typeface="Book Antiqua" charset="0"/>
                <a:ea typeface="Book Antiqua" charset="0"/>
                <a:cs typeface="Book Antiqua" charset="0"/>
              </a:rPr>
              <a:t>days</a:t>
            </a:r>
          </a:p>
          <a:p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Ramp-up to 50% traffic for 2 days </a:t>
            </a:r>
            <a:endParaRPr lang="en-US" dirty="0" smtClean="0">
              <a:latin typeface="Book Antiqua" charset="0"/>
              <a:ea typeface="Book Antiqua" charset="0"/>
              <a:cs typeface="Book Antiqua" charset="0"/>
            </a:endParaRPr>
          </a:p>
          <a:p>
            <a:r>
              <a:rPr lang="en-US" dirty="0" smtClean="0">
                <a:latin typeface="Book Antiqua" charset="0"/>
                <a:ea typeface="Book Antiqua" charset="0"/>
                <a:cs typeface="Book Antiqua" charset="0"/>
              </a:rPr>
              <a:t>Ramp-up </a:t>
            </a:r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to 100% traffic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187" y="539749"/>
            <a:ext cx="10515600" cy="58324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Book Antiqua" charset="0"/>
                <a:ea typeface="Book Antiqua" charset="0"/>
                <a:cs typeface="Book Antiqua" charset="0"/>
              </a:rPr>
              <a:t>M7 </a:t>
            </a:r>
            <a:r>
              <a:rPr lang="en-US" dirty="0">
                <a:solidFill>
                  <a:srgbClr val="FF0000"/>
                </a:solidFill>
                <a:latin typeface="Book Antiqua" charset="0"/>
                <a:ea typeface="Book Antiqua" charset="0"/>
                <a:cs typeface="Book Antiqua" charset="0"/>
              </a:rPr>
              <a:t>– </a:t>
            </a:r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Secondary Region for DR </a:t>
            </a:r>
            <a:r>
              <a:rPr lang="en-US" dirty="0" smtClean="0">
                <a:solidFill>
                  <a:srgbClr val="FF0000"/>
                </a:solidFill>
                <a:latin typeface="Book Antiqua" charset="0"/>
                <a:ea typeface="Book Antiqua" charset="0"/>
                <a:cs typeface="Book Antiqua" charset="0"/>
              </a:rPr>
              <a:t>Target </a:t>
            </a:r>
            <a:r>
              <a:rPr lang="en-US" dirty="0">
                <a:solidFill>
                  <a:srgbClr val="FF0000"/>
                </a:solidFill>
                <a:latin typeface="Book Antiqua" charset="0"/>
                <a:ea typeface="Book Antiqua" charset="0"/>
                <a:cs typeface="Book Antiqua" charset="0"/>
              </a:rPr>
              <a:t>Date </a:t>
            </a:r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– | </a:t>
            </a:r>
            <a:r>
              <a:rPr lang="en-US" dirty="0">
                <a:solidFill>
                  <a:srgbClr val="FF0000"/>
                </a:solidFill>
                <a:latin typeface="Book Antiqua" charset="0"/>
                <a:ea typeface="Book Antiqua" charset="0"/>
                <a:cs typeface="Book Antiqua" charset="0"/>
              </a:rPr>
              <a:t>Status</a:t>
            </a:r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 – </a:t>
            </a:r>
            <a:endParaRPr lang="en-US" dirty="0" smtClean="0">
              <a:latin typeface="Book Antiqua" charset="0"/>
              <a:ea typeface="Book Antiqua" charset="0"/>
              <a:cs typeface="Book Antiqua" charset="0"/>
            </a:endParaRPr>
          </a:p>
          <a:p>
            <a:pPr marL="0" indent="0">
              <a:buNone/>
            </a:pPr>
            <a:endParaRPr lang="en-US" dirty="0">
              <a:latin typeface="Book Antiqua" charset="0"/>
              <a:ea typeface="Book Antiqua" charset="0"/>
              <a:cs typeface="Book Antiqua" charset="0"/>
            </a:endParaRPr>
          </a:p>
          <a:p>
            <a:r>
              <a:rPr lang="en-US" dirty="0" smtClean="0">
                <a:latin typeface="Book Antiqua" charset="0"/>
                <a:ea typeface="Book Antiqua" charset="0"/>
                <a:cs typeface="Book Antiqua" charset="0"/>
              </a:rPr>
              <a:t>Setup Data Recovery Environment. </a:t>
            </a:r>
          </a:p>
          <a:p>
            <a:r>
              <a:rPr lang="en-US" dirty="0" smtClean="0">
                <a:latin typeface="Book Antiqua" charset="0"/>
                <a:ea typeface="Book Antiqua" charset="0"/>
                <a:cs typeface="Book Antiqua" charset="0"/>
              </a:rPr>
              <a:t>Verifying DR Environment. </a:t>
            </a:r>
          </a:p>
          <a:p>
            <a:r>
              <a:rPr lang="en-US" dirty="0" smtClean="0">
                <a:latin typeface="Book Antiqua" charset="0"/>
                <a:ea typeface="Book Antiqua" charset="0"/>
                <a:cs typeface="Book Antiqua" charset="0"/>
              </a:rPr>
              <a:t>Being </a:t>
            </a:r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Tracked in Jira/Trello</a:t>
            </a:r>
            <a:r>
              <a:rPr lang="en-US" dirty="0" smtClean="0">
                <a:latin typeface="Book Antiqua" charset="0"/>
                <a:ea typeface="Book Antiqua" charset="0"/>
                <a:cs typeface="Book Antiqua" charset="0"/>
              </a:rPr>
              <a:t>.</a:t>
            </a:r>
          </a:p>
          <a:p>
            <a:endParaRPr lang="en-US" dirty="0">
              <a:latin typeface="Book Antiqua" charset="0"/>
              <a:ea typeface="Book Antiqua" charset="0"/>
              <a:cs typeface="Book Antiqua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Book Antiqua" charset="0"/>
                <a:ea typeface="Book Antiqua" charset="0"/>
                <a:cs typeface="Book Antiqua" charset="0"/>
              </a:rPr>
              <a:t>M8 </a:t>
            </a:r>
            <a:r>
              <a:rPr lang="en-US" dirty="0">
                <a:solidFill>
                  <a:srgbClr val="FF0000"/>
                </a:solidFill>
                <a:latin typeface="Book Antiqua" charset="0"/>
                <a:ea typeface="Book Antiqua" charset="0"/>
                <a:cs typeface="Book Antiqua" charset="0"/>
              </a:rPr>
              <a:t>– </a:t>
            </a:r>
            <a:r>
              <a:rPr lang="en-US" dirty="0" smtClean="0">
                <a:latin typeface="Book Antiqua" charset="0"/>
                <a:ea typeface="Book Antiqua" charset="0"/>
                <a:cs typeface="Book Antiqua" charset="0"/>
              </a:rPr>
              <a:t>Setup Auto failover </a:t>
            </a:r>
            <a:r>
              <a:rPr lang="en-US" dirty="0" smtClean="0">
                <a:solidFill>
                  <a:srgbClr val="FF0000"/>
                </a:solidFill>
                <a:latin typeface="Book Antiqua" charset="0"/>
                <a:ea typeface="Book Antiqua" charset="0"/>
                <a:cs typeface="Book Antiqua" charset="0"/>
              </a:rPr>
              <a:t>Target </a:t>
            </a:r>
            <a:r>
              <a:rPr lang="en-US" dirty="0">
                <a:solidFill>
                  <a:srgbClr val="FF0000"/>
                </a:solidFill>
                <a:latin typeface="Book Antiqua" charset="0"/>
                <a:ea typeface="Book Antiqua" charset="0"/>
                <a:cs typeface="Book Antiqua" charset="0"/>
              </a:rPr>
              <a:t>Date </a:t>
            </a:r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– | </a:t>
            </a:r>
            <a:r>
              <a:rPr lang="en-US" dirty="0">
                <a:solidFill>
                  <a:srgbClr val="FF0000"/>
                </a:solidFill>
                <a:latin typeface="Book Antiqua" charset="0"/>
                <a:ea typeface="Book Antiqua" charset="0"/>
                <a:cs typeface="Book Antiqua" charset="0"/>
              </a:rPr>
              <a:t>Status</a:t>
            </a:r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 – </a:t>
            </a:r>
            <a:endParaRPr lang="en-US" dirty="0" smtClean="0">
              <a:latin typeface="Book Antiqua" charset="0"/>
              <a:ea typeface="Book Antiqua" charset="0"/>
              <a:cs typeface="Book Antiqua" charset="0"/>
            </a:endParaRPr>
          </a:p>
          <a:p>
            <a:pPr marL="0" indent="0">
              <a:buNone/>
            </a:pPr>
            <a:endParaRPr lang="en-US" dirty="0">
              <a:latin typeface="Book Antiqua" charset="0"/>
              <a:ea typeface="Book Antiqua" charset="0"/>
              <a:cs typeface="Book Antiqua" charset="0"/>
            </a:endParaRPr>
          </a:p>
          <a:p>
            <a:r>
              <a:rPr lang="en-US" dirty="0" smtClean="0">
                <a:latin typeface="Book Antiqua" charset="0"/>
                <a:ea typeface="Book Antiqua" charset="0"/>
                <a:cs typeface="Book Antiqua" charset="0"/>
              </a:rPr>
              <a:t>DNS Failover Changes.</a:t>
            </a:r>
          </a:p>
          <a:p>
            <a:r>
              <a:rPr lang="en-US" dirty="0" smtClean="0">
                <a:latin typeface="Book Antiqua" charset="0"/>
                <a:ea typeface="Book Antiqua" charset="0"/>
                <a:cs typeface="Book Antiqua" charset="0"/>
              </a:rPr>
              <a:t>Reduce the TTL value as much as possible, recommendation to make it 60 Sec. </a:t>
            </a:r>
            <a:endParaRPr lang="en-US" dirty="0">
              <a:latin typeface="Book Antiqua" charset="0"/>
              <a:ea typeface="Book Antiqua" charset="0"/>
              <a:cs typeface="Book Antiqua" charset="0"/>
            </a:endParaRPr>
          </a:p>
          <a:p>
            <a:endParaRPr lang="en-US" dirty="0">
              <a:latin typeface="Book Antiqua" charset="0"/>
              <a:ea typeface="Book Antiqua" charset="0"/>
              <a:cs typeface="Book Antiqua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78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2284</TotalTime>
  <Words>378</Words>
  <Application>Microsoft Macintosh PowerPoint</Application>
  <PresentationFormat>Widescreen</PresentationFormat>
  <Paragraphs>99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Book Antiqua</vt:lpstr>
      <vt:lpstr>Calibri</vt:lpstr>
      <vt:lpstr>Calibri Light</vt:lpstr>
      <vt:lpstr>Times New Roman</vt:lpstr>
      <vt:lpstr>Arial</vt:lpstr>
      <vt:lpstr>Office Theme</vt:lpstr>
      <vt:lpstr>Cloud Migration</vt:lpstr>
      <vt:lpstr>Identifying the Microservice &amp; Monolithic Application?</vt:lpstr>
      <vt:lpstr>PowerPoint Presentation</vt:lpstr>
      <vt:lpstr>Why Microservice Migration In First Place ?</vt:lpstr>
      <vt:lpstr>Migration Plan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AWS Architecture </vt:lpstr>
      <vt:lpstr>Why Auto Scaling ?</vt:lpstr>
      <vt:lpstr>Auto Scaling Policies</vt:lpstr>
      <vt:lpstr>Cloud Watch Dashboards</vt:lpstr>
      <vt:lpstr>Why Resilience Plan Needed ?</vt:lpstr>
      <vt:lpstr>How AWS Router53 Works ?</vt:lpstr>
      <vt:lpstr>Questions ?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Migration</dc:title>
  <dc:creator>Microsoft Office User</dc:creator>
  <cp:lastModifiedBy>Microsoft Office User</cp:lastModifiedBy>
  <cp:revision>29</cp:revision>
  <dcterms:created xsi:type="dcterms:W3CDTF">2017-09-06T17:57:55Z</dcterms:created>
  <dcterms:modified xsi:type="dcterms:W3CDTF">2017-09-18T18:13:55Z</dcterms:modified>
</cp:coreProperties>
</file>