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42EBCEE-9650-43FA-80B6-A0B1387655E5}">
  <a:tblStyle styleId="{042EBCEE-9650-43FA-80B6-A0B1387655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3a8d28160_0_1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3a8d28160_0_1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3a8d28160_0_1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3a8d28160_0_1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3a8d28160_0_1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3a8d28160_0_1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3a8d28160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3a8d28160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3a8d28160_0_1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3a8d28160_0_1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3a8d28160_0_1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3a8d28160_0_1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3a8d28160_0_1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3a8d28160_0_1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3a8d28160_0_1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3a8d28160_0_1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3a9122c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3a9122c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3a8d28160_0_1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3a8d28160_0_1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3a8d28160_0_1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3a8d28160_0_1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_3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2840950"/>
            <a:ext cx="6724500" cy="57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415775" y="2840950"/>
            <a:ext cx="5236800" cy="570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5652500" y="2840950"/>
            <a:ext cx="548700" cy="57000"/>
          </a:xfrm>
          <a:prstGeom prst="rect">
            <a:avLst/>
          </a:prstGeom>
          <a:solidFill>
            <a:srgbClr val="FFFFFF">
              <a:alpha val="37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312849" y="3015750"/>
            <a:ext cx="6411600" cy="644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2850" y="3687875"/>
            <a:ext cx="6411600" cy="47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None/>
              <a:defRPr sz="16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None/>
              <a:defRPr sz="16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None/>
              <a:defRPr sz="16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None/>
              <a:defRPr sz="16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None/>
              <a:defRPr sz="16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None/>
              <a:defRPr sz="16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None/>
              <a:defRPr sz="16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None/>
              <a:defRPr sz="16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None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4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2">
            <a:alphaModFix/>
          </a:blip>
          <a:srcRect b="0" l="38684" r="0" t="0"/>
          <a:stretch/>
        </p:blipFill>
        <p:spPr>
          <a:xfrm>
            <a:off x="2291" y="1007350"/>
            <a:ext cx="1272100" cy="312880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ibm.com/watson/services/personality-insights/" TargetMode="External"/><Relationship Id="rId4" Type="http://schemas.openxmlformats.org/officeDocument/2006/relationships/hyperlink" Target="https://www.researchgate.net/publication/322506461_Musical_Preferences_Predict_Personality_Evidence_from_Active_Listening_and_Facebook_Likes" TargetMode="External"/><Relationship Id="rId5" Type="http://schemas.openxmlformats.org/officeDocument/2006/relationships/hyperlink" Target="https://www.frontiersin.org/articles/10.3389/fpsyg.2018.01488/full" TargetMode="External"/><Relationship Id="rId6" Type="http://schemas.openxmlformats.org/officeDocument/2006/relationships/hyperlink" Target="https://en.wikipedia.org/wiki/Big_Five_personality_traits" TargetMode="External"/><Relationship Id="rId7" Type="http://schemas.openxmlformats.org/officeDocument/2006/relationships/hyperlink" Target="https://openpsychometrics.org/tests/IPIP-BFFM/" TargetMode="External"/><Relationship Id="rId8" Type="http://schemas.openxmlformats.org/officeDocument/2006/relationships/hyperlink" Target="https://www.ocf.berkeley.edu/~johnlab/bfi.ht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12275" y="2927250"/>
            <a:ext cx="64116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434343"/>
                </a:solidFill>
              </a:rPr>
              <a:t>Persona created by lyrics (IBM Watson-Index)</a:t>
            </a:r>
            <a:endParaRPr b="0" sz="2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400">
                <a:solidFill>
                  <a:srgbClr val="434343"/>
                </a:solidFill>
              </a:rPr>
              <a:t>and match it with personalities of the listener</a:t>
            </a:r>
            <a:endParaRPr b="0"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488450" y="4039975"/>
            <a:ext cx="63564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Mohit Sharma (20161031)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Nikhil Bansal (20161065)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Limitations/</a:t>
            </a:r>
            <a:r>
              <a:rPr lang="en"/>
              <a:t>Challenges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Size of the dataset.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Lyrics for some of the songs provided were not found or required manual extraction.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IBM watson api does not incorporate Hindi text, this rules out most of the hindi songs listeners.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Validity of the survey form.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Validity of the IBM watson personality insight on songs lyrics.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1884750" y="472100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1884750" y="1610225"/>
            <a:ext cx="6947700" cy="29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 u="sng">
                <a:solidFill>
                  <a:srgbClr val="FFFFFF"/>
                </a:solidFill>
                <a:hlinkClick r:id="rId3"/>
              </a:rPr>
              <a:t>https://www.ibm.com/watson/services/personality-insights/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 u="sng">
                <a:solidFill>
                  <a:srgbClr val="FFFFFF"/>
                </a:solidFill>
                <a:hlinkClick r:id="rId4"/>
              </a:rPr>
              <a:t>https://www.researchgate.net/publication/322506461_Musical_Preferences_Predict_Personality_Evidence_from_Active_Listening_and_Facebook_Likes</a:t>
            </a:r>
            <a:r>
              <a:rPr lang="en" sz="1400">
                <a:solidFill>
                  <a:srgbClr val="FFFFFF"/>
                </a:solidFill>
              </a:rPr>
              <a:t>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 u="sng">
                <a:solidFill>
                  <a:srgbClr val="FFFFFF"/>
                </a:solidFill>
                <a:hlinkClick r:id="rId5"/>
              </a:rPr>
              <a:t>https://www.frontiersin.org/articles/10.3389/fpsyg.2018.01488/full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 u="sng">
                <a:solidFill>
                  <a:srgbClr val="FFFFFF"/>
                </a:solidFill>
                <a:hlinkClick r:id="rId6"/>
              </a:rPr>
              <a:t>https://en.wikipedia.org/wiki/Big_Five_personality_traits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 u="sng">
                <a:solidFill>
                  <a:srgbClr val="FFFFFF"/>
                </a:solidFill>
                <a:hlinkClick r:id="rId7"/>
              </a:rPr>
              <a:t>https://openpsychometrics.org/tests/IPIP-BFFM/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 u="sng">
                <a:solidFill>
                  <a:srgbClr val="FFFFFF"/>
                </a:solidFill>
                <a:hlinkClick r:id="rId8"/>
              </a:rPr>
              <a:t>https://www.ocf.berkeley.edu/~johnlab/bfi.htm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ctrTitle"/>
          </p:nvPr>
        </p:nvSpPr>
        <p:spPr>
          <a:xfrm>
            <a:off x="2998125" y="2070275"/>
            <a:ext cx="2863200" cy="92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80000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1814325" y="308950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884750" y="1514575"/>
            <a:ext cx="7178400" cy="3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frequency with which people listen to different categories of music can provide clues to different human characteristics.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Several researchers found that variations in word usage in writings such as blogs, essays, and tweets and even songs can predict aspects of personality. 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aim of this project is to find any correlation between the persona created by lyrics of the songs and the actual personality of the listener.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Char char="●"/>
            </a:pPr>
            <a:r>
              <a:rPr lang="en"/>
              <a:t>We’ll be using this lyrical persona to comment on the personality of the listener using ML methods.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</a:t>
            </a:r>
            <a:r>
              <a:rPr lang="en"/>
              <a:t> the dataset	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conducted a short survey via google forms which includes: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Personality Assessment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Musical preferences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Personality Assessment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Participants were asked to complete 44-item inventory (John and Shrivastava questionnaire) that measures an individual on the Big Five Factors (dimensions) of personality.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Participants were from different demographics (age group, gender etc).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ocean score for each individual is calculated based on the John &amp; Shrivastava personality scoring.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Musical Preference	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Participants provided a list of top 10 favourite songs from their playlist.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Only english songs were kept since the IBM watson API works on english text.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responses provided were curated to return the song title and the artist/band name.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the lyrical persona	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Lyrics for individual songs were downloaded using AZlyrics api.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For every individual the lyrics of their preferred songs were combined and saved as .txt files.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There files were fed to the IBM-Watson personality insight api to return the their big 5 ocean score.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&amp; comparison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have made a dashboard to analyze our collected data.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dashboard shows radar plots and tables to compare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personalities predicted using answers of personality </a:t>
            </a:r>
            <a:r>
              <a:rPr lang="en"/>
              <a:t>assessment</a:t>
            </a:r>
            <a:r>
              <a:rPr lang="en"/>
              <a:t>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personalities using lyrics data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Dashboard gives you option to filter participants using: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 Group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Moreover, all the plots are interactive.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the listener’s personality 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built an ML model that given listener’s preferred songs persona, it will classify the listener into one of the five OCEAN class/trait.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above generated lyrics persona is used as input.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From the ocean score (calculated by personality assessment), the trait with the highest score is used as ground truth.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ctrTitle"/>
          </p:nvPr>
        </p:nvSpPr>
        <p:spPr>
          <a:xfrm>
            <a:off x="1559750" y="533675"/>
            <a:ext cx="69477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1596575" y="3570050"/>
            <a:ext cx="6500400" cy="1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Gaussian</a:t>
            </a:r>
            <a:r>
              <a:rPr lang="en"/>
              <a:t> Naive Bayes suggests lyrics alone can predict a personality trait much greater than chance.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It’s surprising to see if this has any predictive power at all given the assumptions/limitations.</a:t>
            </a:r>
            <a:endParaRPr/>
          </a:p>
        </p:txBody>
      </p:sp>
      <p:graphicFrame>
        <p:nvGraphicFramePr>
          <p:cNvPr id="118" name="Google Shape;118;p23"/>
          <p:cNvGraphicFramePr/>
          <p:nvPr/>
        </p:nvGraphicFramePr>
        <p:xfrm>
          <a:off x="1622900" y="146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{042EBCEE-9650-43FA-80B6-A0B1387655E5}</a:tableStyleId>
              </a:tblPr>
              <a:tblGrid>
                <a:gridCol w="3223875"/>
                <a:gridCol w="3223875"/>
              </a:tblGrid>
              <a:tr h="33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ML Classifier</a:t>
                      </a:r>
                      <a:endParaRPr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5D0D0"/>
                        </a:gs>
                        <a:gs pos="100000">
                          <a:srgbClr val="D96868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5D0D0"/>
                        </a:gs>
                        <a:gs pos="100000">
                          <a:srgbClr val="D96868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Naive Bayes</a:t>
                      </a:r>
                      <a:endParaRPr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FF6DB"/>
                        </a:gs>
                        <a:gs pos="100000">
                          <a:srgbClr val="FAD25C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54.83 %</a:t>
                      </a:r>
                      <a:endParaRPr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FF6DB"/>
                        </a:gs>
                        <a:gs pos="100000">
                          <a:srgbClr val="FAD25C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FF6DB"/>
                        </a:gs>
                        <a:gs pos="100000">
                          <a:srgbClr val="FAD25C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53.84 %</a:t>
                      </a:r>
                      <a:endParaRPr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FF6DB"/>
                        </a:gs>
                        <a:gs pos="100000">
                          <a:srgbClr val="FAD25C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FF6DB"/>
                        </a:gs>
                        <a:gs pos="100000">
                          <a:srgbClr val="FAD25C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42.85 %</a:t>
                      </a:r>
                      <a:endParaRPr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FF6DB"/>
                        </a:gs>
                        <a:gs pos="100000">
                          <a:srgbClr val="FAD25C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K-Nearest Neighbour</a:t>
                      </a:r>
                      <a:endParaRPr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FF6DB"/>
                        </a:gs>
                        <a:gs pos="100000">
                          <a:srgbClr val="FAD25C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56.02 %</a:t>
                      </a:r>
                      <a:endParaRPr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FF6DB"/>
                        </a:gs>
                        <a:gs pos="100000">
                          <a:srgbClr val="FAD25C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