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ni_capstone\mini_capstone_repor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Mothly</a:t>
            </a:r>
            <a:r>
              <a:rPr lang="en-IN" b="1" baseline="0"/>
              <a:t> Rental Trend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[1]rental_trend_1!$A$2:$A$6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[1]rental_trend_1!$A$1</c15:sqref>
                        </c15:formulaRef>
                      </c:ext>
                    </c:extLst>
                    <c:strCache>
                      <c:ptCount val="1"/>
                      <c:pt idx="0">
                        <c:v>month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E03-407E-B259-1D8B5968EDF7}"/>
            </c:ext>
          </c:extLst>
        </c:ser>
        <c:ser>
          <c:idx val="1"/>
          <c:order val="1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[1]rental_trend_1!$B$2:$B$6</c:f>
              <c:numCache>
                <c:formatCode>General</c:formatCode>
                <c:ptCount val="5"/>
                <c:pt idx="0">
                  <c:v>182</c:v>
                </c:pt>
                <c:pt idx="1">
                  <c:v>1156</c:v>
                </c:pt>
                <c:pt idx="2">
                  <c:v>2311</c:v>
                </c:pt>
                <c:pt idx="3">
                  <c:v>6709</c:v>
                </c:pt>
                <c:pt idx="4">
                  <c:v>5686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[1]rental_trend_1!$B$1</c15:sqref>
                        </c15:formulaRef>
                      </c:ext>
                    </c:extLst>
                    <c:strCache>
                      <c:ptCount val="1"/>
                      <c:pt idx="0">
                        <c:v>rental_count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1E03-407E-B259-1D8B5968ED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24912207"/>
        <c:axId val="1424903567"/>
      </c:lineChart>
      <c:catAx>
        <c:axId val="14249122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903567"/>
        <c:crosses val="autoZero"/>
        <c:auto val="1"/>
        <c:lblAlgn val="ctr"/>
        <c:lblOffset val="100"/>
        <c:noMultiLvlLbl val="0"/>
      </c:catAx>
      <c:valAx>
        <c:axId val="142490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912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Store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[5]store_performance!$A$2:$A$3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FB-4D5B-ABF5-5AB636EC907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[5]store_performance!$B$2:$B$3</c:f>
              <c:numCache>
                <c:formatCode>General</c:formatCode>
                <c:ptCount val="2"/>
                <c:pt idx="0">
                  <c:v>33726.769999999997</c:v>
                </c:pt>
                <c:pt idx="1">
                  <c:v>33679.79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FB-4D5B-ABF5-5AB636EC90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37471391"/>
        <c:axId val="1137468991"/>
      </c:barChart>
      <c:catAx>
        <c:axId val="1137471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468991"/>
        <c:crosses val="autoZero"/>
        <c:auto val="1"/>
        <c:lblAlgn val="ctr"/>
        <c:lblOffset val="100"/>
        <c:noMultiLvlLbl val="0"/>
      </c:catAx>
      <c:valAx>
        <c:axId val="1137468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471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Top 10 Rented Films</a:t>
            </a:r>
          </a:p>
        </c:rich>
      </c:tx>
      <c:layout>
        <c:manualLayout>
          <c:xMode val="edge"/>
          <c:yMode val="edge"/>
          <c:x val="0.38884282525751385"/>
          <c:y val="1.75323745340943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09862051376424"/>
          <c:y val="0.13039762170196953"/>
          <c:w val="0.78534590464014875"/>
          <c:h val="0.574440318705981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[6]top_10_most_rented!$A$2:$A$11</c:f>
              <c:strCache>
                <c:ptCount val="10"/>
                <c:pt idx="0">
                  <c:v>BUCKET BROTHERHOOD</c:v>
                </c:pt>
                <c:pt idx="1">
                  <c:v>ROCKETEER MOTHER</c:v>
                </c:pt>
                <c:pt idx="2">
                  <c:v>RIDGEMONT SUBMARINE</c:v>
                </c:pt>
                <c:pt idx="3">
                  <c:v>GRIT CLOCKWORK</c:v>
                </c:pt>
                <c:pt idx="4">
                  <c:v>SCALAWAG DUCK</c:v>
                </c:pt>
                <c:pt idx="5">
                  <c:v>JUGGLER HARDLY</c:v>
                </c:pt>
                <c:pt idx="6">
                  <c:v>FORWARD TEMPLE</c:v>
                </c:pt>
                <c:pt idx="7">
                  <c:v>HOBBIT ALIEN</c:v>
                </c:pt>
                <c:pt idx="8">
                  <c:v>ROBBERS JOON</c:v>
                </c:pt>
                <c:pt idx="9">
                  <c:v>ZORRO ARK</c:v>
                </c:pt>
              </c:strCache>
            </c:strRef>
          </c:cat>
          <c:val>
            <c:numRef>
              <c:f>[6]top_10_most_rented!$B$2:$B$11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9-4613-B531-8B227C3EE1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38819903"/>
        <c:axId val="1838795423"/>
      </c:barChart>
      <c:catAx>
        <c:axId val="1838819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Film</a:t>
                </a:r>
                <a:r>
                  <a:rPr lang="en-IN" baseline="0"/>
                  <a:t> Title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795423"/>
        <c:crosses val="autoZero"/>
        <c:auto val="1"/>
        <c:lblAlgn val="ctr"/>
        <c:lblOffset val="100"/>
        <c:noMultiLvlLbl val="0"/>
      </c:catAx>
      <c:valAx>
        <c:axId val="183879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Number</a:t>
                </a:r>
                <a:r>
                  <a:rPr lang="en-IN" baseline="0"/>
                  <a:t> of Rentals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81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Staff</a:t>
            </a:r>
            <a:r>
              <a:rPr lang="en-IN" b="1" baseline="0" dirty="0"/>
              <a:t> Performance</a:t>
            </a:r>
            <a:endParaRPr lang="en-IN" b="1" dirty="0"/>
          </a:p>
        </c:rich>
      </c:tx>
      <c:layout>
        <c:manualLayout>
          <c:xMode val="edge"/>
          <c:yMode val="edge"/>
          <c:x val="0.30499283524795839"/>
          <c:y val="2.0311022528042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[4]staff_rev!$A$2:$A$3</c:f>
              <c:strCache>
                <c:ptCount val="2"/>
                <c:pt idx="0">
                  <c:v>Mike</c:v>
                </c:pt>
                <c:pt idx="1">
                  <c:v>Jon</c:v>
                </c:pt>
              </c:strCache>
            </c:strRef>
          </c:cat>
          <c:val>
            <c:numRef>
              <c:f>[4]staff_rev!$B$2:$B$3</c:f>
              <c:numCache>
                <c:formatCode>General</c:formatCode>
                <c:ptCount val="2"/>
                <c:pt idx="0">
                  <c:v>8040</c:v>
                </c:pt>
                <c:pt idx="1">
                  <c:v>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4A-406E-999F-B7ECD12D79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3285887"/>
        <c:axId val="553289247"/>
      </c:barChart>
      <c:catAx>
        <c:axId val="553285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89247"/>
        <c:crosses val="autoZero"/>
        <c:auto val="1"/>
        <c:lblAlgn val="ctr"/>
        <c:lblOffset val="100"/>
        <c:noMultiLvlLbl val="0"/>
      </c:catAx>
      <c:valAx>
        <c:axId val="55328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85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Peak Rental Hour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5485057121483"/>
          <c:y val="0.22003569834895137"/>
          <c:w val="0.81254918618264504"/>
          <c:h val="0.6367099192922169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[1]peak_rental_hour!$A$2:$A$25</c:f>
              <c:numCache>
                <c:formatCode>General</c:formatCode>
                <c:ptCount val="24"/>
                <c:pt idx="0">
                  <c:v>15</c:v>
                </c:pt>
                <c:pt idx="1">
                  <c:v>8</c:v>
                </c:pt>
                <c:pt idx="2">
                  <c:v>0</c:v>
                </c:pt>
                <c:pt idx="3">
                  <c:v>18</c:v>
                </c:pt>
                <c:pt idx="4">
                  <c:v>3</c:v>
                </c:pt>
                <c:pt idx="5">
                  <c:v>4</c:v>
                </c:pt>
                <c:pt idx="6">
                  <c:v>19</c:v>
                </c:pt>
                <c:pt idx="7">
                  <c:v>10</c:v>
                </c:pt>
                <c:pt idx="8">
                  <c:v>21</c:v>
                </c:pt>
                <c:pt idx="9">
                  <c:v>7</c:v>
                </c:pt>
                <c:pt idx="10">
                  <c:v>16</c:v>
                </c:pt>
                <c:pt idx="11">
                  <c:v>11</c:v>
                </c:pt>
                <c:pt idx="12">
                  <c:v>20</c:v>
                </c:pt>
                <c:pt idx="13">
                  <c:v>14</c:v>
                </c:pt>
                <c:pt idx="14">
                  <c:v>9</c:v>
                </c:pt>
                <c:pt idx="15">
                  <c:v>1</c:v>
                </c:pt>
                <c:pt idx="16">
                  <c:v>5</c:v>
                </c:pt>
                <c:pt idx="17">
                  <c:v>6</c:v>
                </c:pt>
                <c:pt idx="18">
                  <c:v>13</c:v>
                </c:pt>
                <c:pt idx="19">
                  <c:v>23</c:v>
                </c:pt>
                <c:pt idx="20">
                  <c:v>17</c:v>
                </c:pt>
                <c:pt idx="21">
                  <c:v>12</c:v>
                </c:pt>
                <c:pt idx="22">
                  <c:v>2</c:v>
                </c:pt>
                <c:pt idx="23">
                  <c:v>22</c:v>
                </c:pt>
              </c:numCache>
            </c:numRef>
          </c:xVal>
          <c:yVal>
            <c:numRef>
              <c:f>[1]peak_rental_hour!$B$2:$B$25</c:f>
              <c:numCache>
                <c:formatCode>General</c:formatCode>
                <c:ptCount val="24"/>
                <c:pt idx="0">
                  <c:v>887</c:v>
                </c:pt>
                <c:pt idx="1">
                  <c:v>696</c:v>
                </c:pt>
                <c:pt idx="2">
                  <c:v>694</c:v>
                </c:pt>
                <c:pt idx="3">
                  <c:v>688</c:v>
                </c:pt>
                <c:pt idx="4">
                  <c:v>684</c:v>
                </c:pt>
                <c:pt idx="5">
                  <c:v>681</c:v>
                </c:pt>
                <c:pt idx="6">
                  <c:v>676</c:v>
                </c:pt>
                <c:pt idx="7">
                  <c:v>673</c:v>
                </c:pt>
                <c:pt idx="8">
                  <c:v>671</c:v>
                </c:pt>
                <c:pt idx="9">
                  <c:v>667</c:v>
                </c:pt>
                <c:pt idx="10">
                  <c:v>664</c:v>
                </c:pt>
                <c:pt idx="11">
                  <c:v>663</c:v>
                </c:pt>
                <c:pt idx="12">
                  <c:v>658</c:v>
                </c:pt>
                <c:pt idx="13">
                  <c:v>653</c:v>
                </c:pt>
                <c:pt idx="14">
                  <c:v>652</c:v>
                </c:pt>
                <c:pt idx="15">
                  <c:v>649</c:v>
                </c:pt>
                <c:pt idx="16">
                  <c:v>648</c:v>
                </c:pt>
                <c:pt idx="17">
                  <c:v>647</c:v>
                </c:pt>
                <c:pt idx="18">
                  <c:v>645</c:v>
                </c:pt>
                <c:pt idx="19">
                  <c:v>642</c:v>
                </c:pt>
                <c:pt idx="20">
                  <c:v>634</c:v>
                </c:pt>
                <c:pt idx="21">
                  <c:v>632</c:v>
                </c:pt>
                <c:pt idx="22">
                  <c:v>630</c:v>
                </c:pt>
                <c:pt idx="23">
                  <c:v>610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3B-4869-9818-3695D5F63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5543312"/>
        <c:axId val="1575534192"/>
      </c:scatterChart>
      <c:valAx>
        <c:axId val="157554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534192"/>
        <c:crosses val="autoZero"/>
        <c:crossBetween val="midCat"/>
      </c:valAx>
      <c:valAx>
        <c:axId val="157553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Rental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54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10 Rented Films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09862051376424"/>
          <c:y val="0.13039762170196953"/>
          <c:w val="0.78534590464014875"/>
          <c:h val="0.574440318705981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[6]top_10_most_rented!$A$2:$A$11</c:f>
              <c:strCache>
                <c:ptCount val="10"/>
                <c:pt idx="0">
                  <c:v>BUCKET BROTHERHOOD</c:v>
                </c:pt>
                <c:pt idx="1">
                  <c:v>ROCKETEER MOTHER</c:v>
                </c:pt>
                <c:pt idx="2">
                  <c:v>RIDGEMONT SUBMARINE</c:v>
                </c:pt>
                <c:pt idx="3">
                  <c:v>GRIT CLOCKWORK</c:v>
                </c:pt>
                <c:pt idx="4">
                  <c:v>SCALAWAG DUCK</c:v>
                </c:pt>
                <c:pt idx="5">
                  <c:v>JUGGLER HARDLY</c:v>
                </c:pt>
                <c:pt idx="6">
                  <c:v>FORWARD TEMPLE</c:v>
                </c:pt>
                <c:pt idx="7">
                  <c:v>HOBBIT ALIEN</c:v>
                </c:pt>
                <c:pt idx="8">
                  <c:v>ROBBERS JOON</c:v>
                </c:pt>
                <c:pt idx="9">
                  <c:v>ZORRO ARK</c:v>
                </c:pt>
              </c:strCache>
            </c:strRef>
          </c:cat>
          <c:val>
            <c:numRef>
              <c:f>[6]top_10_most_rented!$B$2:$B$11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DD-45CC-9DCD-B60123F9CF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38819903"/>
        <c:axId val="1838795423"/>
      </c:barChart>
      <c:catAx>
        <c:axId val="1838819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Film</a:t>
                </a:r>
                <a:r>
                  <a:rPr lang="en-IN" baseline="0"/>
                  <a:t> Title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795423"/>
        <c:crosses val="autoZero"/>
        <c:auto val="1"/>
        <c:lblAlgn val="ctr"/>
        <c:lblOffset val="100"/>
        <c:noMultiLvlLbl val="0"/>
      </c:catAx>
      <c:valAx>
        <c:axId val="183879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Number</a:t>
                </a:r>
                <a:r>
                  <a:rPr lang="en-IN" baseline="0"/>
                  <a:t> of Rentals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81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Category wise Rental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577694847697387E-2"/>
          <c:y val="0.12153297682709449"/>
          <c:w val="0.86506581218290646"/>
          <c:h val="0.598610748522744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9E-4FC8-B918-53F75DBBC52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9E-4FC8-B918-53F75DBBC52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9E-4FC8-B918-53F75DBBC52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D9E-4FC8-B918-53F75DBBC520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D9E-4FC8-B918-53F75DBBC520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7D9E-4FC8-B918-53F75DBBC520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7D9E-4FC8-B918-53F75DBBC520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7D9E-4FC8-B918-53F75DBBC520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7D9E-4FC8-B918-53F75DBBC520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7D9E-4FC8-B918-53F75DBBC520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7D9E-4FC8-B918-53F75DBBC520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7D9E-4FC8-B918-53F75DBBC520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7D9E-4FC8-B918-53F75DBBC520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7D9E-4FC8-B918-53F75DBBC520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7D9E-4FC8-B918-53F75DBBC520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7D9E-4FC8-B918-53F75DBBC5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[2]most_rented_category!$A$2:$A$17</c:f>
              <c:strCache>
                <c:ptCount val="16"/>
                <c:pt idx="0">
                  <c:v>Sports</c:v>
                </c:pt>
                <c:pt idx="1">
                  <c:v>Animation</c:v>
                </c:pt>
                <c:pt idx="2">
                  <c:v>Action</c:v>
                </c:pt>
                <c:pt idx="3">
                  <c:v>Sci-Fi</c:v>
                </c:pt>
                <c:pt idx="4">
                  <c:v>Family</c:v>
                </c:pt>
                <c:pt idx="5">
                  <c:v>Drama</c:v>
                </c:pt>
                <c:pt idx="6">
                  <c:v>Documentary</c:v>
                </c:pt>
                <c:pt idx="7">
                  <c:v>Foreign</c:v>
                </c:pt>
                <c:pt idx="8">
                  <c:v>Games</c:v>
                </c:pt>
                <c:pt idx="9">
                  <c:v>Children</c:v>
                </c:pt>
                <c:pt idx="10">
                  <c:v>Comedy</c:v>
                </c:pt>
                <c:pt idx="11">
                  <c:v>New</c:v>
                </c:pt>
                <c:pt idx="12">
                  <c:v>Classics</c:v>
                </c:pt>
                <c:pt idx="13">
                  <c:v>Horror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[2]most_rented_category!$B$2:$B$17</c:f>
              <c:numCache>
                <c:formatCode>General</c:formatCode>
                <c:ptCount val="16"/>
                <c:pt idx="0">
                  <c:v>1179</c:v>
                </c:pt>
                <c:pt idx="1">
                  <c:v>1166</c:v>
                </c:pt>
                <c:pt idx="2">
                  <c:v>1112</c:v>
                </c:pt>
                <c:pt idx="3">
                  <c:v>1101</c:v>
                </c:pt>
                <c:pt idx="4">
                  <c:v>1096</c:v>
                </c:pt>
                <c:pt idx="5">
                  <c:v>1060</c:v>
                </c:pt>
                <c:pt idx="6">
                  <c:v>1050</c:v>
                </c:pt>
                <c:pt idx="7">
                  <c:v>1033</c:v>
                </c:pt>
                <c:pt idx="8">
                  <c:v>969</c:v>
                </c:pt>
                <c:pt idx="9">
                  <c:v>945</c:v>
                </c:pt>
                <c:pt idx="10">
                  <c:v>941</c:v>
                </c:pt>
                <c:pt idx="11">
                  <c:v>940</c:v>
                </c:pt>
                <c:pt idx="12">
                  <c:v>939</c:v>
                </c:pt>
                <c:pt idx="13">
                  <c:v>846</c:v>
                </c:pt>
                <c:pt idx="14">
                  <c:v>837</c:v>
                </c:pt>
                <c:pt idx="1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D9E-4FC8-B918-53F75DBBC5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08135679"/>
        <c:axId val="1408141439"/>
      </c:barChart>
      <c:catAx>
        <c:axId val="1408135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Film</a:t>
                </a:r>
                <a:r>
                  <a:rPr lang="en-IN" baseline="0"/>
                  <a:t> Category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141439"/>
        <c:crosses val="autoZero"/>
        <c:auto val="1"/>
        <c:lblAlgn val="ctr"/>
        <c:lblOffset val="100"/>
        <c:noMultiLvlLbl val="0"/>
      </c:catAx>
      <c:valAx>
        <c:axId val="14081414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135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Store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[5]store_performance!$A$2:$A$3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D3-4B71-A68E-96186B7AC87E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[5]store_performance!$B$2:$B$3</c:f>
              <c:numCache>
                <c:formatCode>General</c:formatCode>
                <c:ptCount val="2"/>
                <c:pt idx="0">
                  <c:v>33726.769999999997</c:v>
                </c:pt>
                <c:pt idx="1">
                  <c:v>33679.79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D3-4B71-A68E-96186B7AC8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37471391"/>
        <c:axId val="1137468991"/>
      </c:barChart>
      <c:catAx>
        <c:axId val="1137471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468991"/>
        <c:crosses val="autoZero"/>
        <c:auto val="1"/>
        <c:lblAlgn val="ctr"/>
        <c:lblOffset val="100"/>
        <c:noMultiLvlLbl val="0"/>
      </c:catAx>
      <c:valAx>
        <c:axId val="1137468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471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Staff</a:t>
            </a:r>
            <a:r>
              <a:rPr lang="en-IN" baseline="0"/>
              <a:t> Performance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[4]staff_rev!$A$2:$A$3</c:f>
              <c:strCache>
                <c:ptCount val="2"/>
                <c:pt idx="0">
                  <c:v>Mike</c:v>
                </c:pt>
                <c:pt idx="1">
                  <c:v>Jon</c:v>
                </c:pt>
              </c:strCache>
            </c:strRef>
          </c:cat>
          <c:val>
            <c:numRef>
              <c:f>[4]staff_rev!$B$2:$B$3</c:f>
              <c:numCache>
                <c:formatCode>General</c:formatCode>
                <c:ptCount val="2"/>
                <c:pt idx="0">
                  <c:v>8040</c:v>
                </c:pt>
                <c:pt idx="1">
                  <c:v>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22-414E-9C9A-813499D997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3285887"/>
        <c:axId val="553289247"/>
      </c:barChart>
      <c:catAx>
        <c:axId val="553285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89247"/>
        <c:crosses val="autoZero"/>
        <c:auto val="1"/>
        <c:lblAlgn val="ctr"/>
        <c:lblOffset val="100"/>
        <c:noMultiLvlLbl val="0"/>
      </c:catAx>
      <c:valAx>
        <c:axId val="55328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85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Peak Rental Hour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[1]peak_rental_hour!$A$2:$A$25</c:f>
              <c:numCache>
                <c:formatCode>General</c:formatCode>
                <c:ptCount val="24"/>
                <c:pt idx="0">
                  <c:v>15</c:v>
                </c:pt>
                <c:pt idx="1">
                  <c:v>8</c:v>
                </c:pt>
                <c:pt idx="2">
                  <c:v>0</c:v>
                </c:pt>
                <c:pt idx="3">
                  <c:v>18</c:v>
                </c:pt>
                <c:pt idx="4">
                  <c:v>3</c:v>
                </c:pt>
                <c:pt idx="5">
                  <c:v>4</c:v>
                </c:pt>
                <c:pt idx="6">
                  <c:v>19</c:v>
                </c:pt>
                <c:pt idx="7">
                  <c:v>10</c:v>
                </c:pt>
                <c:pt idx="8">
                  <c:v>21</c:v>
                </c:pt>
                <c:pt idx="9">
                  <c:v>7</c:v>
                </c:pt>
                <c:pt idx="10">
                  <c:v>16</c:v>
                </c:pt>
                <c:pt idx="11">
                  <c:v>11</c:v>
                </c:pt>
                <c:pt idx="12">
                  <c:v>20</c:v>
                </c:pt>
                <c:pt idx="13">
                  <c:v>14</c:v>
                </c:pt>
                <c:pt idx="14">
                  <c:v>9</c:v>
                </c:pt>
                <c:pt idx="15">
                  <c:v>1</c:v>
                </c:pt>
                <c:pt idx="16">
                  <c:v>5</c:v>
                </c:pt>
                <c:pt idx="17">
                  <c:v>6</c:v>
                </c:pt>
                <c:pt idx="18">
                  <c:v>13</c:v>
                </c:pt>
                <c:pt idx="19">
                  <c:v>23</c:v>
                </c:pt>
                <c:pt idx="20">
                  <c:v>17</c:v>
                </c:pt>
                <c:pt idx="21">
                  <c:v>12</c:v>
                </c:pt>
                <c:pt idx="22">
                  <c:v>2</c:v>
                </c:pt>
                <c:pt idx="23">
                  <c:v>22</c:v>
                </c:pt>
              </c:numCache>
            </c:numRef>
          </c:xVal>
          <c:yVal>
            <c:numRef>
              <c:f>[1]peak_rental_hour!$B$2:$B$25</c:f>
              <c:numCache>
                <c:formatCode>General</c:formatCode>
                <c:ptCount val="24"/>
                <c:pt idx="0">
                  <c:v>887</c:v>
                </c:pt>
                <c:pt idx="1">
                  <c:v>696</c:v>
                </c:pt>
                <c:pt idx="2">
                  <c:v>694</c:v>
                </c:pt>
                <c:pt idx="3">
                  <c:v>688</c:v>
                </c:pt>
                <c:pt idx="4">
                  <c:v>684</c:v>
                </c:pt>
                <c:pt idx="5">
                  <c:v>681</c:v>
                </c:pt>
                <c:pt idx="6">
                  <c:v>676</c:v>
                </c:pt>
                <c:pt idx="7">
                  <c:v>673</c:v>
                </c:pt>
                <c:pt idx="8">
                  <c:v>671</c:v>
                </c:pt>
                <c:pt idx="9">
                  <c:v>667</c:v>
                </c:pt>
                <c:pt idx="10">
                  <c:v>664</c:v>
                </c:pt>
                <c:pt idx="11">
                  <c:v>663</c:v>
                </c:pt>
                <c:pt idx="12">
                  <c:v>658</c:v>
                </c:pt>
                <c:pt idx="13">
                  <c:v>653</c:v>
                </c:pt>
                <c:pt idx="14">
                  <c:v>652</c:v>
                </c:pt>
                <c:pt idx="15">
                  <c:v>649</c:v>
                </c:pt>
                <c:pt idx="16">
                  <c:v>648</c:v>
                </c:pt>
                <c:pt idx="17">
                  <c:v>647</c:v>
                </c:pt>
                <c:pt idx="18">
                  <c:v>645</c:v>
                </c:pt>
                <c:pt idx="19">
                  <c:v>642</c:v>
                </c:pt>
                <c:pt idx="20">
                  <c:v>634</c:v>
                </c:pt>
                <c:pt idx="21">
                  <c:v>632</c:v>
                </c:pt>
                <c:pt idx="22">
                  <c:v>630</c:v>
                </c:pt>
                <c:pt idx="23">
                  <c:v>610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D9-4D5A-A00D-07749579EE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5543312"/>
        <c:axId val="1575534192"/>
      </c:scatterChart>
      <c:valAx>
        <c:axId val="157554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534192"/>
        <c:crosses val="autoZero"/>
        <c:crossBetween val="midCat"/>
      </c:valAx>
      <c:valAx>
        <c:axId val="157553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Rental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54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Category wise Rental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25594133239549"/>
          <c:y val="0.1286631016042781"/>
          <c:w val="0.86506581218290646"/>
          <c:h val="0.598610748522744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2B4-4510-B247-389B8494C90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2B4-4510-B247-389B8494C90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2B4-4510-B247-389B8494C90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2B4-4510-B247-389B8494C90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A2B4-4510-B247-389B8494C907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A2B4-4510-B247-389B8494C907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A2B4-4510-B247-389B8494C907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A2B4-4510-B247-389B8494C907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A2B4-4510-B247-389B8494C907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A2B4-4510-B247-389B8494C907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A2B4-4510-B247-389B8494C907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A2B4-4510-B247-389B8494C907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A2B4-4510-B247-389B8494C907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A2B4-4510-B247-389B8494C907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A2B4-4510-B247-389B8494C907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A2B4-4510-B247-389B8494C9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[2]most_rented_category!$A$2:$A$17</c:f>
              <c:strCache>
                <c:ptCount val="16"/>
                <c:pt idx="0">
                  <c:v>Sports</c:v>
                </c:pt>
                <c:pt idx="1">
                  <c:v>Animation</c:v>
                </c:pt>
                <c:pt idx="2">
                  <c:v>Action</c:v>
                </c:pt>
                <c:pt idx="3">
                  <c:v>Sci-Fi</c:v>
                </c:pt>
                <c:pt idx="4">
                  <c:v>Family</c:v>
                </c:pt>
                <c:pt idx="5">
                  <c:v>Drama</c:v>
                </c:pt>
                <c:pt idx="6">
                  <c:v>Documentary</c:v>
                </c:pt>
                <c:pt idx="7">
                  <c:v>Foreign</c:v>
                </c:pt>
                <c:pt idx="8">
                  <c:v>Games</c:v>
                </c:pt>
                <c:pt idx="9">
                  <c:v>Children</c:v>
                </c:pt>
                <c:pt idx="10">
                  <c:v>Comedy</c:v>
                </c:pt>
                <c:pt idx="11">
                  <c:v>New</c:v>
                </c:pt>
                <c:pt idx="12">
                  <c:v>Classics</c:v>
                </c:pt>
                <c:pt idx="13">
                  <c:v>Horror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[2]most_rented_category!$B$2:$B$17</c:f>
              <c:numCache>
                <c:formatCode>General</c:formatCode>
                <c:ptCount val="16"/>
                <c:pt idx="0">
                  <c:v>1179</c:v>
                </c:pt>
                <c:pt idx="1">
                  <c:v>1166</c:v>
                </c:pt>
                <c:pt idx="2">
                  <c:v>1112</c:v>
                </c:pt>
                <c:pt idx="3">
                  <c:v>1101</c:v>
                </c:pt>
                <c:pt idx="4">
                  <c:v>1096</c:v>
                </c:pt>
                <c:pt idx="5">
                  <c:v>1060</c:v>
                </c:pt>
                <c:pt idx="6">
                  <c:v>1050</c:v>
                </c:pt>
                <c:pt idx="7">
                  <c:v>1033</c:v>
                </c:pt>
                <c:pt idx="8">
                  <c:v>969</c:v>
                </c:pt>
                <c:pt idx="9">
                  <c:v>945</c:v>
                </c:pt>
                <c:pt idx="10">
                  <c:v>941</c:v>
                </c:pt>
                <c:pt idx="11">
                  <c:v>940</c:v>
                </c:pt>
                <c:pt idx="12">
                  <c:v>939</c:v>
                </c:pt>
                <c:pt idx="13">
                  <c:v>846</c:v>
                </c:pt>
                <c:pt idx="14">
                  <c:v>837</c:v>
                </c:pt>
                <c:pt idx="1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2B4-4510-B247-389B8494C9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08135679"/>
        <c:axId val="1408141439"/>
      </c:barChart>
      <c:catAx>
        <c:axId val="140813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141439"/>
        <c:crosses val="autoZero"/>
        <c:auto val="1"/>
        <c:lblAlgn val="ctr"/>
        <c:lblOffset val="100"/>
        <c:noMultiLvlLbl val="0"/>
      </c:catAx>
      <c:valAx>
        <c:axId val="1408141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135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Mothly</a:t>
            </a:r>
            <a:r>
              <a:rPr lang="en-IN" b="1" baseline="0"/>
              <a:t> Rental Trend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[3]rental_trend_1!$A$2:$A$6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[3]rental_trend_1!$A$1</c15:sqref>
                        </c15:formulaRef>
                      </c:ext>
                    </c:extLst>
                    <c:strCache>
                      <c:ptCount val="1"/>
                      <c:pt idx="0">
                        <c:v>month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3182-4A3C-8798-AD6F49719C3C}"/>
            </c:ext>
          </c:extLst>
        </c:ser>
        <c:ser>
          <c:idx val="1"/>
          <c:order val="1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[3]rental_trend_1!$B$2:$B$6</c:f>
              <c:numCache>
                <c:formatCode>General</c:formatCode>
                <c:ptCount val="5"/>
                <c:pt idx="0">
                  <c:v>182</c:v>
                </c:pt>
                <c:pt idx="1">
                  <c:v>1156</c:v>
                </c:pt>
                <c:pt idx="2">
                  <c:v>2311</c:v>
                </c:pt>
                <c:pt idx="3">
                  <c:v>6709</c:v>
                </c:pt>
                <c:pt idx="4">
                  <c:v>5686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[3]rental_trend_1!$B$1</c15:sqref>
                        </c15:formulaRef>
                      </c:ext>
                    </c:extLst>
                    <c:strCache>
                      <c:ptCount val="1"/>
                      <c:pt idx="0">
                        <c:v>rental_count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3182-4A3C-8798-AD6F49719C3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24912207"/>
        <c:axId val="1424903567"/>
      </c:lineChart>
      <c:catAx>
        <c:axId val="14249122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903567"/>
        <c:crosses val="autoZero"/>
        <c:auto val="1"/>
        <c:lblAlgn val="ctr"/>
        <c:lblOffset val="100"/>
        <c:noMultiLvlLbl val="0"/>
      </c:catAx>
      <c:valAx>
        <c:axId val="142490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912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69B0-7F85-B5BA-CA8F-8892EBEE7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DE3C-6C06-0DAB-8B6E-74B1481A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4DC2-1F20-3408-0D53-F7C4310E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E6C0-D75F-3128-B925-DC0F3455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CDE0B-2E55-7D41-9DAF-8A4EBABA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ECF0-91D7-A0D2-EC61-D9775377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20A83-93DA-16F1-9B44-DF258E7FA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C053-3636-1C6B-A031-AC1B938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137F-E92F-E117-A762-777A862D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AF6A-B64F-BF20-FA01-3AB4844F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DEF82-BDF0-28E1-FB7F-97733E67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71AD1-655B-C8BE-1EB3-EF23FF649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8DA5-D66A-5D01-D6AC-ADBE7046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7C50-D46B-C15D-A55B-0B28C33B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29E7-7DA9-1456-39AD-C6603B53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CF62-8549-78A7-4E13-FB11194C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ED4D-3D60-B46A-DDF6-75989851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FF751-2694-C816-0894-837270BD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86F1-0828-B5C1-532F-D7269EEC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88B7-A578-D7C4-5732-CA7EBFDC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6FAA-EB48-775C-A8AE-63C24959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453B-5A79-8444-B38B-51AE193E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0FC0-2013-251A-7B77-C7F5FD6B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53BD-FD58-63FA-74D0-1C580085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1373-7D27-1C6C-D51B-A66BF5EA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DE88-014D-D09F-D71D-CB7A437E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FCD3-FF38-7DA2-1CF1-DDF2DD36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80EF1-F322-81A0-6AC5-F89A75CAC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3EAFE-800F-0C22-BEDC-FF36EE59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66443-0182-7571-1FA1-297DE18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15D3-5522-AF3F-1CBD-FA562A9E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7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CFC6-2B99-369F-E11A-F9401224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9FC45-0F16-03EA-F03A-14D6A0420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8C0F-366B-80D9-6FF3-BBCD98741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21934-8D2B-1C2E-6E61-4E6121B19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CC551-F93F-535B-97E9-2B96053E7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91FBE-6990-C3B3-B05A-A77D00E5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C9D6B-18AB-0E17-AAD6-178DF261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2A1E-8CC5-B5F1-405A-CA3D18C8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209-21AA-5E6D-9AAD-FE9FE662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686AD-AEDD-E885-D26F-6FC077A6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40E0A-873F-19D4-26BA-CA5478B4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13752-B1A9-3741-AEE9-45E5B491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64C72-38BC-0BAA-5841-4FB75AE9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6DCC9-E4A6-A9A6-D8A4-2D4A977A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DB63-B79C-06DA-49F0-75124292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5474-707A-AB98-DFB4-24039D0C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89D5-B0D6-3D27-1C7F-94B0CE7C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FBA50-DD5B-DDF7-8F09-80C4800D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97B4-FF52-4CF9-1281-3F556E95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7B45A-17C4-E4BD-9542-94E9822C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9A5E1-4F03-FA13-4319-EA73F182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40E3-37AE-B985-55BD-A9B06BAA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C043D-EE8C-2A30-CC7F-533BE4D43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A20F9-5F6D-DD4D-6705-894AD643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4812-430E-43C6-CB93-F40C7799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80900-7223-1D5C-4CB1-407655D9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F40DC-7F85-D217-4D8E-DFCD6A3F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99563-053B-757E-08CF-B3790B7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63A08-60F7-A7EB-E590-2F0A40E3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0A85-02DE-BFF3-0920-000EFAE14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2BF4E-518A-6D12-77A0-32DB32523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22E01-98DE-D349-F659-21C799E1A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DC78F3A-9950-23CE-AD34-6E8F43D6FA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F2119-8C1C-1094-544B-2CC665D4D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MINI CAPSTONE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0A3D6-BD9B-1914-1F28-E739792E5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By: Nikhil Kumar Sharma</a:t>
            </a:r>
          </a:p>
          <a:p>
            <a:r>
              <a:rPr lang="en-IN">
                <a:solidFill>
                  <a:srgbClr val="FFFFFF"/>
                </a:solidFill>
              </a:rPr>
              <a:t>       (S9663)</a:t>
            </a:r>
          </a:p>
        </p:txBody>
      </p:sp>
    </p:spTree>
    <p:extLst>
      <p:ext uri="{BB962C8B-B14F-4D97-AF65-F5344CB8AC3E}">
        <p14:creationId xmlns:p14="http://schemas.microsoft.com/office/powerpoint/2010/main" val="2926016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C6E6F6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8EF-0D38-E33B-8795-F2A6D190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7E83-F5A0-9840-7FBF-AF2EAF51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Sports, Animation and Action categories are the best performing categories. Therefore, more movies should be added in these categories.</a:t>
            </a:r>
          </a:p>
          <a:p>
            <a:r>
              <a:rPr lang="en-IN" dirty="0"/>
              <a:t>During the peak rental hours efforts should be to provide seamless and quality service to consumers.</a:t>
            </a:r>
          </a:p>
          <a:p>
            <a:r>
              <a:rPr lang="en-IN" dirty="0"/>
              <a:t>Performance bonus should be given to motivate staff members to perform more better.</a:t>
            </a:r>
          </a:p>
          <a:p>
            <a:r>
              <a:rPr lang="en-IN" dirty="0"/>
              <a:t>During the peak months movies with good content and high ratings should be added and promoted.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01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ank You Vectors &amp; Illustrations for Free Download">
            <a:extLst>
              <a:ext uri="{FF2B5EF4-FFF2-40B4-BE49-F238E27FC236}">
                <a16:creationId xmlns:a16="http://schemas.microsoft.com/office/drawing/2014/main" id="{0B962284-F60E-D3C8-7C4D-E26D014EFF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5576" y="457200"/>
            <a:ext cx="840084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4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4EF4-6652-791D-3C32-50D7A76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Rental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74DD-AD6A-CA57-3F26-564A691A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month(rental_date) as month, </a:t>
            </a:r>
          </a:p>
          <a:p>
            <a:pPr marL="0" indent="0">
              <a:buNone/>
            </a:pPr>
            <a:r>
              <a:rPr lang="en-US" dirty="0"/>
              <a:t>count(*) as rental_count</a:t>
            </a:r>
          </a:p>
          <a:p>
            <a:pPr marL="0" indent="0">
              <a:buNone/>
            </a:pPr>
            <a:r>
              <a:rPr lang="en-US" dirty="0"/>
              <a:t>from rental </a:t>
            </a:r>
          </a:p>
          <a:p>
            <a:pPr marL="0" indent="0">
              <a:buNone/>
            </a:pPr>
            <a:r>
              <a:rPr lang="en-US" dirty="0"/>
              <a:t>group  by month order by month;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B322EA-16E4-4093-9C52-62B6B7CC89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288533"/>
              </p:ext>
            </p:extLst>
          </p:nvPr>
        </p:nvGraphicFramePr>
        <p:xfrm>
          <a:off x="6764594" y="1258093"/>
          <a:ext cx="4945625" cy="42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304043-2945-7049-49B2-3C8F76CD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50" y="4008668"/>
            <a:ext cx="2154676" cy="16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DFC9-F034-900A-001E-EB10DB81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Peak Rental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D86E-1282-2DF3-8D8E-CCB27D60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select hour(rental_date) as hour, </a:t>
            </a:r>
          </a:p>
          <a:p>
            <a:pPr marL="0" indent="0">
              <a:buNone/>
            </a:pPr>
            <a:r>
              <a:rPr lang="en-US" sz="2000" dirty="0"/>
              <a:t>count(*) as count_rental_hour</a:t>
            </a:r>
          </a:p>
          <a:p>
            <a:pPr marL="0" indent="0">
              <a:buNone/>
            </a:pPr>
            <a:r>
              <a:rPr lang="en-US" sz="2000" dirty="0"/>
              <a:t>from rental</a:t>
            </a:r>
          </a:p>
          <a:p>
            <a:pPr marL="0" indent="0">
              <a:buNone/>
            </a:pPr>
            <a:r>
              <a:rPr lang="en-US" sz="2000" dirty="0"/>
              <a:t>group by hour </a:t>
            </a:r>
          </a:p>
          <a:p>
            <a:pPr marL="0" indent="0">
              <a:buNone/>
            </a:pPr>
            <a:r>
              <a:rPr lang="en-US" sz="2000" dirty="0"/>
              <a:t>order by count_rental_hour desc;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3F8F0-C047-770F-E718-9942C60A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22" y="3893574"/>
            <a:ext cx="3297085" cy="289068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90506B-96D5-45F7-988C-756DEE6A2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497577"/>
              </p:ext>
            </p:extLst>
          </p:nvPr>
        </p:nvGraphicFramePr>
        <p:xfrm>
          <a:off x="5407742" y="681037"/>
          <a:ext cx="6593881" cy="3930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234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A064-012E-0660-45A2-696A3758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Most Rented Films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F023-BBB2-0DE8-98AE-31CA18C7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select film.title, count(*) as rental_count</a:t>
            </a:r>
          </a:p>
          <a:p>
            <a:pPr marL="0" indent="0">
              <a:buNone/>
            </a:pPr>
            <a:r>
              <a:rPr lang="en-IN" sz="2000" dirty="0"/>
              <a:t>from rental inner join inventory on </a:t>
            </a:r>
          </a:p>
          <a:p>
            <a:pPr marL="0" indent="0">
              <a:buNone/>
            </a:pPr>
            <a:r>
              <a:rPr lang="en-IN" sz="2000" dirty="0"/>
              <a:t>rental.inventory_id = inventory.inventory_id </a:t>
            </a:r>
          </a:p>
          <a:p>
            <a:pPr marL="0" indent="0">
              <a:buNone/>
            </a:pPr>
            <a:r>
              <a:rPr lang="en-IN" sz="2000" dirty="0"/>
              <a:t>inner join film on inventory.film_id = film.film_id</a:t>
            </a:r>
          </a:p>
          <a:p>
            <a:pPr marL="0" indent="0">
              <a:buNone/>
            </a:pPr>
            <a:r>
              <a:rPr lang="en-IN" sz="2000" dirty="0"/>
              <a:t>group by film.titleorder by rental_count desc limit 10;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207D9-1E25-3605-4462-F57B2319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3104535" cy="2310606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9B1DD9-B410-4B96-91EB-46976926A6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689330"/>
              </p:ext>
            </p:extLst>
          </p:nvPr>
        </p:nvGraphicFramePr>
        <p:xfrm>
          <a:off x="6784259" y="1024731"/>
          <a:ext cx="5063612" cy="4746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74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E32-720F-C69D-8F55-42A68210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wise Rental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0782-FCCA-DDE9-8B38-1889F9F7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select category.name, </a:t>
            </a:r>
          </a:p>
          <a:p>
            <a:pPr marL="0" indent="0">
              <a:buNone/>
            </a:pPr>
            <a:r>
              <a:rPr lang="en-IN" sz="1400" dirty="0"/>
              <a:t>count(*) as rental_count</a:t>
            </a:r>
          </a:p>
          <a:p>
            <a:pPr marL="0" indent="0">
              <a:buNone/>
            </a:pPr>
            <a:r>
              <a:rPr lang="en-IN" sz="1400" dirty="0"/>
              <a:t>from rental inner join inventory </a:t>
            </a:r>
          </a:p>
          <a:p>
            <a:pPr marL="0" indent="0">
              <a:buNone/>
            </a:pPr>
            <a:r>
              <a:rPr lang="en-IN" sz="1400" dirty="0"/>
              <a:t>on rental.inventory_id = inventory.inventory_id</a:t>
            </a:r>
          </a:p>
          <a:p>
            <a:pPr marL="0" indent="0">
              <a:buNone/>
            </a:pPr>
            <a:r>
              <a:rPr lang="en-IN" sz="1400" dirty="0"/>
              <a:t>inner join film on inventory.film_id = film.film_id</a:t>
            </a:r>
          </a:p>
          <a:p>
            <a:pPr marL="0" indent="0">
              <a:buNone/>
            </a:pPr>
            <a:r>
              <a:rPr lang="en-IN" sz="1400" dirty="0"/>
              <a:t>inner join film_category on film.film_id = film_category.film_id</a:t>
            </a:r>
          </a:p>
          <a:p>
            <a:pPr marL="0" indent="0">
              <a:buNone/>
            </a:pPr>
            <a:r>
              <a:rPr lang="en-IN" sz="1400" dirty="0"/>
              <a:t>inner join category </a:t>
            </a:r>
          </a:p>
          <a:p>
            <a:pPr marL="0" indent="0">
              <a:buNone/>
            </a:pPr>
            <a:r>
              <a:rPr lang="en-IN" sz="1400" dirty="0"/>
              <a:t>on film_category.category_id = category.category_id</a:t>
            </a:r>
          </a:p>
          <a:p>
            <a:pPr marL="0" indent="0">
              <a:buNone/>
            </a:pPr>
            <a:r>
              <a:rPr lang="en-IN" sz="1400" dirty="0"/>
              <a:t>group by category.name order by rental_count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4FA6F-A077-A33C-2DA0-768B5371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68" y="4621160"/>
            <a:ext cx="1912786" cy="2204167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05F7EFE-A608-4F63-8CDF-0D5DEAB0D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648619"/>
              </p:ext>
            </p:extLst>
          </p:nvPr>
        </p:nvGraphicFramePr>
        <p:xfrm>
          <a:off x="6236314" y="1647825"/>
          <a:ext cx="566071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276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1FDB-7606-6B20-8196-597B3C7A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954D-F46A-BEB4-97E5-7A1C86B5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select store.store_id, </a:t>
            </a:r>
          </a:p>
          <a:p>
            <a:pPr marL="0" indent="0">
              <a:buNone/>
            </a:pPr>
            <a:r>
              <a:rPr lang="en-IN" sz="1800" dirty="0"/>
              <a:t>sum(payment.amount) as total_amount</a:t>
            </a:r>
          </a:p>
          <a:p>
            <a:pPr marL="0" indent="0">
              <a:buNone/>
            </a:pPr>
            <a:r>
              <a:rPr lang="en-IN" sz="1800" dirty="0"/>
              <a:t>from payment inner join rental</a:t>
            </a:r>
          </a:p>
          <a:p>
            <a:pPr marL="0" indent="0">
              <a:buNone/>
            </a:pPr>
            <a:r>
              <a:rPr lang="en-IN" sz="1800" dirty="0"/>
              <a:t>on payment.rental_id = rental.rental_id</a:t>
            </a:r>
          </a:p>
          <a:p>
            <a:pPr marL="0" indent="0">
              <a:buNone/>
            </a:pPr>
            <a:r>
              <a:rPr lang="en-IN" sz="1800" dirty="0"/>
              <a:t>inner join inventory on rental.inventory_id = inventory.inventory_id</a:t>
            </a:r>
          </a:p>
          <a:p>
            <a:pPr marL="0" indent="0">
              <a:buNone/>
            </a:pPr>
            <a:r>
              <a:rPr lang="en-IN" sz="1800" dirty="0"/>
              <a:t>inner join store on inventory.store_id = store.store_id</a:t>
            </a:r>
          </a:p>
          <a:p>
            <a:pPr marL="0" indent="0">
              <a:buNone/>
            </a:pPr>
            <a:r>
              <a:rPr lang="en-IN" sz="1800" dirty="0"/>
              <a:t>group by store.store_id order by total_amount desc 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2B82C-F90D-9A76-57F6-09E6DE2E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604422"/>
            <a:ext cx="2491409" cy="1269604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D9A73E-942D-49DA-9F6C-474579BBCE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663155"/>
              </p:ext>
            </p:extLst>
          </p:nvPr>
        </p:nvGraphicFramePr>
        <p:xfrm>
          <a:off x="7394712" y="1152940"/>
          <a:ext cx="4293705" cy="314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87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A72C-12B4-8455-1DED-033B7AA3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Staff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5BB3-5017-E845-4A34-E13A3E51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staff.first_name as Name, </a:t>
            </a:r>
          </a:p>
          <a:p>
            <a:pPr marL="0" indent="0">
              <a:buNone/>
            </a:pPr>
            <a:r>
              <a:rPr lang="en-US" sz="2000" dirty="0"/>
              <a:t>count(*) as rental_countfrom rental </a:t>
            </a:r>
          </a:p>
          <a:p>
            <a:pPr marL="0" indent="0">
              <a:buNone/>
            </a:pPr>
            <a:r>
              <a:rPr lang="en-US" sz="2000" dirty="0"/>
              <a:t>inner join staff</a:t>
            </a:r>
          </a:p>
          <a:p>
            <a:pPr marL="0" indent="0">
              <a:buNone/>
            </a:pPr>
            <a:r>
              <a:rPr lang="en-US" sz="2000" dirty="0"/>
              <a:t>on rental.staff_id = staff.staff_id</a:t>
            </a:r>
          </a:p>
          <a:p>
            <a:pPr marL="0" indent="0">
              <a:buNone/>
            </a:pPr>
            <a:r>
              <a:rPr lang="en-US" sz="2000" dirty="0"/>
              <a:t>group by Name order by rental_count desc;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CD48A-4FD0-5E14-3729-1DCF57F6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17765"/>
            <a:ext cx="2302565" cy="1228877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31057B-E7AF-4B92-B5C9-A46EC14765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727064"/>
              </p:ext>
            </p:extLst>
          </p:nvPr>
        </p:nvGraphicFramePr>
        <p:xfrm>
          <a:off x="5777947" y="1381538"/>
          <a:ext cx="5393636" cy="321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443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C6E6F6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B714-E32D-0846-9FA5-44A76E7B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</p:spPr>
        <p:txBody>
          <a:bodyPr>
            <a:normAutofit fontScale="90000"/>
          </a:bodyPr>
          <a:lstStyle/>
          <a:p>
            <a:r>
              <a:rPr lang="en-IN" dirty="0"/>
              <a:t>Mavenmovies Database Report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4426F9-14D3-473F-B99E-22F7EE008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84658"/>
              </p:ext>
            </p:extLst>
          </p:nvPr>
        </p:nvGraphicFramePr>
        <p:xfrm>
          <a:off x="321364" y="1249155"/>
          <a:ext cx="3544957" cy="21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42B9F6-65E5-4B8B-8DD3-2425859F2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677590"/>
              </p:ext>
            </p:extLst>
          </p:nvPr>
        </p:nvGraphicFramePr>
        <p:xfrm>
          <a:off x="4005468" y="1153886"/>
          <a:ext cx="5287618" cy="2205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B322EA-16E4-4093-9C52-62B6B7CC89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608805"/>
              </p:ext>
            </p:extLst>
          </p:nvPr>
        </p:nvGraphicFramePr>
        <p:xfrm>
          <a:off x="321364" y="3604728"/>
          <a:ext cx="3544957" cy="260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4C0F1EB-4AD5-4E3A-B941-A8E209B76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13994"/>
              </p:ext>
            </p:extLst>
          </p:nvPr>
        </p:nvGraphicFramePr>
        <p:xfrm>
          <a:off x="9432232" y="1046988"/>
          <a:ext cx="2759767" cy="2312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DC8EC32-925D-4E25-82F6-1D260750E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024614"/>
              </p:ext>
            </p:extLst>
          </p:nvPr>
        </p:nvGraphicFramePr>
        <p:xfrm>
          <a:off x="4005468" y="3706313"/>
          <a:ext cx="4971384" cy="250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CDE399F-0339-484F-9DEA-15E0D0650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076698"/>
              </p:ext>
            </p:extLst>
          </p:nvPr>
        </p:nvGraphicFramePr>
        <p:xfrm>
          <a:off x="9293086" y="3658306"/>
          <a:ext cx="2898914" cy="2501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62409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C6E6F6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4FE6-45E4-140F-99C4-FC47E813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Major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425E-7B9B-ED4D-1AEB-FD608B16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</a:t>
            </a:r>
            <a:r>
              <a:rPr lang="en-IN" dirty="0">
                <a:highlight>
                  <a:srgbClr val="FFFF00"/>
                </a:highlight>
              </a:rPr>
              <a:t>15</a:t>
            </a:r>
            <a:r>
              <a:rPr lang="en-IN" baseline="30000" dirty="0">
                <a:highlight>
                  <a:srgbClr val="FFFF00"/>
                </a:highlight>
              </a:rPr>
              <a:t>th</a:t>
            </a:r>
            <a:r>
              <a:rPr lang="en-IN" dirty="0">
                <a:highlight>
                  <a:srgbClr val="FFFF00"/>
                </a:highlight>
              </a:rPr>
              <a:t> hour </a:t>
            </a:r>
            <a:r>
              <a:rPr lang="en-IN" dirty="0"/>
              <a:t>i.e., 3PM is the “peak hour” when the Rental count is highest.</a:t>
            </a:r>
          </a:p>
          <a:p>
            <a:r>
              <a:rPr lang="en-IN" dirty="0"/>
              <a:t>Top 3 film categories having maximum rentals are: </a:t>
            </a:r>
            <a:r>
              <a:rPr lang="en-IN" dirty="0">
                <a:highlight>
                  <a:srgbClr val="FFFF00"/>
                </a:highlight>
              </a:rPr>
              <a:t>Sports, Animation and Action.</a:t>
            </a:r>
          </a:p>
          <a:p>
            <a:r>
              <a:rPr lang="en-IN" dirty="0"/>
              <a:t>The rental count is highest for </a:t>
            </a:r>
            <a:r>
              <a:rPr lang="en-IN" dirty="0">
                <a:highlight>
                  <a:srgbClr val="FFFF00"/>
                </a:highlight>
              </a:rPr>
              <a:t>7</a:t>
            </a:r>
            <a:r>
              <a:rPr lang="en-IN" baseline="30000" dirty="0">
                <a:highlight>
                  <a:srgbClr val="FFFF00"/>
                </a:highlight>
              </a:rPr>
              <a:t>th</a:t>
            </a:r>
            <a:r>
              <a:rPr lang="en-IN" dirty="0">
                <a:highlight>
                  <a:srgbClr val="FFFF00"/>
                </a:highlight>
              </a:rPr>
              <a:t> and 4</a:t>
            </a:r>
            <a:r>
              <a:rPr lang="en-IN" baseline="30000" dirty="0">
                <a:highlight>
                  <a:srgbClr val="FFFF00"/>
                </a:highlight>
              </a:rPr>
              <a:t>th</a:t>
            </a:r>
            <a:r>
              <a:rPr lang="en-IN" dirty="0">
                <a:highlight>
                  <a:srgbClr val="FFFF00"/>
                </a:highlight>
              </a:rPr>
              <a:t> </a:t>
            </a:r>
            <a:r>
              <a:rPr lang="en-IN" dirty="0"/>
              <a:t>month and is lowest for 1</a:t>
            </a:r>
            <a:r>
              <a:rPr lang="en-IN" baseline="30000" dirty="0"/>
              <a:t>st</a:t>
            </a:r>
            <a:r>
              <a:rPr lang="en-IN" dirty="0"/>
              <a:t> and 2</a:t>
            </a:r>
            <a:r>
              <a:rPr lang="en-IN" baseline="30000" dirty="0"/>
              <a:t>nd</a:t>
            </a:r>
            <a:r>
              <a:rPr lang="en-IN" dirty="0"/>
              <a:t> month.</a:t>
            </a:r>
          </a:p>
          <a:p>
            <a:r>
              <a:rPr lang="en-IN" dirty="0"/>
              <a:t>Mike performed best with the revenue of 8040, whereas Jon’s revenue was 8004.</a:t>
            </a:r>
          </a:p>
          <a:p>
            <a:r>
              <a:rPr lang="en-IN" dirty="0"/>
              <a:t>Store 2 performed better than Store 1.</a:t>
            </a:r>
          </a:p>
          <a:p>
            <a:r>
              <a:rPr lang="en-IN" dirty="0"/>
              <a:t>Top 3 rented films are: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Bucket Brotherhood, Rocketeer Mother, and Ridgemonte Submarine.</a:t>
            </a:r>
          </a:p>
        </p:txBody>
      </p:sp>
    </p:spTree>
    <p:extLst>
      <p:ext uri="{BB962C8B-B14F-4D97-AF65-F5344CB8AC3E}">
        <p14:creationId xmlns:p14="http://schemas.microsoft.com/office/powerpoint/2010/main" val="167184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587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MINI CAPSTONE PROJECT PRESENTATION</vt:lpstr>
      <vt:lpstr>Monthly Rental Trend</vt:lpstr>
      <vt:lpstr>Peak Rental Hours</vt:lpstr>
      <vt:lpstr>Top 10 Most Rented Films</vt:lpstr>
      <vt:lpstr>Category wise Rental Trend</vt:lpstr>
      <vt:lpstr>Store Performance</vt:lpstr>
      <vt:lpstr>Staff Performance</vt:lpstr>
      <vt:lpstr>Mavenmovies Database Report</vt:lpstr>
      <vt:lpstr>Major Findings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Sharma</dc:creator>
  <cp:lastModifiedBy>Nikhil Sharma</cp:lastModifiedBy>
  <cp:revision>2</cp:revision>
  <dcterms:created xsi:type="dcterms:W3CDTF">2024-08-17T07:49:29Z</dcterms:created>
  <dcterms:modified xsi:type="dcterms:W3CDTF">2024-08-17T09:11:35Z</dcterms:modified>
</cp:coreProperties>
</file>