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59" r:id="rId6"/>
    <p:sldId id="275" r:id="rId7"/>
    <p:sldId id="270" r:id="rId8"/>
    <p:sldId id="264" r:id="rId9"/>
    <p:sldId id="279" r:id="rId10"/>
    <p:sldId id="276" r:id="rId11"/>
    <p:sldId id="265" r:id="rId12"/>
    <p:sldId id="277" r:id="rId13"/>
    <p:sldId id="278" r:id="rId14"/>
    <p:sldId id="267" r:id="rId15"/>
    <p:sldId id="281" r:id="rId16"/>
    <p:sldId id="268" r:id="rId17"/>
    <p:sldId id="273" r:id="rId18"/>
    <p:sldId id="28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5"/>
    <p:restoredTop sz="96276"/>
  </p:normalViewPr>
  <p:slideViewPr>
    <p:cSldViewPr snapToGrid="0">
      <p:cViewPr varScale="1">
        <p:scale>
          <a:sx n="72" d="100"/>
          <a:sy n="72"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74E3F-3F19-4E69-8332-4DEA1D8EB671}"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DE5D6440-F914-4847-896B-065730E1F3C1}">
      <dgm:prSet/>
      <dgm:spPr/>
      <dgm:t>
        <a:bodyPr/>
        <a:lstStyle/>
        <a:p>
          <a:r>
            <a:rPr lang="en-US"/>
            <a:t>Customer segmentation aids in conducting target-specific research that increases sales and profits. In target-specific campaigns, we develop various newest frequency client segments with various plans in order to give the appropriate content and services to them while upholding our goodwill and fostering connections. </a:t>
          </a:r>
        </a:p>
      </dgm:t>
    </dgm:pt>
    <dgm:pt modelId="{2BEC3736-3D1B-44BA-8566-A35743258ADC}" type="parTrans" cxnId="{02F9B290-8499-429C-B565-B6243C275656}">
      <dgm:prSet/>
      <dgm:spPr/>
      <dgm:t>
        <a:bodyPr/>
        <a:lstStyle/>
        <a:p>
          <a:endParaRPr lang="en-US"/>
        </a:p>
      </dgm:t>
    </dgm:pt>
    <dgm:pt modelId="{3885537E-5880-4010-A0F2-2B7094A84072}" type="sibTrans" cxnId="{02F9B290-8499-429C-B565-B6243C275656}">
      <dgm:prSet/>
      <dgm:spPr/>
      <dgm:t>
        <a:bodyPr/>
        <a:lstStyle/>
        <a:p>
          <a:endParaRPr lang="en-US"/>
        </a:p>
      </dgm:t>
    </dgm:pt>
    <dgm:pt modelId="{2F0B701C-AB76-4FDE-9F3A-8D71B62970B3}">
      <dgm:prSet/>
      <dgm:spPr/>
      <dgm:t>
        <a:bodyPr/>
        <a:lstStyle/>
        <a:p>
          <a:r>
            <a:rPr lang="en-US" dirty="0"/>
            <a:t>We may analyze, update, and perform activities together with fully engaged customer groups in accordance with the analysis and strategy of their categories, which will boost productivity and deliver higher results. </a:t>
          </a:r>
        </a:p>
      </dgm:t>
    </dgm:pt>
    <dgm:pt modelId="{856DD2D1-71E1-46CD-9EEC-D63EDBDB24BF}" type="parTrans" cxnId="{BF5F123A-C5F1-458C-B5BE-AFB22C7EBC8A}">
      <dgm:prSet/>
      <dgm:spPr/>
      <dgm:t>
        <a:bodyPr/>
        <a:lstStyle/>
        <a:p>
          <a:endParaRPr lang="en-US"/>
        </a:p>
      </dgm:t>
    </dgm:pt>
    <dgm:pt modelId="{2DBF31CC-7727-4D71-AFD1-22C9DE1B01C2}" type="sibTrans" cxnId="{BF5F123A-C5F1-458C-B5BE-AFB22C7EBC8A}">
      <dgm:prSet/>
      <dgm:spPr/>
      <dgm:t>
        <a:bodyPr/>
        <a:lstStyle/>
        <a:p>
          <a:endParaRPr lang="en-US"/>
        </a:p>
      </dgm:t>
    </dgm:pt>
    <dgm:pt modelId="{9F775613-C768-41C9-9CEF-7E7D121C7CB5}">
      <dgm:prSet/>
      <dgm:spPr/>
      <dgm:t>
        <a:bodyPr/>
        <a:lstStyle/>
        <a:p>
          <a:r>
            <a:rPr lang="en-US"/>
            <a:t>By effectively allocating resources, customer segmentation enables to achieve economies of scale. Economies of scale occur when we can accomplish our intended aim while also paying the least amount of money possible. Through customer segmentation, this is possible. As a result, make an effort to concentrate on a small number of resources that will aid in serving with resources. </a:t>
          </a:r>
          <a:br>
            <a:rPr lang="en-US"/>
          </a:br>
          <a:endParaRPr lang="en-US"/>
        </a:p>
      </dgm:t>
    </dgm:pt>
    <dgm:pt modelId="{CEED4FAF-1F06-4660-A323-447E6381CFD0}" type="parTrans" cxnId="{9C75E2D5-2EE0-45B6-A1C1-AE62F56DA47B}">
      <dgm:prSet/>
      <dgm:spPr/>
      <dgm:t>
        <a:bodyPr/>
        <a:lstStyle/>
        <a:p>
          <a:endParaRPr lang="en-US"/>
        </a:p>
      </dgm:t>
    </dgm:pt>
    <dgm:pt modelId="{D9B90834-ED12-47BD-910E-2AD046382C61}" type="sibTrans" cxnId="{9C75E2D5-2EE0-45B6-A1C1-AE62F56DA47B}">
      <dgm:prSet/>
      <dgm:spPr/>
      <dgm:t>
        <a:bodyPr/>
        <a:lstStyle/>
        <a:p>
          <a:endParaRPr lang="en-US"/>
        </a:p>
      </dgm:t>
    </dgm:pt>
    <dgm:pt modelId="{F2EEBE05-2A55-48CE-91D5-E86E683394DF}">
      <dgm:prSet/>
      <dgm:spPr/>
      <dgm:t>
        <a:bodyPr/>
        <a:lstStyle/>
        <a:p>
          <a:r>
            <a:rPr lang="en-US"/>
            <a:t>Customer segmentation enhances the distribution route. Knowing the appropriate customer count will allow us to choose the appropriate distribution channel. This will clear up any misunderstandings among team members over who should deliver the product and when. </a:t>
          </a:r>
        </a:p>
      </dgm:t>
    </dgm:pt>
    <dgm:pt modelId="{DE12B439-AA74-4ECA-B113-52AB98EC4663}" type="parTrans" cxnId="{92CF9440-FADE-4C5A-B7A6-294D51954A8A}">
      <dgm:prSet/>
      <dgm:spPr/>
      <dgm:t>
        <a:bodyPr/>
        <a:lstStyle/>
        <a:p>
          <a:endParaRPr lang="en-US"/>
        </a:p>
      </dgm:t>
    </dgm:pt>
    <dgm:pt modelId="{A0F6AED2-72BC-49E4-842B-5C7BFE98568C}" type="sibTrans" cxnId="{92CF9440-FADE-4C5A-B7A6-294D51954A8A}">
      <dgm:prSet/>
      <dgm:spPr/>
      <dgm:t>
        <a:bodyPr/>
        <a:lstStyle/>
        <a:p>
          <a:endParaRPr lang="en-US"/>
        </a:p>
      </dgm:t>
    </dgm:pt>
    <dgm:pt modelId="{63D407B1-FE7C-E543-8BD6-CA138B630A40}" type="pres">
      <dgm:prSet presAssocID="{40C74E3F-3F19-4E69-8332-4DEA1D8EB671}" presName="outerComposite" presStyleCnt="0">
        <dgm:presLayoutVars>
          <dgm:chMax val="5"/>
          <dgm:dir/>
          <dgm:resizeHandles val="exact"/>
        </dgm:presLayoutVars>
      </dgm:prSet>
      <dgm:spPr/>
    </dgm:pt>
    <dgm:pt modelId="{15A71417-2341-ED49-AC15-ECA6D8B00AB7}" type="pres">
      <dgm:prSet presAssocID="{40C74E3F-3F19-4E69-8332-4DEA1D8EB671}" presName="dummyMaxCanvas" presStyleCnt="0">
        <dgm:presLayoutVars/>
      </dgm:prSet>
      <dgm:spPr/>
    </dgm:pt>
    <dgm:pt modelId="{F55C0C5F-752B-C748-AC3C-1CF23069F988}" type="pres">
      <dgm:prSet presAssocID="{40C74E3F-3F19-4E69-8332-4DEA1D8EB671}" presName="FourNodes_1" presStyleLbl="node1" presStyleIdx="0" presStyleCnt="4">
        <dgm:presLayoutVars>
          <dgm:bulletEnabled val="1"/>
        </dgm:presLayoutVars>
      </dgm:prSet>
      <dgm:spPr/>
    </dgm:pt>
    <dgm:pt modelId="{7DBC7DB1-4505-3F4B-ABD2-3EFF04E8DBF5}" type="pres">
      <dgm:prSet presAssocID="{40C74E3F-3F19-4E69-8332-4DEA1D8EB671}" presName="FourNodes_2" presStyleLbl="node1" presStyleIdx="1" presStyleCnt="4">
        <dgm:presLayoutVars>
          <dgm:bulletEnabled val="1"/>
        </dgm:presLayoutVars>
      </dgm:prSet>
      <dgm:spPr/>
    </dgm:pt>
    <dgm:pt modelId="{C7D2FE3E-884D-BB4F-A575-E0EDB223F44D}" type="pres">
      <dgm:prSet presAssocID="{40C74E3F-3F19-4E69-8332-4DEA1D8EB671}" presName="FourNodes_3" presStyleLbl="node1" presStyleIdx="2" presStyleCnt="4">
        <dgm:presLayoutVars>
          <dgm:bulletEnabled val="1"/>
        </dgm:presLayoutVars>
      </dgm:prSet>
      <dgm:spPr/>
    </dgm:pt>
    <dgm:pt modelId="{89A9B1E8-53E7-B946-85A2-5CFA79D28AEF}" type="pres">
      <dgm:prSet presAssocID="{40C74E3F-3F19-4E69-8332-4DEA1D8EB671}" presName="FourNodes_4" presStyleLbl="node1" presStyleIdx="3" presStyleCnt="4">
        <dgm:presLayoutVars>
          <dgm:bulletEnabled val="1"/>
        </dgm:presLayoutVars>
      </dgm:prSet>
      <dgm:spPr/>
    </dgm:pt>
    <dgm:pt modelId="{06250817-43A3-0247-B175-402829ACA559}" type="pres">
      <dgm:prSet presAssocID="{40C74E3F-3F19-4E69-8332-4DEA1D8EB671}" presName="FourConn_1-2" presStyleLbl="fgAccFollowNode1" presStyleIdx="0" presStyleCnt="3">
        <dgm:presLayoutVars>
          <dgm:bulletEnabled val="1"/>
        </dgm:presLayoutVars>
      </dgm:prSet>
      <dgm:spPr/>
    </dgm:pt>
    <dgm:pt modelId="{77FA1EB5-41D0-0348-A887-E66D19DE39E0}" type="pres">
      <dgm:prSet presAssocID="{40C74E3F-3F19-4E69-8332-4DEA1D8EB671}" presName="FourConn_2-3" presStyleLbl="fgAccFollowNode1" presStyleIdx="1" presStyleCnt="3">
        <dgm:presLayoutVars>
          <dgm:bulletEnabled val="1"/>
        </dgm:presLayoutVars>
      </dgm:prSet>
      <dgm:spPr/>
    </dgm:pt>
    <dgm:pt modelId="{C27DC498-2963-5C4B-9D34-0396A655AB22}" type="pres">
      <dgm:prSet presAssocID="{40C74E3F-3F19-4E69-8332-4DEA1D8EB671}" presName="FourConn_3-4" presStyleLbl="fgAccFollowNode1" presStyleIdx="2" presStyleCnt="3">
        <dgm:presLayoutVars>
          <dgm:bulletEnabled val="1"/>
        </dgm:presLayoutVars>
      </dgm:prSet>
      <dgm:spPr/>
    </dgm:pt>
    <dgm:pt modelId="{2E59DDC8-51F2-7344-85AF-AE728640AD11}" type="pres">
      <dgm:prSet presAssocID="{40C74E3F-3F19-4E69-8332-4DEA1D8EB671}" presName="FourNodes_1_text" presStyleLbl="node1" presStyleIdx="3" presStyleCnt="4">
        <dgm:presLayoutVars>
          <dgm:bulletEnabled val="1"/>
        </dgm:presLayoutVars>
      </dgm:prSet>
      <dgm:spPr/>
    </dgm:pt>
    <dgm:pt modelId="{17F99C4B-1AD7-D84E-B00C-156E7B92DD22}" type="pres">
      <dgm:prSet presAssocID="{40C74E3F-3F19-4E69-8332-4DEA1D8EB671}" presName="FourNodes_2_text" presStyleLbl="node1" presStyleIdx="3" presStyleCnt="4">
        <dgm:presLayoutVars>
          <dgm:bulletEnabled val="1"/>
        </dgm:presLayoutVars>
      </dgm:prSet>
      <dgm:spPr/>
    </dgm:pt>
    <dgm:pt modelId="{6587FF63-D97A-DC4B-8DD9-2254E0476B15}" type="pres">
      <dgm:prSet presAssocID="{40C74E3F-3F19-4E69-8332-4DEA1D8EB671}" presName="FourNodes_3_text" presStyleLbl="node1" presStyleIdx="3" presStyleCnt="4">
        <dgm:presLayoutVars>
          <dgm:bulletEnabled val="1"/>
        </dgm:presLayoutVars>
      </dgm:prSet>
      <dgm:spPr/>
    </dgm:pt>
    <dgm:pt modelId="{8A199E28-5722-474C-B987-314A63C26E6C}" type="pres">
      <dgm:prSet presAssocID="{40C74E3F-3F19-4E69-8332-4DEA1D8EB671}" presName="FourNodes_4_text" presStyleLbl="node1" presStyleIdx="3" presStyleCnt="4">
        <dgm:presLayoutVars>
          <dgm:bulletEnabled val="1"/>
        </dgm:presLayoutVars>
      </dgm:prSet>
      <dgm:spPr/>
    </dgm:pt>
  </dgm:ptLst>
  <dgm:cxnLst>
    <dgm:cxn modelId="{530DD801-F409-6743-AD21-AFF0EECD4000}" type="presOf" srcId="{F2EEBE05-2A55-48CE-91D5-E86E683394DF}" destId="{89A9B1E8-53E7-B946-85A2-5CFA79D28AEF}" srcOrd="0" destOrd="0" presId="urn:microsoft.com/office/officeart/2005/8/layout/vProcess5"/>
    <dgm:cxn modelId="{551B1B05-C726-1F48-B95C-83AE25DDD77C}" type="presOf" srcId="{F2EEBE05-2A55-48CE-91D5-E86E683394DF}" destId="{8A199E28-5722-474C-B987-314A63C26E6C}" srcOrd="1" destOrd="0" presId="urn:microsoft.com/office/officeart/2005/8/layout/vProcess5"/>
    <dgm:cxn modelId="{294A7C28-0693-D248-90F0-CC93FF1E28DE}" type="presOf" srcId="{3885537E-5880-4010-A0F2-2B7094A84072}" destId="{06250817-43A3-0247-B175-402829ACA559}" srcOrd="0" destOrd="0" presId="urn:microsoft.com/office/officeart/2005/8/layout/vProcess5"/>
    <dgm:cxn modelId="{99423630-C7F6-C640-8463-C46867083554}" type="presOf" srcId="{9F775613-C768-41C9-9CEF-7E7D121C7CB5}" destId="{6587FF63-D97A-DC4B-8DD9-2254E0476B15}" srcOrd="1" destOrd="0" presId="urn:microsoft.com/office/officeart/2005/8/layout/vProcess5"/>
    <dgm:cxn modelId="{BF5F123A-C5F1-458C-B5BE-AFB22C7EBC8A}" srcId="{40C74E3F-3F19-4E69-8332-4DEA1D8EB671}" destId="{2F0B701C-AB76-4FDE-9F3A-8D71B62970B3}" srcOrd="1" destOrd="0" parTransId="{856DD2D1-71E1-46CD-9EEC-D63EDBDB24BF}" sibTransId="{2DBF31CC-7727-4D71-AFD1-22C9DE1B01C2}"/>
    <dgm:cxn modelId="{92CF9440-FADE-4C5A-B7A6-294D51954A8A}" srcId="{40C74E3F-3F19-4E69-8332-4DEA1D8EB671}" destId="{F2EEBE05-2A55-48CE-91D5-E86E683394DF}" srcOrd="3" destOrd="0" parTransId="{DE12B439-AA74-4ECA-B113-52AB98EC4663}" sibTransId="{A0F6AED2-72BC-49E4-842B-5C7BFE98568C}"/>
    <dgm:cxn modelId="{C1DBA85D-EACB-D447-A5EE-87FB4C78D604}" type="presOf" srcId="{9F775613-C768-41C9-9CEF-7E7D121C7CB5}" destId="{C7D2FE3E-884D-BB4F-A575-E0EDB223F44D}" srcOrd="0" destOrd="0" presId="urn:microsoft.com/office/officeart/2005/8/layout/vProcess5"/>
    <dgm:cxn modelId="{F0B0FF45-733C-D643-880D-F3F2EB3ACFC0}" type="presOf" srcId="{DE5D6440-F914-4847-896B-065730E1F3C1}" destId="{2E59DDC8-51F2-7344-85AF-AE728640AD11}" srcOrd="1" destOrd="0" presId="urn:microsoft.com/office/officeart/2005/8/layout/vProcess5"/>
    <dgm:cxn modelId="{0CA3316B-B8EB-AE46-B98A-DF071F892E5A}" type="presOf" srcId="{2F0B701C-AB76-4FDE-9F3A-8D71B62970B3}" destId="{7DBC7DB1-4505-3F4B-ABD2-3EFF04E8DBF5}" srcOrd="0" destOrd="0" presId="urn:microsoft.com/office/officeart/2005/8/layout/vProcess5"/>
    <dgm:cxn modelId="{3076F34F-7A97-6541-8B40-A3E552679DE0}" type="presOf" srcId="{2DBF31CC-7727-4D71-AFD1-22C9DE1B01C2}" destId="{77FA1EB5-41D0-0348-A887-E66D19DE39E0}" srcOrd="0" destOrd="0" presId="urn:microsoft.com/office/officeart/2005/8/layout/vProcess5"/>
    <dgm:cxn modelId="{6CE58B8F-F30B-064F-81D8-FEB639F10CFD}" type="presOf" srcId="{40C74E3F-3F19-4E69-8332-4DEA1D8EB671}" destId="{63D407B1-FE7C-E543-8BD6-CA138B630A40}" srcOrd="0" destOrd="0" presId="urn:microsoft.com/office/officeart/2005/8/layout/vProcess5"/>
    <dgm:cxn modelId="{02F9B290-8499-429C-B565-B6243C275656}" srcId="{40C74E3F-3F19-4E69-8332-4DEA1D8EB671}" destId="{DE5D6440-F914-4847-896B-065730E1F3C1}" srcOrd="0" destOrd="0" parTransId="{2BEC3736-3D1B-44BA-8566-A35743258ADC}" sibTransId="{3885537E-5880-4010-A0F2-2B7094A84072}"/>
    <dgm:cxn modelId="{7AC8C2B4-3BA7-2444-A845-575BC430F342}" type="presOf" srcId="{D9B90834-ED12-47BD-910E-2AD046382C61}" destId="{C27DC498-2963-5C4B-9D34-0396A655AB22}" srcOrd="0" destOrd="0" presId="urn:microsoft.com/office/officeart/2005/8/layout/vProcess5"/>
    <dgm:cxn modelId="{82C8E2C5-742A-DA44-A7AF-054A7CE7B004}" type="presOf" srcId="{DE5D6440-F914-4847-896B-065730E1F3C1}" destId="{F55C0C5F-752B-C748-AC3C-1CF23069F988}" srcOrd="0" destOrd="0" presId="urn:microsoft.com/office/officeart/2005/8/layout/vProcess5"/>
    <dgm:cxn modelId="{9C75E2D5-2EE0-45B6-A1C1-AE62F56DA47B}" srcId="{40C74E3F-3F19-4E69-8332-4DEA1D8EB671}" destId="{9F775613-C768-41C9-9CEF-7E7D121C7CB5}" srcOrd="2" destOrd="0" parTransId="{CEED4FAF-1F06-4660-A323-447E6381CFD0}" sibTransId="{D9B90834-ED12-47BD-910E-2AD046382C61}"/>
    <dgm:cxn modelId="{B9F609E2-83F5-7744-953F-748F084AECAF}" type="presOf" srcId="{2F0B701C-AB76-4FDE-9F3A-8D71B62970B3}" destId="{17F99C4B-1AD7-D84E-B00C-156E7B92DD22}" srcOrd="1" destOrd="0" presId="urn:microsoft.com/office/officeart/2005/8/layout/vProcess5"/>
    <dgm:cxn modelId="{0092B42E-269D-2249-BD23-3BEE3ADB88B0}" type="presParOf" srcId="{63D407B1-FE7C-E543-8BD6-CA138B630A40}" destId="{15A71417-2341-ED49-AC15-ECA6D8B00AB7}" srcOrd="0" destOrd="0" presId="urn:microsoft.com/office/officeart/2005/8/layout/vProcess5"/>
    <dgm:cxn modelId="{C5ED6041-4632-BA42-8DCA-E149D57A70A9}" type="presParOf" srcId="{63D407B1-FE7C-E543-8BD6-CA138B630A40}" destId="{F55C0C5F-752B-C748-AC3C-1CF23069F988}" srcOrd="1" destOrd="0" presId="urn:microsoft.com/office/officeart/2005/8/layout/vProcess5"/>
    <dgm:cxn modelId="{B3D2BE7A-EEB1-6A49-8F47-D13A2AEBCBE3}" type="presParOf" srcId="{63D407B1-FE7C-E543-8BD6-CA138B630A40}" destId="{7DBC7DB1-4505-3F4B-ABD2-3EFF04E8DBF5}" srcOrd="2" destOrd="0" presId="urn:microsoft.com/office/officeart/2005/8/layout/vProcess5"/>
    <dgm:cxn modelId="{685BED27-2633-0047-95C3-0B5EAE594EEF}" type="presParOf" srcId="{63D407B1-FE7C-E543-8BD6-CA138B630A40}" destId="{C7D2FE3E-884D-BB4F-A575-E0EDB223F44D}" srcOrd="3" destOrd="0" presId="urn:microsoft.com/office/officeart/2005/8/layout/vProcess5"/>
    <dgm:cxn modelId="{FB384C0A-DE1A-8B49-823B-D614EE629D9F}" type="presParOf" srcId="{63D407B1-FE7C-E543-8BD6-CA138B630A40}" destId="{89A9B1E8-53E7-B946-85A2-5CFA79D28AEF}" srcOrd="4" destOrd="0" presId="urn:microsoft.com/office/officeart/2005/8/layout/vProcess5"/>
    <dgm:cxn modelId="{5435A6BD-DC01-644B-9B39-E49413F73FF6}" type="presParOf" srcId="{63D407B1-FE7C-E543-8BD6-CA138B630A40}" destId="{06250817-43A3-0247-B175-402829ACA559}" srcOrd="5" destOrd="0" presId="urn:microsoft.com/office/officeart/2005/8/layout/vProcess5"/>
    <dgm:cxn modelId="{4FAB1CF4-3B3A-7C44-BC5A-562C5B512A1A}" type="presParOf" srcId="{63D407B1-FE7C-E543-8BD6-CA138B630A40}" destId="{77FA1EB5-41D0-0348-A887-E66D19DE39E0}" srcOrd="6" destOrd="0" presId="urn:microsoft.com/office/officeart/2005/8/layout/vProcess5"/>
    <dgm:cxn modelId="{8A972F79-4E41-BE44-B0AE-C3F274CCCD9D}" type="presParOf" srcId="{63D407B1-FE7C-E543-8BD6-CA138B630A40}" destId="{C27DC498-2963-5C4B-9D34-0396A655AB22}" srcOrd="7" destOrd="0" presId="urn:microsoft.com/office/officeart/2005/8/layout/vProcess5"/>
    <dgm:cxn modelId="{5D490CF9-57E5-F34D-8189-4D5D1318ABFF}" type="presParOf" srcId="{63D407B1-FE7C-E543-8BD6-CA138B630A40}" destId="{2E59DDC8-51F2-7344-85AF-AE728640AD11}" srcOrd="8" destOrd="0" presId="urn:microsoft.com/office/officeart/2005/8/layout/vProcess5"/>
    <dgm:cxn modelId="{1EC88ECE-E3DB-F94D-8D2B-E05A44C09751}" type="presParOf" srcId="{63D407B1-FE7C-E543-8BD6-CA138B630A40}" destId="{17F99C4B-1AD7-D84E-B00C-156E7B92DD22}" srcOrd="9" destOrd="0" presId="urn:microsoft.com/office/officeart/2005/8/layout/vProcess5"/>
    <dgm:cxn modelId="{1C7ED94C-EA18-4347-85AD-ECC7EFABB410}" type="presParOf" srcId="{63D407B1-FE7C-E543-8BD6-CA138B630A40}" destId="{6587FF63-D97A-DC4B-8DD9-2254E0476B15}" srcOrd="10" destOrd="0" presId="urn:microsoft.com/office/officeart/2005/8/layout/vProcess5"/>
    <dgm:cxn modelId="{858D5C1E-7A94-F64A-BBE8-B03A6E4C5724}" type="presParOf" srcId="{63D407B1-FE7C-E543-8BD6-CA138B630A40}" destId="{8A199E28-5722-474C-B987-314A63C26E6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t>
        <a:bodyPr/>
        <a:lstStyle/>
        <a:p>
          <a:endParaRPr lang="en-CA"/>
        </a:p>
      </dgm:t>
    </dgm:pt>
    <dgm:pt modelId="{8E7BA74B-3839-4A10-9C6F-6F6BECE0E955}">
      <dgm:prSet phldrT="[Text]" custT="1"/>
      <dgm:spPr/>
      <dgm:t>
        <a:bodyPr/>
        <a:lstStyle/>
        <a:p>
          <a:pPr algn="ctr"/>
          <a:br>
            <a:rPr lang="en-IN" sz="1400" b="1" dirty="0">
              <a:solidFill>
                <a:schemeClr val="bg1"/>
              </a:solidFill>
              <a:highlight>
                <a:srgbClr val="C0C0C0"/>
              </a:highlight>
              <a:latin typeface="Calibri" panose="020F0502020204030204" pitchFamily="34" charset="0"/>
              <a:cs typeface="Calibri" panose="020F0502020204030204" pitchFamily="34" charset="0"/>
            </a:rPr>
          </a:br>
          <a:r>
            <a:rPr lang="en-IN" sz="1400" b="1" dirty="0">
              <a:solidFill>
                <a:schemeClr val="bg1"/>
              </a:solidFill>
              <a:highlight>
                <a:srgbClr val="C0C0C0"/>
              </a:highlight>
              <a:latin typeface="Calibri" panose="020F0502020204030204" pitchFamily="34" charset="0"/>
              <a:cs typeface="Calibri" panose="020F0502020204030204" pitchFamily="34" charset="0"/>
            </a:rPr>
            <a:t>Nikhil Sharma (Team Leader)</a:t>
          </a:r>
        </a:p>
        <a:p>
          <a:pPr algn="ctr"/>
          <a:r>
            <a:rPr lang="en-IN" sz="1200" dirty="0">
              <a:solidFill>
                <a:schemeClr val="bg1"/>
              </a:solidFill>
              <a:latin typeface="Calibri" panose="020F0502020204030204" pitchFamily="34" charset="0"/>
              <a:cs typeface="Calibri" panose="020F0502020204030204" pitchFamily="34" charset="0"/>
            </a:rPr>
            <a:t>Roles and Responsibilities:</a:t>
          </a:r>
          <a:br>
            <a:rPr lang="en-IN" sz="1200" dirty="0">
              <a:solidFill>
                <a:schemeClr val="bg1"/>
              </a:solidFill>
              <a:latin typeface="Calibri" panose="020F0502020204030204" pitchFamily="34" charset="0"/>
              <a:cs typeface="Calibri" panose="020F0502020204030204" pitchFamily="34" charset="0"/>
            </a:rPr>
          </a:br>
          <a:endParaRPr lang="en-US" sz="1200" b="0" i="0" dirty="0">
            <a:solidFill>
              <a:schemeClr val="bg1"/>
            </a:solidFill>
            <a:effectLst/>
            <a:latin typeface="Calibri" panose="020F0502020204030204" pitchFamily="34" charset="0"/>
            <a:cs typeface="Calibri" panose="020F0502020204030204" pitchFamily="34" charset="0"/>
          </a:endParaRPr>
        </a:p>
        <a:p>
          <a:pPr algn="ctr">
            <a:buFont typeface="Wingdings" panose="05000000000000000000" pitchFamily="2" charset="2"/>
            <a:buChar char="Ø"/>
          </a:pPr>
          <a:r>
            <a:rPr lang="en-US" sz="1200" b="0" i="0" dirty="0">
              <a:solidFill>
                <a:schemeClr val="bg1"/>
              </a:solidFill>
              <a:effectLst/>
              <a:latin typeface="Calibri" panose="020F0502020204030204" pitchFamily="34" charset="0"/>
              <a:cs typeface="Calibri" panose="020F0502020204030204" pitchFamily="34" charset="0"/>
            </a:rPr>
            <a:t>-&gt; Managing and organizing work, developing individuals and delegating day to day work and responsibility effectively.</a:t>
          </a:r>
          <a:br>
            <a:rPr lang="en-US" sz="1200" b="0" i="0" dirty="0">
              <a:solidFill>
                <a:schemeClr val="bg1"/>
              </a:solidFill>
              <a:effectLst/>
              <a:latin typeface="Calibri" panose="020F0502020204030204" pitchFamily="34" charset="0"/>
              <a:cs typeface="Calibri" panose="020F0502020204030204" pitchFamily="34" charset="0"/>
            </a:rPr>
          </a:br>
          <a:endParaRPr lang="en-US" sz="1200" b="0" i="0" dirty="0">
            <a:solidFill>
              <a:schemeClr val="bg1"/>
            </a:solidFill>
            <a:effectLst/>
            <a:latin typeface="Calibri" panose="020F0502020204030204" pitchFamily="34" charset="0"/>
            <a:cs typeface="Calibri" panose="020F0502020204030204" pitchFamily="34" charset="0"/>
          </a:endParaRPr>
        </a:p>
        <a:p>
          <a:pPr algn="ctr">
            <a:buFont typeface="Wingdings" panose="05000000000000000000" pitchFamily="2" charset="2"/>
            <a:buChar char="Ø"/>
          </a:pPr>
          <a:r>
            <a:rPr lang="en-US" sz="1200" b="0" i="0" dirty="0">
              <a:solidFill>
                <a:schemeClr val="bg1"/>
              </a:solidFill>
              <a:effectLst/>
              <a:latin typeface="Calibri" panose="020F0502020204030204" pitchFamily="34" charset="0"/>
              <a:cs typeface="Calibri" panose="020F0502020204030204" pitchFamily="34" charset="0"/>
            </a:rPr>
            <a:t>-&gt; Analyzing data sources and suggesting process changes where appropriate.</a:t>
          </a:r>
          <a:endParaRPr lang="en-US" sz="1200" dirty="0"/>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IN" sz="1200" b="1" dirty="0">
              <a:solidFill>
                <a:schemeClr val="bg1"/>
              </a:solidFill>
              <a:highlight>
                <a:srgbClr val="C0C0C0"/>
              </a:highlight>
              <a:latin typeface="Calibri" panose="020F0502020204030204" pitchFamily="34" charset="0"/>
              <a:cs typeface="Calibri" panose="020F0502020204030204" pitchFamily="34" charset="0"/>
            </a:rPr>
            <a:t>Hunny Kikaganesh(Developer)</a:t>
          </a:r>
        </a:p>
        <a:p>
          <a:r>
            <a:rPr lang="en-IN" sz="1100" dirty="0">
              <a:solidFill>
                <a:schemeClr val="bg1"/>
              </a:solidFill>
              <a:latin typeface="Calibri" panose="020F0502020204030204" pitchFamily="34" charset="0"/>
              <a:cs typeface="Calibri" panose="020F0502020204030204" pitchFamily="34" charset="0"/>
            </a:rPr>
            <a:t>Roles and Responsibilities:</a:t>
          </a:r>
          <a:br>
            <a:rPr lang="en-IN" sz="1100" dirty="0">
              <a:solidFill>
                <a:schemeClr val="bg1"/>
              </a:solidFill>
              <a:latin typeface="Calibri" panose="020F0502020204030204" pitchFamily="34" charset="0"/>
              <a:cs typeface="Calibri" panose="020F0502020204030204" pitchFamily="34" charset="0"/>
            </a:rPr>
          </a:br>
          <a:endParaRPr lang="en-US" sz="1100" b="0" i="0" dirty="0">
            <a:solidFill>
              <a:schemeClr val="bg1"/>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100" dirty="0">
              <a:solidFill>
                <a:schemeClr val="bg1"/>
              </a:solidFill>
              <a:latin typeface="Calibri" panose="020F0502020204030204" pitchFamily="34" charset="0"/>
              <a:cs typeface="Calibri" panose="020F0502020204030204" pitchFamily="34" charset="0"/>
            </a:rPr>
            <a:t>-&gt; O</a:t>
          </a:r>
          <a:r>
            <a:rPr lang="en-US" sz="1100" b="0" i="0" dirty="0">
              <a:solidFill>
                <a:schemeClr val="bg1"/>
              </a:solidFill>
              <a:effectLst/>
              <a:latin typeface="Calibri" panose="020F0502020204030204" pitchFamily="34" charset="0"/>
              <a:cs typeface="Calibri" panose="020F0502020204030204" pitchFamily="34" charset="0"/>
            </a:rPr>
            <a:t>verseeing software programming, testing software at various phases of completion, laying out software design, building models or diagrams to communicate the end goal.</a:t>
          </a:r>
          <a:br>
            <a:rPr lang="en-US" sz="1100" b="0" i="0" dirty="0">
              <a:solidFill>
                <a:schemeClr val="bg1"/>
              </a:solidFill>
              <a:effectLst/>
              <a:latin typeface="Calibri" panose="020F0502020204030204" pitchFamily="34" charset="0"/>
              <a:cs typeface="Calibri" panose="020F0502020204030204" pitchFamily="34" charset="0"/>
            </a:rPr>
          </a:br>
          <a:endParaRPr lang="en-US" sz="11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100" dirty="0">
              <a:solidFill>
                <a:schemeClr val="bg1"/>
              </a:solidFill>
              <a:latin typeface="Calibri" panose="020F0502020204030204" pitchFamily="34" charset="0"/>
              <a:cs typeface="Calibri" panose="020F0502020204030204" pitchFamily="34" charset="0"/>
            </a:rPr>
            <a:t>   -&gt; R</a:t>
          </a:r>
          <a:r>
            <a:rPr lang="en-US" sz="1100" b="0" i="0" dirty="0">
              <a:solidFill>
                <a:schemeClr val="bg1"/>
              </a:solidFill>
              <a:effectLst/>
              <a:latin typeface="Calibri" panose="020F0502020204030204" pitchFamily="34" charset="0"/>
              <a:cs typeface="Calibri" panose="020F0502020204030204" pitchFamily="34" charset="0"/>
            </a:rPr>
            <a:t>eview code for errors and find places where it could be improved</a:t>
          </a:r>
          <a:endParaRPr lang="en-US" sz="1100" dirty="0"/>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pPr algn="ctr"/>
          <a:r>
            <a:rPr lang="en-IN" sz="1200" b="1" dirty="0">
              <a:solidFill>
                <a:schemeClr val="bg1"/>
              </a:solidFill>
              <a:highlight>
                <a:srgbClr val="C0C0C0"/>
              </a:highlight>
              <a:latin typeface="+mj-lt"/>
            </a:rPr>
            <a:t>Romil Patel(Business Analyst)</a:t>
          </a:r>
          <a:endParaRPr lang="en-IN" sz="1200" b="1" dirty="0">
            <a:solidFill>
              <a:schemeClr val="bg1"/>
            </a:solidFill>
            <a:highlight>
              <a:srgbClr val="C0C0C0"/>
            </a:highlight>
            <a:latin typeface="+mj-lt"/>
            <a:cs typeface="Calibri" panose="020F0502020204030204" pitchFamily="34" charset="0"/>
          </a:endParaRPr>
        </a:p>
        <a:p>
          <a:pPr algn="ctr"/>
          <a:r>
            <a:rPr lang="en-IN" sz="1100" dirty="0">
              <a:solidFill>
                <a:schemeClr val="bg1"/>
              </a:solidFill>
              <a:latin typeface="+mj-lt"/>
              <a:cs typeface="Calibri" panose="020F0502020204030204" pitchFamily="34" charset="0"/>
            </a:rPr>
            <a:t>Roles and Responsibilities:</a:t>
          </a:r>
        </a:p>
        <a:p>
          <a:pPr algn="ctr"/>
          <a:endParaRPr lang="en-IN" sz="1100" dirty="0">
            <a:solidFill>
              <a:schemeClr val="bg1"/>
            </a:solidFill>
            <a:latin typeface="+mj-lt"/>
            <a:cs typeface="Calibri" panose="020F0502020204030204" pitchFamily="34" charset="0"/>
          </a:endParaRPr>
        </a:p>
        <a:p>
          <a:pPr algn="ctr">
            <a:buFont typeface="Wingdings" panose="05000000000000000000" pitchFamily="2" charset="2"/>
            <a:buChar char="Ø"/>
          </a:pPr>
          <a:r>
            <a:rPr lang="en-US" sz="1100" b="0" i="0" dirty="0">
              <a:solidFill>
                <a:schemeClr val="bg1"/>
              </a:solidFill>
              <a:effectLst/>
              <a:latin typeface="+mj-lt"/>
              <a:cs typeface="Calibri" panose="020F0502020204030204" pitchFamily="34" charset="0"/>
            </a:rPr>
            <a:t>-&gt; Work cross-departmentally on data-driven strategies that improve business processes and decision-making</a:t>
          </a:r>
        </a:p>
        <a:p>
          <a:pPr algn="ctr"/>
          <a:endParaRPr lang="en-US" sz="1100" b="0" i="0" dirty="0">
            <a:solidFill>
              <a:schemeClr val="bg1"/>
            </a:solidFill>
            <a:effectLst/>
            <a:latin typeface="+mj-lt"/>
            <a:cs typeface="Calibri" panose="020F0502020204030204" pitchFamily="34" charset="0"/>
          </a:endParaRPr>
        </a:p>
        <a:p>
          <a:pPr algn="ctr">
            <a:buFont typeface="Wingdings" panose="05000000000000000000" pitchFamily="2" charset="2"/>
            <a:buChar char="Ø"/>
          </a:pPr>
          <a:r>
            <a:rPr lang="en-US" sz="1100" b="0" i="0" dirty="0">
              <a:solidFill>
                <a:schemeClr val="bg1"/>
              </a:solidFill>
              <a:effectLst/>
              <a:latin typeface="+mj-lt"/>
              <a:cs typeface="Calibri" panose="020F0502020204030204" pitchFamily="34" charset="0"/>
            </a:rPr>
            <a:t>-&gt; Support business intelligence strategies with quantitative analysis</a:t>
          </a:r>
          <a:endParaRPr lang="en-US" sz="1100" dirty="0">
            <a:latin typeface="+mj-lt"/>
          </a:endParaRP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custScaleY="88130" custLinFactNeighborX="-288" custLinFactNeighborY="33465"/>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custScaleX="62471" custScaleY="99462"/>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custScaleY="95718" custLinFactNeighborX="-827" custLinFactNeighborY="-15170"/>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55000" b="-55000"/>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custScaleX="62101" custScaleY="99879"/>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custScaleY="97430" custLinFactNeighborX="-1285" custLinFactNeighborY="-13613"/>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custScaleX="64687" custScaleY="100000" custLinFactNeighborX="790" custLinFactNeighborY="-417"/>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custScaleX="94356" custScaleY="96783" custLinFactNeighborX="1409" custLinFactNeighborY="-13346"/>
      <dgm:spPr>
        <a:blipFill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1C11F015-9FCA-4B48-8111-1974ADD85B32}" type="presOf" srcId="{D476EB08-0888-43F8-B1C3-4E1EDC161CD9}" destId="{581A2089-2947-4140-AD5E-5E0E9AA4E506}" srcOrd="1" destOrd="0"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BC118B92-0209-452C-8D1C-2B536863B7BC}" type="presOf" srcId="{8E7BA74B-3839-4A10-9C6F-6F6BECE0E955}" destId="{33A7EC95-D28E-43F5-8BC4-8E2002AB79A3}" srcOrd="0" destOrd="0"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52CA97E2-B9C0-49D8-B045-B23E7E891341}" type="presOf" srcId="{D5A4FCD4-67A7-4528-8E53-BBD18BD151C5}" destId="{7094A8D0-2FE4-4B49-A01F-BF9797EB7B1F}" srcOrd="0" destOrd="0" presId="urn:microsoft.com/office/officeart/2005/8/layout/hList7"/>
    <dgm:cxn modelId="{2CC9B5E8-63BB-4548-96A9-E8B5390BD591}" type="presOf" srcId="{D476EB08-0888-43F8-B1C3-4E1EDC161CD9}" destId="{756CEBF6-B6F3-453D-A8BF-BCA4D66B751E}" srcOrd="0" destOrd="0"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F3072F-5784-43D9-97C9-913A3F9FAB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00D214-A95D-41FE-9B93-BC7BBD325A05}">
      <dgm:prSet/>
      <dgm:spPr/>
      <dgm:t>
        <a:bodyPr/>
        <a:lstStyle/>
        <a:p>
          <a:pPr>
            <a:lnSpc>
              <a:spcPct val="100000"/>
            </a:lnSpc>
          </a:pPr>
          <a:r>
            <a:rPr lang="en-US"/>
            <a:t>We performed a few analytical steps on the data using PySpark and the major purpose was to identify and the results from Power Bi and compare it with results generated by Spark. </a:t>
          </a:r>
        </a:p>
      </dgm:t>
    </dgm:pt>
    <dgm:pt modelId="{8BCE5E58-BCB2-42CE-A5C2-CF71DC707B5B}" type="parTrans" cxnId="{E79D1B4B-8167-4AA5-AD54-9927FD91BBAE}">
      <dgm:prSet/>
      <dgm:spPr/>
      <dgm:t>
        <a:bodyPr/>
        <a:lstStyle/>
        <a:p>
          <a:endParaRPr lang="en-US"/>
        </a:p>
      </dgm:t>
    </dgm:pt>
    <dgm:pt modelId="{9DE37ECC-DB9E-4707-9730-E8B80153AA12}" type="sibTrans" cxnId="{E79D1B4B-8167-4AA5-AD54-9927FD91BBAE}">
      <dgm:prSet/>
      <dgm:spPr/>
      <dgm:t>
        <a:bodyPr/>
        <a:lstStyle/>
        <a:p>
          <a:endParaRPr lang="en-US"/>
        </a:p>
      </dgm:t>
    </dgm:pt>
    <dgm:pt modelId="{84F74F1C-ED6C-4D5C-A502-CEDD3276D753}">
      <dgm:prSet/>
      <dgm:spPr/>
      <dgm:t>
        <a:bodyPr/>
        <a:lstStyle/>
        <a:p>
          <a:pPr>
            <a:lnSpc>
              <a:spcPct val="100000"/>
            </a:lnSpc>
          </a:pPr>
          <a:r>
            <a:rPr lang="en-US"/>
            <a:t>We did cleansing of data as well using spark as it was more convenient writing a one line query to do the actions which would have required many clicks in power bi. </a:t>
          </a:r>
        </a:p>
      </dgm:t>
    </dgm:pt>
    <dgm:pt modelId="{594E9350-9B63-40A8-A450-F7791863B7CA}" type="parTrans" cxnId="{F489886E-ABB1-432F-806A-4BA659FF5FF2}">
      <dgm:prSet/>
      <dgm:spPr/>
      <dgm:t>
        <a:bodyPr/>
        <a:lstStyle/>
        <a:p>
          <a:endParaRPr lang="en-US"/>
        </a:p>
      </dgm:t>
    </dgm:pt>
    <dgm:pt modelId="{AEBB5C97-4292-4DDB-B070-622E37C112A1}" type="sibTrans" cxnId="{F489886E-ABB1-432F-806A-4BA659FF5FF2}">
      <dgm:prSet/>
      <dgm:spPr/>
      <dgm:t>
        <a:bodyPr/>
        <a:lstStyle/>
        <a:p>
          <a:endParaRPr lang="en-US"/>
        </a:p>
      </dgm:t>
    </dgm:pt>
    <dgm:pt modelId="{25FAB196-30F9-4867-BCBA-A9177BCA3F73}">
      <dgm:prSet/>
      <dgm:spPr/>
      <dgm:t>
        <a:bodyPr/>
        <a:lstStyle/>
        <a:p>
          <a:pPr>
            <a:lnSpc>
              <a:spcPct val="100000"/>
            </a:lnSpc>
          </a:pPr>
          <a:r>
            <a:rPr lang="en-US"/>
            <a:t>Spark was way more superior in terms of processing when compared with Power Bi but the only drawback was usability and user interface, it would have been difficult to explain and display results using spark to the clients. </a:t>
          </a:r>
        </a:p>
      </dgm:t>
    </dgm:pt>
    <dgm:pt modelId="{FD12472D-6CE0-4B08-98A8-EEFC5FB2F301}" type="parTrans" cxnId="{3B4916EF-DD84-41E9-8AA2-70CFAB0087DC}">
      <dgm:prSet/>
      <dgm:spPr/>
      <dgm:t>
        <a:bodyPr/>
        <a:lstStyle/>
        <a:p>
          <a:endParaRPr lang="en-US"/>
        </a:p>
      </dgm:t>
    </dgm:pt>
    <dgm:pt modelId="{E8657C77-6DEA-4A1D-95CA-ABA3BEF6CAC9}" type="sibTrans" cxnId="{3B4916EF-DD84-41E9-8AA2-70CFAB0087DC}">
      <dgm:prSet/>
      <dgm:spPr/>
      <dgm:t>
        <a:bodyPr/>
        <a:lstStyle/>
        <a:p>
          <a:endParaRPr lang="en-US"/>
        </a:p>
      </dgm:t>
    </dgm:pt>
    <dgm:pt modelId="{918EA4A1-C4A9-412A-AA70-65ED695EE818}" type="pres">
      <dgm:prSet presAssocID="{49F3072F-5784-43D9-97C9-913A3F9FAB57}" presName="root" presStyleCnt="0">
        <dgm:presLayoutVars>
          <dgm:dir/>
          <dgm:resizeHandles val="exact"/>
        </dgm:presLayoutVars>
      </dgm:prSet>
      <dgm:spPr/>
    </dgm:pt>
    <dgm:pt modelId="{4F75FBC3-C2E6-4D74-8A1C-6E68E0B53130}" type="pres">
      <dgm:prSet presAssocID="{DA00D214-A95D-41FE-9B93-BC7BBD325A05}" presName="compNode" presStyleCnt="0"/>
      <dgm:spPr/>
    </dgm:pt>
    <dgm:pt modelId="{73A5865F-84C4-437A-A9F2-EA3B4A1A9915}" type="pres">
      <dgm:prSet presAssocID="{DA00D214-A95D-41FE-9B93-BC7BBD325A05}" presName="bgRect" presStyleLbl="bgShp" presStyleIdx="0" presStyleCnt="3"/>
      <dgm:spPr/>
    </dgm:pt>
    <dgm:pt modelId="{1BA615BE-8716-4ACD-B1D1-42DB7B1B85BC}" type="pres">
      <dgm:prSet presAssocID="{DA00D214-A95D-41FE-9B93-BC7BBD325A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5A3053-8563-478D-99B5-64201EA23A73}" type="pres">
      <dgm:prSet presAssocID="{DA00D214-A95D-41FE-9B93-BC7BBD325A05}" presName="spaceRect" presStyleCnt="0"/>
      <dgm:spPr/>
    </dgm:pt>
    <dgm:pt modelId="{C7FD686B-B9AE-4C58-8162-B8430BE89297}" type="pres">
      <dgm:prSet presAssocID="{DA00D214-A95D-41FE-9B93-BC7BBD325A05}" presName="parTx" presStyleLbl="revTx" presStyleIdx="0" presStyleCnt="3">
        <dgm:presLayoutVars>
          <dgm:chMax val="0"/>
          <dgm:chPref val="0"/>
        </dgm:presLayoutVars>
      </dgm:prSet>
      <dgm:spPr/>
    </dgm:pt>
    <dgm:pt modelId="{1AE7AAB6-7524-448C-AB47-5D81DCCD5B67}" type="pres">
      <dgm:prSet presAssocID="{9DE37ECC-DB9E-4707-9730-E8B80153AA12}" presName="sibTrans" presStyleCnt="0"/>
      <dgm:spPr/>
    </dgm:pt>
    <dgm:pt modelId="{0F1DB18B-521B-4073-BCD3-A5EA8B8B72AA}" type="pres">
      <dgm:prSet presAssocID="{84F74F1C-ED6C-4D5C-A502-CEDD3276D753}" presName="compNode" presStyleCnt="0"/>
      <dgm:spPr/>
    </dgm:pt>
    <dgm:pt modelId="{0AF4B791-2E2B-4865-A328-191C427B5C13}" type="pres">
      <dgm:prSet presAssocID="{84F74F1C-ED6C-4D5C-A502-CEDD3276D753}" presName="bgRect" presStyleLbl="bgShp" presStyleIdx="1" presStyleCnt="3"/>
      <dgm:spPr/>
    </dgm:pt>
    <dgm:pt modelId="{3EA4A88D-2812-4BE8-A543-0B3315AF94DA}" type="pres">
      <dgm:prSet presAssocID="{84F74F1C-ED6C-4D5C-A502-CEDD3276D7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F306090-5D0C-451B-962E-D5FD0F87AF5B}" type="pres">
      <dgm:prSet presAssocID="{84F74F1C-ED6C-4D5C-A502-CEDD3276D753}" presName="spaceRect" presStyleCnt="0"/>
      <dgm:spPr/>
    </dgm:pt>
    <dgm:pt modelId="{37B7777D-D1AC-4122-A3FD-93E6D82164CF}" type="pres">
      <dgm:prSet presAssocID="{84F74F1C-ED6C-4D5C-A502-CEDD3276D753}" presName="parTx" presStyleLbl="revTx" presStyleIdx="1" presStyleCnt="3">
        <dgm:presLayoutVars>
          <dgm:chMax val="0"/>
          <dgm:chPref val="0"/>
        </dgm:presLayoutVars>
      </dgm:prSet>
      <dgm:spPr/>
    </dgm:pt>
    <dgm:pt modelId="{7CB94CA2-D491-47F9-876A-E1FB8F2856FD}" type="pres">
      <dgm:prSet presAssocID="{AEBB5C97-4292-4DDB-B070-622E37C112A1}" presName="sibTrans" presStyleCnt="0"/>
      <dgm:spPr/>
    </dgm:pt>
    <dgm:pt modelId="{D492FAED-E93F-49D5-AE6F-DCDA63A1E47B}" type="pres">
      <dgm:prSet presAssocID="{25FAB196-30F9-4867-BCBA-A9177BCA3F73}" presName="compNode" presStyleCnt="0"/>
      <dgm:spPr/>
    </dgm:pt>
    <dgm:pt modelId="{5B934B68-3EB9-49B5-B8A5-622D88D7F5B9}" type="pres">
      <dgm:prSet presAssocID="{25FAB196-30F9-4867-BCBA-A9177BCA3F73}" presName="bgRect" presStyleLbl="bgShp" presStyleIdx="2" presStyleCnt="3"/>
      <dgm:spPr/>
    </dgm:pt>
    <dgm:pt modelId="{EFEB18E1-E872-4B35-80DB-423987DF19D0}" type="pres">
      <dgm:prSet presAssocID="{25FAB196-30F9-4867-BCBA-A9177BCA3F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77C832E-3993-4E1B-B8D9-6841C7392F8E}" type="pres">
      <dgm:prSet presAssocID="{25FAB196-30F9-4867-BCBA-A9177BCA3F73}" presName="spaceRect" presStyleCnt="0"/>
      <dgm:spPr/>
    </dgm:pt>
    <dgm:pt modelId="{63E902DC-D4DA-4FAB-B052-3ECB63D46D5B}" type="pres">
      <dgm:prSet presAssocID="{25FAB196-30F9-4867-BCBA-A9177BCA3F73}" presName="parTx" presStyleLbl="revTx" presStyleIdx="2" presStyleCnt="3">
        <dgm:presLayoutVars>
          <dgm:chMax val="0"/>
          <dgm:chPref val="0"/>
        </dgm:presLayoutVars>
      </dgm:prSet>
      <dgm:spPr/>
    </dgm:pt>
  </dgm:ptLst>
  <dgm:cxnLst>
    <dgm:cxn modelId="{FBE47D26-620A-0E42-9C46-3AA36947E303}" type="presOf" srcId="{25FAB196-30F9-4867-BCBA-A9177BCA3F73}" destId="{63E902DC-D4DA-4FAB-B052-3ECB63D46D5B}" srcOrd="0" destOrd="0" presId="urn:microsoft.com/office/officeart/2018/2/layout/IconVerticalSolidList"/>
    <dgm:cxn modelId="{E79D1B4B-8167-4AA5-AD54-9927FD91BBAE}" srcId="{49F3072F-5784-43D9-97C9-913A3F9FAB57}" destId="{DA00D214-A95D-41FE-9B93-BC7BBD325A05}" srcOrd="0" destOrd="0" parTransId="{8BCE5E58-BCB2-42CE-A5C2-CF71DC707B5B}" sibTransId="{9DE37ECC-DB9E-4707-9730-E8B80153AA12}"/>
    <dgm:cxn modelId="{F489886E-ABB1-432F-806A-4BA659FF5FF2}" srcId="{49F3072F-5784-43D9-97C9-913A3F9FAB57}" destId="{84F74F1C-ED6C-4D5C-A502-CEDD3276D753}" srcOrd="1" destOrd="0" parTransId="{594E9350-9B63-40A8-A450-F7791863B7CA}" sibTransId="{AEBB5C97-4292-4DDB-B070-622E37C112A1}"/>
    <dgm:cxn modelId="{6B298FBE-E2B4-3E46-8599-84A566DB84BB}" type="presOf" srcId="{49F3072F-5784-43D9-97C9-913A3F9FAB57}" destId="{918EA4A1-C4A9-412A-AA70-65ED695EE818}" srcOrd="0" destOrd="0" presId="urn:microsoft.com/office/officeart/2018/2/layout/IconVerticalSolidList"/>
    <dgm:cxn modelId="{FFB2ACCF-D5A7-BE40-8D23-B7A9BD4DA531}" type="presOf" srcId="{DA00D214-A95D-41FE-9B93-BC7BBD325A05}" destId="{C7FD686B-B9AE-4C58-8162-B8430BE89297}" srcOrd="0" destOrd="0" presId="urn:microsoft.com/office/officeart/2018/2/layout/IconVerticalSolidList"/>
    <dgm:cxn modelId="{5F036BE6-E1AC-664C-9B8A-D42C6651D8ED}" type="presOf" srcId="{84F74F1C-ED6C-4D5C-A502-CEDD3276D753}" destId="{37B7777D-D1AC-4122-A3FD-93E6D82164CF}" srcOrd="0" destOrd="0" presId="urn:microsoft.com/office/officeart/2018/2/layout/IconVerticalSolidList"/>
    <dgm:cxn modelId="{3B4916EF-DD84-41E9-8AA2-70CFAB0087DC}" srcId="{49F3072F-5784-43D9-97C9-913A3F9FAB57}" destId="{25FAB196-30F9-4867-BCBA-A9177BCA3F73}" srcOrd="2" destOrd="0" parTransId="{FD12472D-6CE0-4B08-98A8-EEFC5FB2F301}" sibTransId="{E8657C77-6DEA-4A1D-95CA-ABA3BEF6CAC9}"/>
    <dgm:cxn modelId="{F5F0E59D-16C5-4D49-8EA1-DEE45433707D}" type="presParOf" srcId="{918EA4A1-C4A9-412A-AA70-65ED695EE818}" destId="{4F75FBC3-C2E6-4D74-8A1C-6E68E0B53130}" srcOrd="0" destOrd="0" presId="urn:microsoft.com/office/officeart/2018/2/layout/IconVerticalSolidList"/>
    <dgm:cxn modelId="{A6AAEE70-516E-6A49-8A11-99FD304EBC52}" type="presParOf" srcId="{4F75FBC3-C2E6-4D74-8A1C-6E68E0B53130}" destId="{73A5865F-84C4-437A-A9F2-EA3B4A1A9915}" srcOrd="0" destOrd="0" presId="urn:microsoft.com/office/officeart/2018/2/layout/IconVerticalSolidList"/>
    <dgm:cxn modelId="{F2FA90E6-7ED9-AA4B-BA7F-1C133D33D966}" type="presParOf" srcId="{4F75FBC3-C2E6-4D74-8A1C-6E68E0B53130}" destId="{1BA615BE-8716-4ACD-B1D1-42DB7B1B85BC}" srcOrd="1" destOrd="0" presId="urn:microsoft.com/office/officeart/2018/2/layout/IconVerticalSolidList"/>
    <dgm:cxn modelId="{F93C1C79-6FA2-B748-AF87-F85742680FEC}" type="presParOf" srcId="{4F75FBC3-C2E6-4D74-8A1C-6E68E0B53130}" destId="{905A3053-8563-478D-99B5-64201EA23A73}" srcOrd="2" destOrd="0" presId="urn:microsoft.com/office/officeart/2018/2/layout/IconVerticalSolidList"/>
    <dgm:cxn modelId="{FEEF17E8-BCAD-BE4E-8DD5-5A4CB75AD6B2}" type="presParOf" srcId="{4F75FBC3-C2E6-4D74-8A1C-6E68E0B53130}" destId="{C7FD686B-B9AE-4C58-8162-B8430BE89297}" srcOrd="3" destOrd="0" presId="urn:microsoft.com/office/officeart/2018/2/layout/IconVerticalSolidList"/>
    <dgm:cxn modelId="{DE711BD4-5DD8-1D41-9E67-7256CC4D8900}" type="presParOf" srcId="{918EA4A1-C4A9-412A-AA70-65ED695EE818}" destId="{1AE7AAB6-7524-448C-AB47-5D81DCCD5B67}" srcOrd="1" destOrd="0" presId="urn:microsoft.com/office/officeart/2018/2/layout/IconVerticalSolidList"/>
    <dgm:cxn modelId="{63E7943A-A051-AF4C-94B7-40B2D8690EE2}" type="presParOf" srcId="{918EA4A1-C4A9-412A-AA70-65ED695EE818}" destId="{0F1DB18B-521B-4073-BCD3-A5EA8B8B72AA}" srcOrd="2" destOrd="0" presId="urn:microsoft.com/office/officeart/2018/2/layout/IconVerticalSolidList"/>
    <dgm:cxn modelId="{106C75D2-E0FF-2243-A34C-CD68BDE08E4A}" type="presParOf" srcId="{0F1DB18B-521B-4073-BCD3-A5EA8B8B72AA}" destId="{0AF4B791-2E2B-4865-A328-191C427B5C13}" srcOrd="0" destOrd="0" presId="urn:microsoft.com/office/officeart/2018/2/layout/IconVerticalSolidList"/>
    <dgm:cxn modelId="{75327384-FF94-1B44-81E5-FB7B0F2DBAD0}" type="presParOf" srcId="{0F1DB18B-521B-4073-BCD3-A5EA8B8B72AA}" destId="{3EA4A88D-2812-4BE8-A543-0B3315AF94DA}" srcOrd="1" destOrd="0" presId="urn:microsoft.com/office/officeart/2018/2/layout/IconVerticalSolidList"/>
    <dgm:cxn modelId="{D907A0A2-E45D-B04B-B0E6-824B34D548BC}" type="presParOf" srcId="{0F1DB18B-521B-4073-BCD3-A5EA8B8B72AA}" destId="{BF306090-5D0C-451B-962E-D5FD0F87AF5B}" srcOrd="2" destOrd="0" presId="urn:microsoft.com/office/officeart/2018/2/layout/IconVerticalSolidList"/>
    <dgm:cxn modelId="{B3CAEF88-8C4C-704B-8046-BA3414378D4E}" type="presParOf" srcId="{0F1DB18B-521B-4073-BCD3-A5EA8B8B72AA}" destId="{37B7777D-D1AC-4122-A3FD-93E6D82164CF}" srcOrd="3" destOrd="0" presId="urn:microsoft.com/office/officeart/2018/2/layout/IconVerticalSolidList"/>
    <dgm:cxn modelId="{8780E3AF-E1B1-1D43-A323-F4D1078E54A0}" type="presParOf" srcId="{918EA4A1-C4A9-412A-AA70-65ED695EE818}" destId="{7CB94CA2-D491-47F9-876A-E1FB8F2856FD}" srcOrd="3" destOrd="0" presId="urn:microsoft.com/office/officeart/2018/2/layout/IconVerticalSolidList"/>
    <dgm:cxn modelId="{71D5CEC4-D9D4-4A4F-952F-19144CF558E3}" type="presParOf" srcId="{918EA4A1-C4A9-412A-AA70-65ED695EE818}" destId="{D492FAED-E93F-49D5-AE6F-DCDA63A1E47B}" srcOrd="4" destOrd="0" presId="urn:microsoft.com/office/officeart/2018/2/layout/IconVerticalSolidList"/>
    <dgm:cxn modelId="{8C9EC0F5-E832-8847-925A-25BF42559048}" type="presParOf" srcId="{D492FAED-E93F-49D5-AE6F-DCDA63A1E47B}" destId="{5B934B68-3EB9-49B5-B8A5-622D88D7F5B9}" srcOrd="0" destOrd="0" presId="urn:microsoft.com/office/officeart/2018/2/layout/IconVerticalSolidList"/>
    <dgm:cxn modelId="{42F527D5-C813-BF49-9E6A-521C00DC7E30}" type="presParOf" srcId="{D492FAED-E93F-49D5-AE6F-DCDA63A1E47B}" destId="{EFEB18E1-E872-4B35-80DB-423987DF19D0}" srcOrd="1" destOrd="0" presId="urn:microsoft.com/office/officeart/2018/2/layout/IconVerticalSolidList"/>
    <dgm:cxn modelId="{77EB51DB-E932-0A4D-AAA4-86033FC4B3F5}" type="presParOf" srcId="{D492FAED-E93F-49D5-AE6F-DCDA63A1E47B}" destId="{877C832E-3993-4E1B-B8D9-6841C7392F8E}" srcOrd="2" destOrd="0" presId="urn:microsoft.com/office/officeart/2018/2/layout/IconVerticalSolidList"/>
    <dgm:cxn modelId="{4ECA236D-B5BB-E447-BA2C-A8F9EE9EADAE}" type="presParOf" srcId="{D492FAED-E93F-49D5-AE6F-DCDA63A1E47B}" destId="{63E902DC-D4DA-4FAB-B052-3ECB63D46D5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C0C5F-752B-C748-AC3C-1CF23069F988}">
      <dsp:nvSpPr>
        <dsp:cNvPr id="0" name=""/>
        <dsp:cNvSpPr/>
      </dsp:nvSpPr>
      <dsp:spPr>
        <a:xfrm>
          <a:off x="0" y="0"/>
          <a:ext cx="8738156" cy="9424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Customer segmentation aids in conducting target-specific research that increases sales and profits. In target-specific campaigns, we develop various newest frequency client segments with various plans in order to give the appropriate content and services to them while upholding our goodwill and fostering connections. </a:t>
          </a:r>
        </a:p>
      </dsp:txBody>
      <dsp:txXfrm>
        <a:off x="27604" y="27604"/>
        <a:ext cx="7641532" cy="887250"/>
      </dsp:txXfrm>
    </dsp:sp>
    <dsp:sp modelId="{7DBC7DB1-4505-3F4B-ABD2-3EFF04E8DBF5}">
      <dsp:nvSpPr>
        <dsp:cNvPr id="0" name=""/>
        <dsp:cNvSpPr/>
      </dsp:nvSpPr>
      <dsp:spPr>
        <a:xfrm>
          <a:off x="731820" y="1113814"/>
          <a:ext cx="8738156" cy="942458"/>
        </a:xfrm>
        <a:prstGeom prst="roundRect">
          <a:avLst>
            <a:gd name="adj" fmla="val 10000"/>
          </a:avLst>
        </a:prstGeom>
        <a:solidFill>
          <a:schemeClr val="accent5">
            <a:hueOff val="-225322"/>
            <a:satOff val="-6032"/>
            <a:lumOff val="-20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We may analyze, update, and perform activities together with fully engaged customer groups in accordance with the analysis and strategy of their categories, which will boost productivity and deliver higher results. </a:t>
          </a:r>
        </a:p>
      </dsp:txBody>
      <dsp:txXfrm>
        <a:off x="759424" y="1141418"/>
        <a:ext cx="7338530" cy="887250"/>
      </dsp:txXfrm>
    </dsp:sp>
    <dsp:sp modelId="{C7D2FE3E-884D-BB4F-A575-E0EDB223F44D}">
      <dsp:nvSpPr>
        <dsp:cNvPr id="0" name=""/>
        <dsp:cNvSpPr/>
      </dsp:nvSpPr>
      <dsp:spPr>
        <a:xfrm>
          <a:off x="1452718" y="2227628"/>
          <a:ext cx="8738156" cy="942458"/>
        </a:xfrm>
        <a:prstGeom prst="roundRect">
          <a:avLst>
            <a:gd name="adj" fmla="val 10000"/>
          </a:avLst>
        </a:prstGeom>
        <a:solidFill>
          <a:schemeClr val="accent5">
            <a:hueOff val="-450643"/>
            <a:satOff val="-12063"/>
            <a:lumOff val="-41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By effectively allocating resources, customer segmentation enables to achieve economies of scale. Economies of scale occur when we can accomplish our intended aim while also paying the least amount of money possible. Through customer segmentation, this is possible. As a result, make an effort to concentrate on a small number of resources that will aid in serving with resources. </a:t>
          </a:r>
          <a:br>
            <a:rPr lang="en-US" sz="1100" kern="1200"/>
          </a:br>
          <a:endParaRPr lang="en-US" sz="1100" kern="1200"/>
        </a:p>
      </dsp:txBody>
      <dsp:txXfrm>
        <a:off x="1480322" y="2255232"/>
        <a:ext cx="7349453" cy="887250"/>
      </dsp:txXfrm>
    </dsp:sp>
    <dsp:sp modelId="{89A9B1E8-53E7-B946-85A2-5CFA79D28AEF}">
      <dsp:nvSpPr>
        <dsp:cNvPr id="0" name=""/>
        <dsp:cNvSpPr/>
      </dsp:nvSpPr>
      <dsp:spPr>
        <a:xfrm>
          <a:off x="2184539" y="3341442"/>
          <a:ext cx="8738156" cy="942458"/>
        </a:xfrm>
        <a:prstGeom prst="roundRect">
          <a:avLst>
            <a:gd name="adj" fmla="val 10000"/>
          </a:avLst>
        </a:prstGeom>
        <a:solidFill>
          <a:schemeClr val="accent5">
            <a:hueOff val="-675965"/>
            <a:satOff val="-18095"/>
            <a:lumOff val="-62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Customer segmentation enhances the distribution route. Knowing the appropriate customer count will allow us to choose the appropriate distribution channel. This will clear up any misunderstandings among team members over who should deliver the product and when. </a:t>
          </a:r>
        </a:p>
      </dsp:txBody>
      <dsp:txXfrm>
        <a:off x="2212143" y="3369046"/>
        <a:ext cx="7338530" cy="887250"/>
      </dsp:txXfrm>
    </dsp:sp>
    <dsp:sp modelId="{06250817-43A3-0247-B175-402829ACA559}">
      <dsp:nvSpPr>
        <dsp:cNvPr id="0" name=""/>
        <dsp:cNvSpPr/>
      </dsp:nvSpPr>
      <dsp:spPr>
        <a:xfrm>
          <a:off x="8125558" y="721837"/>
          <a:ext cx="612597" cy="612597"/>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63392" y="721837"/>
        <a:ext cx="336929" cy="460979"/>
      </dsp:txXfrm>
    </dsp:sp>
    <dsp:sp modelId="{77FA1EB5-41D0-0348-A887-E66D19DE39E0}">
      <dsp:nvSpPr>
        <dsp:cNvPr id="0" name=""/>
        <dsp:cNvSpPr/>
      </dsp:nvSpPr>
      <dsp:spPr>
        <a:xfrm>
          <a:off x="8857379" y="1835651"/>
          <a:ext cx="612597" cy="612597"/>
        </a:xfrm>
        <a:prstGeom prst="downArrow">
          <a:avLst>
            <a:gd name="adj1" fmla="val 55000"/>
            <a:gd name="adj2" fmla="val 45000"/>
          </a:avLst>
        </a:prstGeom>
        <a:solidFill>
          <a:schemeClr val="accent5">
            <a:tint val="40000"/>
            <a:alpha val="90000"/>
            <a:hueOff val="-341244"/>
            <a:satOff val="-11533"/>
            <a:lumOff val="-945"/>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995213" y="1835651"/>
        <a:ext cx="336929" cy="460979"/>
      </dsp:txXfrm>
    </dsp:sp>
    <dsp:sp modelId="{C27DC498-2963-5C4B-9D34-0396A655AB22}">
      <dsp:nvSpPr>
        <dsp:cNvPr id="0" name=""/>
        <dsp:cNvSpPr/>
      </dsp:nvSpPr>
      <dsp:spPr>
        <a:xfrm>
          <a:off x="9578277" y="2949465"/>
          <a:ext cx="612597" cy="612597"/>
        </a:xfrm>
        <a:prstGeom prst="downArrow">
          <a:avLst>
            <a:gd name="adj1" fmla="val 55000"/>
            <a:gd name="adj2" fmla="val 45000"/>
          </a:avLst>
        </a:prstGeom>
        <a:solidFill>
          <a:schemeClr val="accent5">
            <a:tint val="40000"/>
            <a:alpha val="90000"/>
            <a:hueOff val="-682488"/>
            <a:satOff val="-23066"/>
            <a:lumOff val="-1891"/>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16111" y="2949465"/>
        <a:ext cx="336929" cy="460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764589" y="19653"/>
          <a:ext cx="2628063" cy="48444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br>
            <a:rPr lang="en-IN" sz="1400" b="1" kern="1200" dirty="0">
              <a:solidFill>
                <a:schemeClr val="bg1"/>
              </a:solidFill>
              <a:highlight>
                <a:srgbClr val="C0C0C0"/>
              </a:highlight>
              <a:latin typeface="Calibri" panose="020F0502020204030204" pitchFamily="34" charset="0"/>
              <a:cs typeface="Calibri" panose="020F0502020204030204" pitchFamily="34" charset="0"/>
            </a:rPr>
          </a:br>
          <a:r>
            <a:rPr lang="en-IN" sz="1400" b="1" kern="1200" dirty="0">
              <a:solidFill>
                <a:schemeClr val="bg1"/>
              </a:solidFill>
              <a:highlight>
                <a:srgbClr val="C0C0C0"/>
              </a:highlight>
              <a:latin typeface="Calibri" panose="020F0502020204030204" pitchFamily="34" charset="0"/>
              <a:cs typeface="Calibri" panose="020F0502020204030204" pitchFamily="34" charset="0"/>
            </a:rPr>
            <a:t>Nikhil Sharma (Team Leader)</a:t>
          </a:r>
        </a:p>
        <a:p>
          <a:pPr marL="0" lvl="0" indent="0" algn="ctr" defTabSz="622300">
            <a:lnSpc>
              <a:spcPct val="90000"/>
            </a:lnSpc>
            <a:spcBef>
              <a:spcPct val="0"/>
            </a:spcBef>
            <a:spcAft>
              <a:spcPct val="35000"/>
            </a:spcAft>
            <a:buNone/>
          </a:pPr>
          <a:r>
            <a:rPr lang="en-IN" sz="1200" kern="1200" dirty="0">
              <a:solidFill>
                <a:schemeClr val="bg1"/>
              </a:solidFill>
              <a:latin typeface="Calibri" panose="020F0502020204030204" pitchFamily="34" charset="0"/>
              <a:cs typeface="Calibri" panose="020F0502020204030204" pitchFamily="34" charset="0"/>
            </a:rPr>
            <a:t>Roles and Responsibilities:</a:t>
          </a:r>
          <a:br>
            <a:rPr lang="en-IN" sz="1200" kern="1200" dirty="0">
              <a:solidFill>
                <a:schemeClr val="bg1"/>
              </a:solidFill>
              <a:latin typeface="Calibri" panose="020F0502020204030204" pitchFamily="34" charset="0"/>
              <a:cs typeface="Calibri" panose="020F0502020204030204" pitchFamily="34" charset="0"/>
            </a:rPr>
          </a:br>
          <a:endParaRPr lang="en-US" sz="1200" b="0" i="0" kern="1200" dirty="0">
            <a:solidFill>
              <a:schemeClr val="bg1"/>
            </a:solidFill>
            <a:effectLst/>
            <a:latin typeface="Calibri" panose="020F0502020204030204" pitchFamily="34" charset="0"/>
            <a:cs typeface="Calibri" panose="020F0502020204030204" pitchFamily="34" charset="0"/>
          </a:endParaRPr>
        </a:p>
        <a:p>
          <a:pPr marL="0" lvl="0" indent="0" algn="ctr" defTabSz="622300">
            <a:lnSpc>
              <a:spcPct val="90000"/>
            </a:lnSpc>
            <a:spcBef>
              <a:spcPct val="0"/>
            </a:spcBef>
            <a:spcAft>
              <a:spcPct val="35000"/>
            </a:spcAft>
            <a:buFont typeface="Wingdings" panose="05000000000000000000" pitchFamily="2" charset="2"/>
            <a:buNone/>
          </a:pPr>
          <a:r>
            <a:rPr lang="en-US" sz="1200" b="0" i="0" kern="1200" dirty="0">
              <a:solidFill>
                <a:schemeClr val="bg1"/>
              </a:solidFill>
              <a:effectLst/>
              <a:latin typeface="Calibri" panose="020F0502020204030204" pitchFamily="34" charset="0"/>
              <a:cs typeface="Calibri" panose="020F0502020204030204" pitchFamily="34" charset="0"/>
            </a:rPr>
            <a:t>-&gt; Managing and organizing work, developing individuals and delegating day to day work and responsibility effectively.</a:t>
          </a:r>
          <a:br>
            <a:rPr lang="en-US" sz="1200" b="0" i="0" kern="1200" dirty="0">
              <a:solidFill>
                <a:schemeClr val="bg1"/>
              </a:solidFill>
              <a:effectLst/>
              <a:latin typeface="Calibri" panose="020F0502020204030204" pitchFamily="34" charset="0"/>
              <a:cs typeface="Calibri" panose="020F0502020204030204" pitchFamily="34" charset="0"/>
            </a:rPr>
          </a:br>
          <a:endParaRPr lang="en-US" sz="1200" b="0" i="0" kern="1200" dirty="0">
            <a:solidFill>
              <a:schemeClr val="bg1"/>
            </a:solidFill>
            <a:effectLst/>
            <a:latin typeface="Calibri" panose="020F0502020204030204" pitchFamily="34" charset="0"/>
            <a:cs typeface="Calibri" panose="020F0502020204030204" pitchFamily="34" charset="0"/>
          </a:endParaRPr>
        </a:p>
        <a:p>
          <a:pPr marL="0" lvl="0" indent="0" algn="ctr" defTabSz="622300">
            <a:lnSpc>
              <a:spcPct val="90000"/>
            </a:lnSpc>
            <a:spcBef>
              <a:spcPct val="0"/>
            </a:spcBef>
            <a:spcAft>
              <a:spcPct val="35000"/>
            </a:spcAft>
            <a:buFont typeface="Wingdings" panose="05000000000000000000" pitchFamily="2" charset="2"/>
            <a:buNone/>
          </a:pPr>
          <a:r>
            <a:rPr lang="en-US" sz="1200" b="0" i="0" kern="1200" dirty="0">
              <a:solidFill>
                <a:schemeClr val="bg1"/>
              </a:solidFill>
              <a:effectLst/>
              <a:latin typeface="Calibri" panose="020F0502020204030204" pitchFamily="34" charset="0"/>
              <a:cs typeface="Calibri" panose="020F0502020204030204" pitchFamily="34" charset="0"/>
            </a:rPr>
            <a:t>-&gt; Analyzing data sources and suggesting process changes where appropriate.</a:t>
          </a:r>
          <a:endParaRPr lang="en-US" sz="1200" kern="1200" dirty="0"/>
        </a:p>
      </dsp:txBody>
      <dsp:txXfrm>
        <a:off x="764589" y="1957435"/>
        <a:ext cx="2628063" cy="1937781"/>
      </dsp:txXfrm>
    </dsp:sp>
    <dsp:sp modelId="{7E7F0F69-78A4-4F88-BDD8-51283677AA49}">
      <dsp:nvSpPr>
        <dsp:cNvPr id="0" name=""/>
        <dsp:cNvSpPr/>
      </dsp:nvSpPr>
      <dsp:spPr>
        <a:xfrm>
          <a:off x="1254243" y="87469"/>
          <a:ext cx="1621929" cy="1552478"/>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55000" b="-5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18858" y="4420"/>
          <a:ext cx="2612498" cy="48647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bg1"/>
              </a:solidFill>
              <a:highlight>
                <a:srgbClr val="C0C0C0"/>
              </a:highlight>
              <a:latin typeface="Calibri" panose="020F0502020204030204" pitchFamily="34" charset="0"/>
              <a:cs typeface="Calibri" panose="020F0502020204030204" pitchFamily="34" charset="0"/>
            </a:rPr>
            <a:t>Hunny Kikaganesh(Developer)</a:t>
          </a:r>
        </a:p>
        <a:p>
          <a:pPr marL="0" lvl="0" indent="0" algn="ctr" defTabSz="533400">
            <a:lnSpc>
              <a:spcPct val="90000"/>
            </a:lnSpc>
            <a:spcBef>
              <a:spcPct val="0"/>
            </a:spcBef>
            <a:spcAft>
              <a:spcPct val="35000"/>
            </a:spcAft>
            <a:buNone/>
          </a:pPr>
          <a:r>
            <a:rPr lang="en-IN" sz="1100" kern="1200" dirty="0">
              <a:solidFill>
                <a:schemeClr val="bg1"/>
              </a:solidFill>
              <a:latin typeface="Calibri" panose="020F0502020204030204" pitchFamily="34" charset="0"/>
              <a:cs typeface="Calibri" panose="020F0502020204030204" pitchFamily="34" charset="0"/>
            </a:rPr>
            <a:t>Roles and Responsibilities:</a:t>
          </a:r>
          <a:br>
            <a:rPr lang="en-IN" sz="1100" kern="1200" dirty="0">
              <a:solidFill>
                <a:schemeClr val="bg1"/>
              </a:solidFill>
              <a:latin typeface="Calibri" panose="020F0502020204030204" pitchFamily="34" charset="0"/>
              <a:cs typeface="Calibri" panose="020F0502020204030204" pitchFamily="34" charset="0"/>
            </a:rPr>
          </a:br>
          <a:endParaRPr lang="en-US" sz="1100" b="0" i="0" kern="1200" dirty="0">
            <a:solidFill>
              <a:schemeClr val="bg1"/>
            </a:solidFill>
            <a:effectLst/>
            <a:latin typeface="Calibri" panose="020F0502020204030204" pitchFamily="34" charset="0"/>
            <a:cs typeface="Calibri" panose="020F0502020204030204" pitchFamily="34" charset="0"/>
          </a:endParaRPr>
        </a:p>
        <a:p>
          <a:pPr marL="0" lvl="0" indent="0" algn="ctr" defTabSz="533400">
            <a:lnSpc>
              <a:spcPct val="90000"/>
            </a:lnSpc>
            <a:spcBef>
              <a:spcPct val="0"/>
            </a:spcBef>
            <a:spcAft>
              <a:spcPct val="35000"/>
            </a:spcAft>
            <a:buFont typeface="Wingdings" panose="05000000000000000000" pitchFamily="2" charset="2"/>
            <a:buNone/>
          </a:pPr>
          <a:r>
            <a:rPr lang="en-US" sz="1100" kern="1200" dirty="0">
              <a:solidFill>
                <a:schemeClr val="bg1"/>
              </a:solidFill>
              <a:latin typeface="Calibri" panose="020F0502020204030204" pitchFamily="34" charset="0"/>
              <a:cs typeface="Calibri" panose="020F0502020204030204" pitchFamily="34" charset="0"/>
            </a:rPr>
            <a:t>-&gt; O</a:t>
          </a:r>
          <a:r>
            <a:rPr lang="en-US" sz="1100" b="0" i="0" kern="1200" dirty="0">
              <a:solidFill>
                <a:schemeClr val="bg1"/>
              </a:solidFill>
              <a:effectLst/>
              <a:latin typeface="Calibri" panose="020F0502020204030204" pitchFamily="34" charset="0"/>
              <a:cs typeface="Calibri" panose="020F0502020204030204" pitchFamily="34" charset="0"/>
            </a:rPr>
            <a:t>verseeing software programming, testing software at various phases of completion, laying out software design, building models or diagrams to communicate the end goal.</a:t>
          </a:r>
          <a:br>
            <a:rPr lang="en-US" sz="1100" b="0" i="0" kern="1200" dirty="0">
              <a:solidFill>
                <a:schemeClr val="bg1"/>
              </a:solidFill>
              <a:effectLst/>
              <a:latin typeface="Calibri" panose="020F0502020204030204" pitchFamily="34" charset="0"/>
              <a:cs typeface="Calibri" panose="020F0502020204030204" pitchFamily="34" charset="0"/>
            </a:rPr>
          </a:br>
          <a:endParaRPr lang="en-US" sz="1100" kern="1200" dirty="0">
            <a:solidFill>
              <a:schemeClr val="bg1"/>
            </a:solidFill>
            <a:latin typeface="Calibri" panose="020F0502020204030204" pitchFamily="34" charset="0"/>
            <a:cs typeface="Calibri" panose="020F0502020204030204" pitchFamily="34" charset="0"/>
          </a:endParaRPr>
        </a:p>
        <a:p>
          <a:pPr marL="0" lvl="0" indent="0" algn="ctr" defTabSz="533400">
            <a:lnSpc>
              <a:spcPct val="90000"/>
            </a:lnSpc>
            <a:spcBef>
              <a:spcPct val="0"/>
            </a:spcBef>
            <a:spcAft>
              <a:spcPct val="35000"/>
            </a:spcAft>
            <a:buFont typeface="Wingdings" panose="05000000000000000000" pitchFamily="2" charset="2"/>
            <a:buNone/>
          </a:pPr>
          <a:r>
            <a:rPr lang="en-US" sz="1100" kern="1200" dirty="0">
              <a:solidFill>
                <a:schemeClr val="bg1"/>
              </a:solidFill>
              <a:latin typeface="Calibri" panose="020F0502020204030204" pitchFamily="34" charset="0"/>
              <a:cs typeface="Calibri" panose="020F0502020204030204" pitchFamily="34" charset="0"/>
            </a:rPr>
            <a:t>   -&gt; R</a:t>
          </a:r>
          <a:r>
            <a:rPr lang="en-US" sz="1100" b="0" i="0" kern="1200" dirty="0">
              <a:solidFill>
                <a:schemeClr val="bg1"/>
              </a:solidFill>
              <a:effectLst/>
              <a:latin typeface="Calibri" panose="020F0502020204030204" pitchFamily="34" charset="0"/>
              <a:cs typeface="Calibri" panose="020F0502020204030204" pitchFamily="34" charset="0"/>
            </a:rPr>
            <a:t>eview code for errors and find places where it could be improved</a:t>
          </a:r>
          <a:endParaRPr lang="en-US" sz="1100" kern="1200" dirty="0"/>
        </a:p>
      </dsp:txBody>
      <dsp:txXfrm>
        <a:off x="3518858" y="1950326"/>
        <a:ext cx="2612498" cy="1945906"/>
      </dsp:txXfrm>
    </dsp:sp>
    <dsp:sp modelId="{E3EB05F0-DD98-467E-8D8C-2828C80EDA47}">
      <dsp:nvSpPr>
        <dsp:cNvPr id="0" name=""/>
        <dsp:cNvSpPr/>
      </dsp:nvSpPr>
      <dsp:spPr>
        <a:xfrm>
          <a:off x="3993301" y="93761"/>
          <a:ext cx="1621929" cy="1580245"/>
        </a:xfrm>
        <a:prstGeom prst="ellipse">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6290796" y="0"/>
          <a:ext cx="2721287" cy="4870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bg1"/>
              </a:solidFill>
              <a:highlight>
                <a:srgbClr val="C0C0C0"/>
              </a:highlight>
              <a:latin typeface="+mj-lt"/>
            </a:rPr>
            <a:t>Romil Patel(Business Analyst)</a:t>
          </a:r>
          <a:endParaRPr lang="en-IN" sz="1200" b="1" kern="1200" dirty="0">
            <a:solidFill>
              <a:schemeClr val="bg1"/>
            </a:solidFill>
            <a:highlight>
              <a:srgbClr val="C0C0C0"/>
            </a:highlight>
            <a:latin typeface="+mj-lt"/>
            <a:cs typeface="Calibri" panose="020F0502020204030204" pitchFamily="34" charset="0"/>
          </a:endParaRPr>
        </a:p>
        <a:p>
          <a:pPr marL="0" lvl="0" indent="0" algn="ctr" defTabSz="533400">
            <a:lnSpc>
              <a:spcPct val="90000"/>
            </a:lnSpc>
            <a:spcBef>
              <a:spcPct val="0"/>
            </a:spcBef>
            <a:spcAft>
              <a:spcPct val="35000"/>
            </a:spcAft>
            <a:buNone/>
          </a:pPr>
          <a:r>
            <a:rPr lang="en-IN" sz="1100" kern="1200" dirty="0">
              <a:solidFill>
                <a:schemeClr val="bg1"/>
              </a:solidFill>
              <a:latin typeface="+mj-lt"/>
              <a:cs typeface="Calibri" panose="020F0502020204030204" pitchFamily="34" charset="0"/>
            </a:rPr>
            <a:t>Roles and Responsibilities:</a:t>
          </a:r>
        </a:p>
        <a:p>
          <a:pPr marL="0" lvl="0" indent="0" algn="ctr" defTabSz="533400">
            <a:lnSpc>
              <a:spcPct val="90000"/>
            </a:lnSpc>
            <a:spcBef>
              <a:spcPct val="0"/>
            </a:spcBef>
            <a:spcAft>
              <a:spcPct val="35000"/>
            </a:spcAft>
            <a:buNone/>
          </a:pPr>
          <a:endParaRPr lang="en-IN" sz="1100" kern="1200" dirty="0">
            <a:solidFill>
              <a:schemeClr val="bg1"/>
            </a:solidFill>
            <a:latin typeface="+mj-lt"/>
            <a:cs typeface="Calibri" panose="020F0502020204030204" pitchFamily="34" charset="0"/>
          </a:endParaRPr>
        </a:p>
        <a:p>
          <a:pPr marL="0" lvl="0" indent="0" algn="ctr" defTabSz="533400">
            <a:lnSpc>
              <a:spcPct val="90000"/>
            </a:lnSpc>
            <a:spcBef>
              <a:spcPct val="0"/>
            </a:spcBef>
            <a:spcAft>
              <a:spcPct val="35000"/>
            </a:spcAft>
            <a:buFont typeface="Wingdings" panose="05000000000000000000" pitchFamily="2" charset="2"/>
            <a:buNone/>
          </a:pPr>
          <a:r>
            <a:rPr lang="en-US" sz="1100" b="0" i="0" kern="1200" dirty="0">
              <a:solidFill>
                <a:schemeClr val="bg1"/>
              </a:solidFill>
              <a:effectLst/>
              <a:latin typeface="+mj-lt"/>
              <a:cs typeface="Calibri" panose="020F0502020204030204" pitchFamily="34" charset="0"/>
            </a:rPr>
            <a:t>-&gt; Work cross-departmentally on data-driven strategies that improve business processes and decision-making</a:t>
          </a:r>
        </a:p>
        <a:p>
          <a:pPr marL="0" lvl="0" indent="0" algn="ctr" defTabSz="533400">
            <a:lnSpc>
              <a:spcPct val="90000"/>
            </a:lnSpc>
            <a:spcBef>
              <a:spcPct val="0"/>
            </a:spcBef>
            <a:spcAft>
              <a:spcPct val="35000"/>
            </a:spcAft>
            <a:buNone/>
          </a:pPr>
          <a:endParaRPr lang="en-US" sz="1100" b="0" i="0" kern="1200" dirty="0">
            <a:solidFill>
              <a:schemeClr val="bg1"/>
            </a:solidFill>
            <a:effectLst/>
            <a:latin typeface="+mj-lt"/>
            <a:cs typeface="Calibri" panose="020F0502020204030204" pitchFamily="34" charset="0"/>
          </a:endParaRPr>
        </a:p>
        <a:p>
          <a:pPr marL="0" lvl="0" indent="0" algn="ctr" defTabSz="533400">
            <a:lnSpc>
              <a:spcPct val="90000"/>
            </a:lnSpc>
            <a:spcBef>
              <a:spcPct val="0"/>
            </a:spcBef>
            <a:spcAft>
              <a:spcPct val="35000"/>
            </a:spcAft>
            <a:buFont typeface="Wingdings" panose="05000000000000000000" pitchFamily="2" charset="2"/>
            <a:buNone/>
          </a:pPr>
          <a:r>
            <a:rPr lang="en-US" sz="1100" b="0" i="0" kern="1200" dirty="0">
              <a:solidFill>
                <a:schemeClr val="bg1"/>
              </a:solidFill>
              <a:effectLst/>
              <a:latin typeface="+mj-lt"/>
              <a:cs typeface="Calibri" panose="020F0502020204030204" pitchFamily="34" charset="0"/>
            </a:rPr>
            <a:t>-&gt; Support business intelligence strategies with quantitative analysis</a:t>
          </a:r>
          <a:endParaRPr lang="en-US" sz="1100" kern="1200" dirty="0">
            <a:latin typeface="+mj-lt"/>
          </a:endParaRPr>
        </a:p>
      </dsp:txBody>
      <dsp:txXfrm>
        <a:off x="6290796" y="1948263"/>
        <a:ext cx="2721287" cy="1948263"/>
      </dsp:txXfrm>
    </dsp:sp>
    <dsp:sp modelId="{0A0FC9D8-3478-4A3E-A077-44746FF0D2A7}">
      <dsp:nvSpPr>
        <dsp:cNvPr id="0" name=""/>
        <dsp:cNvSpPr/>
      </dsp:nvSpPr>
      <dsp:spPr>
        <a:xfrm>
          <a:off x="6875865" y="101865"/>
          <a:ext cx="1530387" cy="1569751"/>
        </a:xfrm>
        <a:prstGeom prst="ellipse">
          <a:avLst/>
        </a:prstGeom>
        <a:blipFill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1069435" y="4184383"/>
          <a:ext cx="7561017" cy="643876"/>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865F-84C4-437A-A9F2-EA3B4A1A9915}">
      <dsp:nvSpPr>
        <dsp:cNvPr id="0" name=""/>
        <dsp:cNvSpPr/>
      </dsp:nvSpPr>
      <dsp:spPr>
        <a:xfrm>
          <a:off x="0" y="3399"/>
          <a:ext cx="6243991" cy="1496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615BE-8716-4ACD-B1D1-42DB7B1B85BC}">
      <dsp:nvSpPr>
        <dsp:cNvPr id="0" name=""/>
        <dsp:cNvSpPr/>
      </dsp:nvSpPr>
      <dsp:spPr>
        <a:xfrm>
          <a:off x="452622" y="340061"/>
          <a:ext cx="823754" cy="822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FD686B-B9AE-4C58-8162-B8430BE89297}">
      <dsp:nvSpPr>
        <dsp:cNvPr id="0" name=""/>
        <dsp:cNvSpPr/>
      </dsp:nvSpPr>
      <dsp:spPr>
        <a:xfrm>
          <a:off x="1728999" y="3399"/>
          <a:ext cx="4462622" cy="15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53" tIns="168253" rIns="168253" bIns="168253" numCol="1" spcCol="1270" anchor="ctr" anchorCtr="0">
          <a:noAutofit/>
        </a:bodyPr>
        <a:lstStyle/>
        <a:p>
          <a:pPr marL="0" lvl="0" indent="0" algn="l" defTabSz="622300">
            <a:lnSpc>
              <a:spcPct val="100000"/>
            </a:lnSpc>
            <a:spcBef>
              <a:spcPct val="0"/>
            </a:spcBef>
            <a:spcAft>
              <a:spcPct val="35000"/>
            </a:spcAft>
            <a:buNone/>
          </a:pPr>
          <a:r>
            <a:rPr lang="en-US" sz="1400" kern="1200"/>
            <a:t>We performed a few analytical steps on the data using PySpark and the major purpose was to identify and the results from Power Bi and compare it with results generated by Spark. </a:t>
          </a:r>
        </a:p>
      </dsp:txBody>
      <dsp:txXfrm>
        <a:off x="1728999" y="3399"/>
        <a:ext cx="4462622" cy="1589790"/>
      </dsp:txXfrm>
    </dsp:sp>
    <dsp:sp modelId="{0AF4B791-2E2B-4865-A328-191C427B5C13}">
      <dsp:nvSpPr>
        <dsp:cNvPr id="0" name=""/>
        <dsp:cNvSpPr/>
      </dsp:nvSpPr>
      <dsp:spPr>
        <a:xfrm>
          <a:off x="0" y="1990637"/>
          <a:ext cx="6243991" cy="1496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4A88D-2812-4BE8-A543-0B3315AF94DA}">
      <dsp:nvSpPr>
        <dsp:cNvPr id="0" name=""/>
        <dsp:cNvSpPr/>
      </dsp:nvSpPr>
      <dsp:spPr>
        <a:xfrm>
          <a:off x="452622" y="2327298"/>
          <a:ext cx="823754" cy="822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B7777D-D1AC-4122-A3FD-93E6D82164CF}">
      <dsp:nvSpPr>
        <dsp:cNvPr id="0" name=""/>
        <dsp:cNvSpPr/>
      </dsp:nvSpPr>
      <dsp:spPr>
        <a:xfrm>
          <a:off x="1728999" y="1990637"/>
          <a:ext cx="4462622" cy="15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53" tIns="168253" rIns="168253" bIns="168253" numCol="1" spcCol="1270" anchor="ctr" anchorCtr="0">
          <a:noAutofit/>
        </a:bodyPr>
        <a:lstStyle/>
        <a:p>
          <a:pPr marL="0" lvl="0" indent="0" algn="l" defTabSz="622300">
            <a:lnSpc>
              <a:spcPct val="100000"/>
            </a:lnSpc>
            <a:spcBef>
              <a:spcPct val="0"/>
            </a:spcBef>
            <a:spcAft>
              <a:spcPct val="35000"/>
            </a:spcAft>
            <a:buNone/>
          </a:pPr>
          <a:r>
            <a:rPr lang="en-US" sz="1400" kern="1200"/>
            <a:t>We did cleansing of data as well using spark as it was more convenient writing a one line query to do the actions which would have required many clicks in power bi. </a:t>
          </a:r>
        </a:p>
      </dsp:txBody>
      <dsp:txXfrm>
        <a:off x="1728999" y="1990637"/>
        <a:ext cx="4462622" cy="1589790"/>
      </dsp:txXfrm>
    </dsp:sp>
    <dsp:sp modelId="{5B934B68-3EB9-49B5-B8A5-622D88D7F5B9}">
      <dsp:nvSpPr>
        <dsp:cNvPr id="0" name=""/>
        <dsp:cNvSpPr/>
      </dsp:nvSpPr>
      <dsp:spPr>
        <a:xfrm>
          <a:off x="0" y="3977875"/>
          <a:ext cx="6243991" cy="14962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B18E1-E872-4B35-80DB-423987DF19D0}">
      <dsp:nvSpPr>
        <dsp:cNvPr id="0" name=""/>
        <dsp:cNvSpPr/>
      </dsp:nvSpPr>
      <dsp:spPr>
        <a:xfrm>
          <a:off x="453065" y="4314536"/>
          <a:ext cx="823754" cy="822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E902DC-D4DA-4FAB-B052-3ECB63D46D5B}">
      <dsp:nvSpPr>
        <dsp:cNvPr id="0" name=""/>
        <dsp:cNvSpPr/>
      </dsp:nvSpPr>
      <dsp:spPr>
        <a:xfrm>
          <a:off x="1729884" y="3977875"/>
          <a:ext cx="4405989" cy="15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53" tIns="168253" rIns="168253" bIns="168253" numCol="1" spcCol="1270" anchor="ctr" anchorCtr="0">
          <a:noAutofit/>
        </a:bodyPr>
        <a:lstStyle/>
        <a:p>
          <a:pPr marL="0" lvl="0" indent="0" algn="l" defTabSz="622300">
            <a:lnSpc>
              <a:spcPct val="100000"/>
            </a:lnSpc>
            <a:spcBef>
              <a:spcPct val="0"/>
            </a:spcBef>
            <a:spcAft>
              <a:spcPct val="35000"/>
            </a:spcAft>
            <a:buNone/>
          </a:pPr>
          <a:r>
            <a:rPr lang="en-US" sz="1400" kern="1200"/>
            <a:t>Spark was way more superior in terms of processing when compared with Power Bi but the only drawback was usability and user interface, it would have been difficult to explain and display results using spark to the clients. </a:t>
          </a:r>
        </a:p>
      </dsp:txBody>
      <dsp:txXfrm>
        <a:off x="1729884" y="3977875"/>
        <a:ext cx="4405989" cy="158979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11/29/2022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s://bsginstitute.com/bs-campus/blog/Apache-Spark-para-Procesamiento-en-Big-Data-124" TargetMode="External"/><Relationship Id="rId4" Type="http://schemas.openxmlformats.org/officeDocument/2006/relationships/diagramData" Target="../diagrams/data3.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0" y="1270003"/>
            <a:ext cx="12192000" cy="5587998"/>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4AE8AC-DB0F-AEB7-C47E-FFC819EB77CE}"/>
              </a:ext>
            </a:extLst>
          </p:cNvPr>
          <p:cNvSpPr txBox="1"/>
          <p:nvPr/>
        </p:nvSpPr>
        <p:spPr>
          <a:xfrm>
            <a:off x="0" y="22302"/>
            <a:ext cx="12099235" cy="6555641"/>
          </a:xfrm>
          <a:prstGeom prst="rect">
            <a:avLst/>
          </a:prstGeom>
          <a:noFill/>
        </p:spPr>
        <p:txBody>
          <a:bodyPr wrap="square" rtlCol="0">
            <a:spAutoFit/>
          </a:bodyPr>
          <a:lstStyle/>
          <a:p>
            <a:r>
              <a:rPr lang="en-US" sz="2400" dirty="0">
                <a:highlight>
                  <a:srgbClr val="0000FF"/>
                </a:highlight>
              </a:rPr>
              <a:t>Project Name:  Customer Segmentation and its impact overall  </a:t>
            </a:r>
            <a:br>
              <a:rPr lang="en-US" sz="2400" dirty="0"/>
            </a:br>
            <a:r>
              <a:rPr lang="en-US" sz="2400" dirty="0"/>
              <a:t>                                                  </a:t>
            </a:r>
          </a:p>
          <a:p>
            <a:r>
              <a:rPr lang="en-US" sz="1200" dirty="0">
                <a:solidFill>
                  <a:schemeClr val="bg1"/>
                </a:solidFill>
                <a:highlight>
                  <a:srgbClr val="00FFFF"/>
                </a:highlight>
              </a:rPr>
              <a:t>Project Code: 10928-08</a:t>
            </a:r>
          </a:p>
          <a:p>
            <a:r>
              <a:rPr lang="en-US" dirty="0">
                <a:highlight>
                  <a:srgbClr val="0000FF"/>
                </a:highlight>
              </a:rPr>
              <a:t>Prof: Richard </a:t>
            </a:r>
            <a:r>
              <a:rPr lang="en-US" dirty="0" err="1">
                <a:highlight>
                  <a:srgbClr val="0000FF"/>
                </a:highlight>
              </a:rPr>
              <a:t>Lambroff</a:t>
            </a:r>
            <a:endParaRPr lang="en-US" dirty="0">
              <a:highlight>
                <a:srgbClr val="0000FF"/>
              </a:highligh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err="1"/>
              <a:t>Romil</a:t>
            </a:r>
            <a:r>
              <a:rPr lang="en-US" sz="1800" dirty="0"/>
              <a:t> Patel 200528076  </a:t>
            </a:r>
            <a:br>
              <a:rPr lang="en-US" sz="1800" dirty="0"/>
            </a:br>
            <a:r>
              <a:rPr lang="en-US" sz="1800" dirty="0"/>
              <a:t>Hunny Kikaganesh 200514649</a:t>
            </a:r>
            <a:br>
              <a:rPr lang="en-US" sz="1800" dirty="0"/>
            </a:br>
            <a:r>
              <a:rPr lang="en-US" sz="1800" dirty="0"/>
              <a:t>Nikhil Sharma 200524811</a:t>
            </a:r>
          </a:p>
          <a:p>
            <a:r>
              <a:rPr lang="en-US" sz="1800" dirty="0"/>
              <a:t>Group #8</a:t>
            </a:r>
          </a:p>
        </p:txBody>
      </p:sp>
    </p:spTree>
    <p:extLst>
      <p:ext uri="{BB962C8B-B14F-4D97-AF65-F5344CB8AC3E}">
        <p14:creationId xmlns:p14="http://schemas.microsoft.com/office/powerpoint/2010/main" val="266687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DCD49065-D0FC-1ADE-8A0B-EC615943E7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295" y="344557"/>
            <a:ext cx="11372148" cy="652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01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3">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BC7C9E8-218D-A242-3DEA-D2D3F08DE434}"/>
              </a:ext>
            </a:extLst>
          </p:cNvPr>
          <p:cNvPicPr>
            <a:picLocks noChangeAspect="1"/>
          </p:cNvPicPr>
          <p:nvPr/>
        </p:nvPicPr>
        <p:blipFill>
          <a:blip r:embed="rId4"/>
          <a:stretch>
            <a:fillRect/>
          </a:stretch>
        </p:blipFill>
        <p:spPr>
          <a:xfrm>
            <a:off x="171489" y="4375256"/>
            <a:ext cx="11536787" cy="1809692"/>
          </a:xfrm>
          <a:prstGeom prst="rect">
            <a:avLst/>
          </a:prstGeom>
        </p:spPr>
      </p:pic>
      <p:pic>
        <p:nvPicPr>
          <p:cNvPr id="4" name="Picture 3">
            <a:extLst>
              <a:ext uri="{FF2B5EF4-FFF2-40B4-BE49-F238E27FC236}">
                <a16:creationId xmlns:a16="http://schemas.microsoft.com/office/drawing/2014/main" id="{9DE96DF5-542C-49F6-20B4-66F4DF212183}"/>
              </a:ext>
            </a:extLst>
          </p:cNvPr>
          <p:cNvPicPr>
            <a:picLocks noChangeAspect="1"/>
          </p:cNvPicPr>
          <p:nvPr/>
        </p:nvPicPr>
        <p:blipFill>
          <a:blip r:embed="rId5"/>
          <a:stretch>
            <a:fillRect/>
          </a:stretch>
        </p:blipFill>
        <p:spPr>
          <a:xfrm>
            <a:off x="3613042" y="464067"/>
            <a:ext cx="4965915" cy="3630255"/>
          </a:xfrm>
          <a:prstGeom prst="rect">
            <a:avLst/>
          </a:prstGeom>
        </p:spPr>
      </p:pic>
    </p:spTree>
    <p:extLst>
      <p:ext uri="{BB962C8B-B14F-4D97-AF65-F5344CB8AC3E}">
        <p14:creationId xmlns:p14="http://schemas.microsoft.com/office/powerpoint/2010/main" val="410418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a:extLst>
              <a:ext uri="{FF2B5EF4-FFF2-40B4-BE49-F238E27FC236}">
                <a16:creationId xmlns:a16="http://schemas.microsoft.com/office/drawing/2014/main" id="{F33E9A55-5C3D-6CB8-F606-51B3A2BBE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506" y="187048"/>
            <a:ext cx="11180988" cy="648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4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a:extLst>
              <a:ext uri="{FF2B5EF4-FFF2-40B4-BE49-F238E27FC236}">
                <a16:creationId xmlns:a16="http://schemas.microsoft.com/office/drawing/2014/main" id="{1147F5DB-537F-3DFF-094E-C7FAE4F2A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323" y="265113"/>
            <a:ext cx="11449878" cy="636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70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556593" y="329041"/>
            <a:ext cx="7947327" cy="707279"/>
          </a:xfrm>
        </p:spPr>
        <p:txBody>
          <a:bodyPr>
            <a:normAutofit fontScale="90000"/>
          </a:bodyPr>
          <a:lstStyle/>
          <a:p>
            <a:pPr algn="l"/>
            <a:r>
              <a:rPr lang="en-US" dirty="0"/>
              <a:t>Apache SparK Processing</a:t>
            </a: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pic>
        <p:nvPicPr>
          <p:cNvPr id="7170" name="Picture 2" descr="image">
            <a:extLst>
              <a:ext uri="{FF2B5EF4-FFF2-40B4-BE49-F238E27FC236}">
                <a16:creationId xmlns:a16="http://schemas.microsoft.com/office/drawing/2014/main" id="{FCE9013B-12E9-8E42-E90B-58E23418B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3" y="1452287"/>
            <a:ext cx="10863661" cy="432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42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8119869" y="643467"/>
            <a:ext cx="3143875" cy="4962204"/>
          </a:xfrm>
        </p:spPr>
        <p:txBody>
          <a:bodyPr vert="horz" lIns="91440" tIns="45720" rIns="91440" bIns="45720" rtlCol="0" anchor="ctr">
            <a:normAutofit/>
          </a:bodyPr>
          <a:lstStyle/>
          <a:p>
            <a:pPr algn="l"/>
            <a:r>
              <a:rPr lang="en-US" sz="3600"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Apache </a:t>
            </a:r>
            <a:r>
              <a:rPr lang="en-US" sz="3600" kern="1200" cap="all"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SparK</a:t>
            </a:r>
            <a:endParaRPr lang="en-US" sz="3600"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1031" name="Rectangle 1032">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4">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34" name="Straight Connector 1036">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3">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graphicFrame>
        <p:nvGraphicFramePr>
          <p:cNvPr id="1028" name="TextBox 2">
            <a:extLst>
              <a:ext uri="{FF2B5EF4-FFF2-40B4-BE49-F238E27FC236}">
                <a16:creationId xmlns:a16="http://schemas.microsoft.com/office/drawing/2014/main" id="{1D25022A-DBAA-A87F-1B95-AD29259E5DFC}"/>
              </a:ext>
            </a:extLst>
          </p:cNvPr>
          <p:cNvGraphicFramePr/>
          <p:nvPr>
            <p:extLst>
              <p:ext uri="{D42A27DB-BD31-4B8C-83A1-F6EECF244321}">
                <p14:modId xmlns:p14="http://schemas.microsoft.com/office/powerpoint/2010/main" val="988062522"/>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Logo&#10;&#10;Description automatically generated">
            <a:extLst>
              <a:ext uri="{FF2B5EF4-FFF2-40B4-BE49-F238E27FC236}">
                <a16:creationId xmlns:a16="http://schemas.microsoft.com/office/drawing/2014/main" id="{5EDF61F5-45B5-207F-C545-DAABB797E7F5}"/>
              </a:ext>
            </a:extLst>
          </p:cNvPr>
          <p:cNvPicPr>
            <a:picLocks noChangeAspect="1"/>
          </p:cNvPicPr>
          <p:nvPr/>
        </p:nvPicPr>
        <p:blipFill>
          <a:blip r:embed="rId9">
            <a:alphaModFix amt="62000"/>
            <a:extLst>
              <a:ext uri="{837473B0-CC2E-450A-ABE3-18F120FF3D39}">
                <a1611:picAttrSrcUrl xmlns:a1611="http://schemas.microsoft.com/office/drawing/2016/11/main" r:id="rId10"/>
              </a:ext>
            </a:extLst>
          </a:blip>
          <a:stretch>
            <a:fillRect/>
          </a:stretch>
        </p:blipFill>
        <p:spPr>
          <a:xfrm>
            <a:off x="7874355" y="4558749"/>
            <a:ext cx="4127500" cy="1655784"/>
          </a:xfrm>
          <a:prstGeom prst="rect">
            <a:avLst/>
          </a:prstGeom>
        </p:spPr>
      </p:pic>
    </p:spTree>
    <p:extLst>
      <p:ext uri="{BB962C8B-B14F-4D97-AF65-F5344CB8AC3E}">
        <p14:creationId xmlns:p14="http://schemas.microsoft.com/office/powerpoint/2010/main" val="31296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556593" y="329041"/>
            <a:ext cx="7947327" cy="707279"/>
          </a:xfrm>
        </p:spPr>
        <p:txBody>
          <a:bodyPr>
            <a:normAutofit fontScale="90000"/>
          </a:bodyPr>
          <a:lstStyle/>
          <a:p>
            <a:pPr algn="l"/>
            <a:r>
              <a:rPr lang="en-US" dirty="0"/>
              <a:t>Apache SparK Processing</a:t>
            </a: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F90FDE01-24EC-1B0D-F1BC-9E2990BD9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888" b="80716"/>
          <a:stretch/>
        </p:blipFill>
        <p:spPr bwMode="auto">
          <a:xfrm>
            <a:off x="381000" y="1036320"/>
            <a:ext cx="11307416" cy="60352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a:extLst>
              <a:ext uri="{FF2B5EF4-FFF2-40B4-BE49-F238E27FC236}">
                <a16:creationId xmlns:a16="http://schemas.microsoft.com/office/drawing/2014/main" id="{8DEB7C04-EEA3-75E3-2BEE-FC24C32056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490" b="75673"/>
          <a:stretch/>
        </p:blipFill>
        <p:spPr bwMode="auto">
          <a:xfrm>
            <a:off x="381000" y="1743599"/>
            <a:ext cx="11307417" cy="96096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
            <a:extLst>
              <a:ext uri="{FF2B5EF4-FFF2-40B4-BE49-F238E27FC236}">
                <a16:creationId xmlns:a16="http://schemas.microsoft.com/office/drawing/2014/main" id="{A538D9DC-065D-683A-6ECC-F0802ED580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4" t="19842" r="74864" b="10829"/>
          <a:stretch/>
        </p:blipFill>
        <p:spPr bwMode="auto">
          <a:xfrm>
            <a:off x="556592" y="2922021"/>
            <a:ext cx="4929809" cy="3577879"/>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8592C4A4-3054-D852-BFC6-46305B93E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235" r="66740" b="5051"/>
          <a:stretch/>
        </p:blipFill>
        <p:spPr bwMode="auto">
          <a:xfrm>
            <a:off x="6294783" y="2922021"/>
            <a:ext cx="4929809" cy="360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67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F38AB088-BFEF-3BC5-EDC4-E68BE0DF2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4" y="161442"/>
            <a:ext cx="8746635" cy="40792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7C5524E2-1C70-9453-9FF6-BD8FCDF15A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759" t="4687" r="26117" b="4725"/>
          <a:stretch/>
        </p:blipFill>
        <p:spPr bwMode="auto">
          <a:xfrm>
            <a:off x="5830956" y="2245510"/>
            <a:ext cx="6096001" cy="4451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0ECF41-C4E9-33B0-6D29-24466207BBA3}"/>
              </a:ext>
            </a:extLst>
          </p:cNvPr>
          <p:cNvSpPr txBox="1"/>
          <p:nvPr/>
        </p:nvSpPr>
        <p:spPr>
          <a:xfrm>
            <a:off x="1643271" y="4499130"/>
            <a:ext cx="3908592" cy="369332"/>
          </a:xfrm>
          <a:prstGeom prst="rect">
            <a:avLst/>
          </a:prstGeom>
          <a:noFill/>
        </p:spPr>
        <p:txBody>
          <a:bodyPr wrap="square" rtlCol="0">
            <a:spAutoFit/>
          </a:bodyPr>
          <a:lstStyle/>
          <a:p>
            <a:r>
              <a:rPr lang="en-US" dirty="0"/>
              <a:t>Top 10 countries by Total Sales</a:t>
            </a:r>
            <a:endParaRPr lang="en-IN" dirty="0"/>
          </a:p>
        </p:txBody>
      </p:sp>
    </p:spTree>
    <p:extLst>
      <p:ext uri="{BB962C8B-B14F-4D97-AF65-F5344CB8AC3E}">
        <p14:creationId xmlns:p14="http://schemas.microsoft.com/office/powerpoint/2010/main" val="370615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151A-CABA-5A47-9941-58FE32DA014C}"/>
              </a:ext>
            </a:extLst>
          </p:cNvPr>
          <p:cNvSpPr>
            <a:spLocks noGrp="1"/>
          </p:cNvSpPr>
          <p:nvPr>
            <p:ph type="title"/>
          </p:nvPr>
        </p:nvSpPr>
        <p:spPr>
          <a:xfrm>
            <a:off x="410817" y="377687"/>
            <a:ext cx="10636594" cy="748748"/>
          </a:xfrm>
        </p:spPr>
        <p:txBody>
          <a:bodyPr/>
          <a:lstStyle/>
          <a:p>
            <a:r>
              <a:rPr lang="en-US" dirty="0"/>
              <a:t>deliverables requested by the client</a:t>
            </a:r>
            <a:endParaRPr lang="en-IN" dirty="0"/>
          </a:p>
        </p:txBody>
      </p:sp>
      <p:sp>
        <p:nvSpPr>
          <p:cNvPr id="3" name="Content Placeholder 2">
            <a:extLst>
              <a:ext uri="{FF2B5EF4-FFF2-40B4-BE49-F238E27FC236}">
                <a16:creationId xmlns:a16="http://schemas.microsoft.com/office/drawing/2014/main" id="{F975EA24-E6D6-07A5-6B12-5E30DC3D4A55}"/>
              </a:ext>
            </a:extLst>
          </p:cNvPr>
          <p:cNvSpPr>
            <a:spLocks noGrp="1"/>
          </p:cNvSpPr>
          <p:nvPr>
            <p:ph idx="1"/>
          </p:nvPr>
        </p:nvSpPr>
        <p:spPr>
          <a:xfrm>
            <a:off x="410817" y="1351723"/>
            <a:ext cx="4685290" cy="4537738"/>
          </a:xfrm>
        </p:spPr>
        <p:txBody>
          <a:bodyPr/>
          <a:lstStyle/>
          <a:p>
            <a:r>
              <a:rPr lang="en-CA" sz="1800" cap="none" dirty="0">
                <a:effectLst/>
                <a:latin typeface="Calibri" panose="020F0502020204030204" pitchFamily="34" charset="0"/>
                <a:ea typeface="Calibri" panose="020F0502020204030204" pitchFamily="34" charset="0"/>
                <a:cs typeface="Times New Roman" panose="02020603050405020304" pitchFamily="18" charset="0"/>
              </a:rPr>
              <a:t>Client requested all dashboards to be informative and easy to read at the same time.</a:t>
            </a:r>
          </a:p>
          <a:p>
            <a:r>
              <a:rPr lang="en-CA" sz="1800" cap="none" dirty="0">
                <a:effectLst/>
                <a:latin typeface="Calibri" panose="020F0502020204030204" pitchFamily="34" charset="0"/>
                <a:ea typeface="Calibri" panose="020F0502020204030204" pitchFamily="34" charset="0"/>
                <a:cs typeface="Times New Roman" panose="02020603050405020304" pitchFamily="18" charset="0"/>
              </a:rPr>
              <a:t>Code file for Apache Spark was asked to be shared to see what procedures were used to perform analytics and what the results were. </a:t>
            </a:r>
          </a:p>
          <a:p>
            <a:pPr marL="0" indent="0">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EB5E380E-7138-6DCD-56B2-AB224AC612C8}"/>
              </a:ext>
            </a:extLst>
          </p:cNvPr>
          <p:cNvSpPr txBox="1">
            <a:spLocks/>
          </p:cNvSpPr>
          <p:nvPr/>
        </p:nvSpPr>
        <p:spPr>
          <a:xfrm>
            <a:off x="6096000" y="1822175"/>
            <a:ext cx="5455559" cy="14921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IN" sz="1800" cap="none" dirty="0"/>
              <a:t>Conclusion for the project and what findings were identified by the team.</a:t>
            </a:r>
          </a:p>
        </p:txBody>
      </p:sp>
    </p:spTree>
    <p:extLst>
      <p:ext uri="{BB962C8B-B14F-4D97-AF65-F5344CB8AC3E}">
        <p14:creationId xmlns:p14="http://schemas.microsoft.com/office/powerpoint/2010/main" val="380474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84E2119-FF42-53E7-2EE6-24549F6F890A}"/>
              </a:ext>
            </a:extLst>
          </p:cNvPr>
          <p:cNvSpPr>
            <a:spLocks noGrp="1"/>
          </p:cNvSpPr>
          <p:nvPr>
            <p:ph type="ctrTitle"/>
          </p:nvPr>
        </p:nvSpPr>
        <p:spPr>
          <a:xfrm>
            <a:off x="1976299" y="1967948"/>
            <a:ext cx="8294136" cy="2232992"/>
          </a:xfrm>
        </p:spPr>
        <p:txBody>
          <a:bodyPr>
            <a:normAutofit/>
          </a:bodyPr>
          <a:lstStyle/>
          <a:p>
            <a:r>
              <a:rPr lang="en-US" sz="9600" cap="none" dirty="0">
                <a:latin typeface="Desdemona" pitchFamily="82" charset="77"/>
                <a:cs typeface="AkayaKanadaka" panose="02010502080401010103" pitchFamily="2" charset="77"/>
              </a:rPr>
              <a:t>Thank You</a:t>
            </a:r>
          </a:p>
        </p:txBody>
      </p:sp>
    </p:spTree>
    <p:extLst>
      <p:ext uri="{BB962C8B-B14F-4D97-AF65-F5344CB8AC3E}">
        <p14:creationId xmlns:p14="http://schemas.microsoft.com/office/powerpoint/2010/main" val="56475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Freeform: Shape 1034">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962022" y="643467"/>
            <a:ext cx="4340023" cy="5571064"/>
          </a:xfrm>
        </p:spPr>
        <p:txBody>
          <a:bodyPr vert="horz" lIns="91440" tIns="45720" rIns="91440" bIns="45720" rtlCol="0" anchor="ctr">
            <a:normAutofit/>
          </a:bodyPr>
          <a:lstStyle/>
          <a:p>
            <a:pPr algn="l"/>
            <a:r>
              <a:rPr lang="en-US" sz="4400" dirty="0">
                <a:effectLst>
                  <a:glow rad="38100">
                    <a:schemeClr val="bg1">
                      <a:lumMod val="65000"/>
                      <a:lumOff val="35000"/>
                      <a:alpha val="40000"/>
                    </a:schemeClr>
                  </a:glow>
                  <a:outerShdw blurRad="28575" dist="38100" dir="14040000" algn="tl" rotWithShape="0">
                    <a:srgbClr val="000000">
                      <a:alpha val="25000"/>
                    </a:srgbClr>
                  </a:outerShdw>
                </a:effectLst>
              </a:rPr>
              <a:t>Today’s Agenda</a:t>
            </a:r>
          </a:p>
        </p:txBody>
      </p:sp>
      <p:sp>
        <p:nvSpPr>
          <p:cNvPr id="3" name="Subtitle 2">
            <a:extLst>
              <a:ext uri="{FF2B5EF4-FFF2-40B4-BE49-F238E27FC236}">
                <a16:creationId xmlns:a16="http://schemas.microsoft.com/office/drawing/2014/main" id="{C08A3DEF-1F0B-86B0-52F1-AE8EE2644C6E}"/>
              </a:ext>
            </a:extLst>
          </p:cNvPr>
          <p:cNvSpPr>
            <a:spLocks noGrp="1"/>
          </p:cNvSpPr>
          <p:nvPr>
            <p:ph type="subTitle" idx="1"/>
          </p:nvPr>
        </p:nvSpPr>
        <p:spPr>
          <a:xfrm>
            <a:off x="6287352" y="331304"/>
            <a:ext cx="4942628" cy="6228521"/>
          </a:xfrm>
        </p:spPr>
        <p:txBody>
          <a:bodyPr vert="horz" lIns="91440" tIns="45720" rIns="91440" bIns="45720" rtlCol="0" anchor="ctr">
            <a:normAutofit/>
          </a:bodyPr>
          <a:lstStyle/>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Project Summary</a:t>
            </a:r>
          </a:p>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Team profile</a:t>
            </a:r>
          </a:p>
          <a:p>
            <a:pPr marL="342900" indent="-342900" algn="l">
              <a:buFont typeface="Arial"/>
              <a:buChar char="•"/>
            </a:pPr>
            <a:r>
              <a:rPr lang="en-US" sz="2400" dirty="0"/>
              <a:t>Explanation of Project Cost</a:t>
            </a:r>
          </a:p>
          <a:p>
            <a:pPr marL="342900" indent="-342900" algn="l">
              <a:buFont typeface="Arial"/>
              <a:buChar char="•"/>
            </a:pPr>
            <a:r>
              <a:rPr lang="en-US" dirty="0"/>
              <a:t>Budget data from Week 2 - Week 12</a:t>
            </a:r>
          </a:p>
          <a:p>
            <a:pPr marL="342900" indent="-342900" algn="l">
              <a:buFont typeface="Arial"/>
              <a:buChar char="•"/>
            </a:pPr>
            <a:r>
              <a:rPr lang="en-US" sz="2400" dirty="0"/>
              <a:t>Project Results</a:t>
            </a:r>
          </a:p>
          <a:p>
            <a:pPr marL="342900" indent="-342900" algn="l">
              <a:buFont typeface="Arial"/>
              <a:buChar char="•"/>
            </a:pPr>
            <a:r>
              <a:rPr lang="en-US" dirty="0"/>
              <a:t>DataBase</a:t>
            </a:r>
            <a:endParaRPr lang="en-US" dirty="0">
              <a:gradFill flip="none" rotWithShape="1">
                <a:gsLst>
                  <a:gs pos="0">
                    <a:schemeClr val="tx1"/>
                  </a:gs>
                  <a:gs pos="100000">
                    <a:schemeClr val="tx1">
                      <a:lumMod val="75000"/>
                    </a:schemeClr>
                  </a:gs>
                </a:gsLst>
                <a:lin ang="5580000" scaled="0"/>
                <a:tileRect/>
              </a:gradFill>
            </a:endParaRPr>
          </a:p>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Dashboard &amp; Other Progress</a:t>
            </a:r>
          </a:p>
          <a:p>
            <a:pPr marL="342900" indent="-342900" algn="l">
              <a:buFont typeface="Arial"/>
              <a:buChar char="•"/>
            </a:pPr>
            <a:r>
              <a:rPr lang="en-US" dirty="0"/>
              <a:t>deliverables requested by the client</a:t>
            </a:r>
            <a:endParaRPr lang="en-US" dirty="0">
              <a:gradFill flip="none" rotWithShape="1">
                <a:gsLst>
                  <a:gs pos="0">
                    <a:schemeClr val="tx1"/>
                  </a:gs>
                  <a:gs pos="100000">
                    <a:schemeClr val="tx1">
                      <a:lumMod val="75000"/>
                    </a:schemeClr>
                  </a:gs>
                </a:gsLst>
                <a:lin ang="5580000" scaled="0"/>
                <a:tileRect/>
              </a:gradFill>
            </a:endParaRP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3">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08A0-3DCE-38C1-C2C7-23A186A5378D}"/>
              </a:ext>
            </a:extLst>
          </p:cNvPr>
          <p:cNvSpPr>
            <a:spLocks noGrp="1"/>
          </p:cNvSpPr>
          <p:nvPr>
            <p:ph type="title"/>
          </p:nvPr>
        </p:nvSpPr>
        <p:spPr>
          <a:xfrm>
            <a:off x="1141413" y="609600"/>
            <a:ext cx="9905998" cy="1468582"/>
          </a:xfrm>
        </p:spPr>
        <p:txBody>
          <a:bodyPr>
            <a:normAutofit/>
          </a:bodyPr>
          <a:lstStyle/>
          <a:p>
            <a:r>
              <a:rPr lang="en-US" dirty="0"/>
              <a:t>Project Summary</a:t>
            </a:r>
            <a:endParaRPr lang="en-IN" dirty="0"/>
          </a:p>
        </p:txBody>
      </p:sp>
      <p:graphicFrame>
        <p:nvGraphicFramePr>
          <p:cNvPr id="5" name="Content Placeholder 2">
            <a:extLst>
              <a:ext uri="{FF2B5EF4-FFF2-40B4-BE49-F238E27FC236}">
                <a16:creationId xmlns:a16="http://schemas.microsoft.com/office/drawing/2014/main" id="{3AF4ECB7-E14E-F70B-676F-ADDAC85557E4}"/>
              </a:ext>
            </a:extLst>
          </p:cNvPr>
          <p:cNvGraphicFramePr>
            <a:graphicFrameLocks noGrp="1"/>
          </p:cNvGraphicFramePr>
          <p:nvPr>
            <p:ph idx="1"/>
            <p:extLst>
              <p:ext uri="{D42A27DB-BD31-4B8C-83A1-F6EECF244321}">
                <p14:modId xmlns:p14="http://schemas.microsoft.com/office/powerpoint/2010/main" val="326194912"/>
              </p:ext>
            </p:extLst>
          </p:nvPr>
        </p:nvGraphicFramePr>
        <p:xfrm>
          <a:off x="676405" y="1866377"/>
          <a:ext cx="10922696" cy="4283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6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1751012" y="609601"/>
            <a:ext cx="5198428" cy="680719"/>
          </a:xfrm>
        </p:spPr>
        <p:txBody>
          <a:bodyPr>
            <a:normAutofit fontScale="90000"/>
          </a:bodyPr>
          <a:lstStyle/>
          <a:p>
            <a:r>
              <a:rPr lang="en-US" dirty="0"/>
              <a:t>Team Profile</a:t>
            </a: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graphicFrame>
        <p:nvGraphicFramePr>
          <p:cNvPr id="4" name="Content Placeholder 5">
            <a:extLst>
              <a:ext uri="{FF2B5EF4-FFF2-40B4-BE49-F238E27FC236}">
                <a16:creationId xmlns:a16="http://schemas.microsoft.com/office/drawing/2014/main" id="{50943644-CC26-014A-C4DE-BB03CD25E1EA}"/>
              </a:ext>
            </a:extLst>
          </p:cNvPr>
          <p:cNvGraphicFramePr>
            <a:graphicFrameLocks noGrp="1"/>
          </p:cNvGraphicFramePr>
          <p:nvPr>
            <p:ph sz="quarter" idx="12"/>
            <p:extLst>
              <p:ext uri="{D42A27DB-BD31-4B8C-83A1-F6EECF244321}">
                <p14:modId xmlns:p14="http://schemas.microsoft.com/office/powerpoint/2010/main" val="560969237"/>
              </p:ext>
            </p:extLst>
          </p:nvPr>
        </p:nvGraphicFramePr>
        <p:xfrm>
          <a:off x="1117600" y="1675322"/>
          <a:ext cx="9743440" cy="4870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1997049" y="440358"/>
            <a:ext cx="7657148" cy="622299"/>
          </a:xfrm>
        </p:spPr>
        <p:txBody>
          <a:bodyPr>
            <a:noAutofit/>
          </a:bodyPr>
          <a:lstStyle/>
          <a:p>
            <a:pPr algn="l"/>
            <a:r>
              <a:rPr lang="en-US" sz="3600"/>
              <a:t>Explanation of Project Cost</a:t>
            </a:r>
            <a:endParaRPr lang="en-US" sz="3600" b="1" dirty="0">
              <a:solidFill>
                <a:srgbClr val="00B050"/>
              </a:solidFill>
            </a:endParaRP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BEAD88B-BA7D-C33E-2810-1163FF840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29" y="1076496"/>
            <a:ext cx="11364141" cy="534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5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37A-37E1-4070-20FF-EB47C88CAEB1}"/>
              </a:ext>
            </a:extLst>
          </p:cNvPr>
          <p:cNvSpPr>
            <a:spLocks noGrp="1"/>
          </p:cNvSpPr>
          <p:nvPr>
            <p:ph type="title"/>
          </p:nvPr>
        </p:nvSpPr>
        <p:spPr>
          <a:xfrm>
            <a:off x="1274980" y="0"/>
            <a:ext cx="9930007" cy="663879"/>
          </a:xfrm>
        </p:spPr>
        <p:txBody>
          <a:bodyPr/>
          <a:lstStyle/>
          <a:p>
            <a:r>
              <a:rPr lang="en-US" dirty="0"/>
              <a:t>Budget data cited from Week 2 - Week 12</a:t>
            </a:r>
            <a:endParaRPr lang="en-IN" dirty="0"/>
          </a:p>
        </p:txBody>
      </p:sp>
      <p:pic>
        <p:nvPicPr>
          <p:cNvPr id="1026" name="Picture 2">
            <a:extLst>
              <a:ext uri="{FF2B5EF4-FFF2-40B4-BE49-F238E27FC236}">
                <a16:creationId xmlns:a16="http://schemas.microsoft.com/office/drawing/2014/main" id="{4FC5A703-63A6-E376-9282-E821DCC16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980" y="663879"/>
            <a:ext cx="9798027" cy="603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8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743846" y="450575"/>
            <a:ext cx="8519423" cy="658742"/>
          </a:xfrm>
        </p:spPr>
        <p:txBody>
          <a:bodyPr>
            <a:noAutofit/>
          </a:bodyPr>
          <a:lstStyle/>
          <a:p>
            <a:pPr algn="l"/>
            <a:r>
              <a:rPr lang="en-US" sz="3600" dirty="0"/>
              <a:t>Project Results</a:t>
            </a: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A362B18-6AC9-FFFC-161F-2482B2703F15}"/>
              </a:ext>
            </a:extLst>
          </p:cNvPr>
          <p:cNvSpPr txBox="1">
            <a:spLocks/>
          </p:cNvSpPr>
          <p:nvPr/>
        </p:nvSpPr>
        <p:spPr>
          <a:xfrm>
            <a:off x="743846" y="1918010"/>
            <a:ext cx="10704308" cy="4297166"/>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buFont typeface="Arial" panose="020B0604020202020204" pitchFamily="34" charset="0"/>
              <a:buChar char="•"/>
            </a:pPr>
            <a:r>
              <a:rPr lang="en-IN" cap="none" dirty="0">
                <a:solidFill>
                  <a:schemeClr val="bg2">
                    <a:lumMod val="40000"/>
                    <a:lumOff val="60000"/>
                  </a:schemeClr>
                </a:solidFill>
              </a:rPr>
              <a:t>Country with highest order amount. </a:t>
            </a:r>
            <a:br>
              <a:rPr lang="en-IN" cap="none" dirty="0">
                <a:solidFill>
                  <a:schemeClr val="bg2">
                    <a:lumMod val="40000"/>
                    <a:lumOff val="60000"/>
                  </a:schemeClr>
                </a:solidFill>
              </a:rPr>
            </a:br>
            <a:endParaRPr lang="en-IN" cap="none" dirty="0">
              <a:solidFill>
                <a:schemeClr val="bg2">
                  <a:lumMod val="40000"/>
                  <a:lumOff val="60000"/>
                </a:schemeClr>
              </a:solidFill>
            </a:endParaRPr>
          </a:p>
          <a:p>
            <a:pPr marL="342900" indent="-342900" algn="l">
              <a:buFont typeface="Arial" panose="020B0604020202020204" pitchFamily="34" charset="0"/>
              <a:buChar char="•"/>
            </a:pPr>
            <a:r>
              <a:rPr lang="en-IN" cap="none" dirty="0">
                <a:solidFill>
                  <a:schemeClr val="bg2">
                    <a:lumMod val="40000"/>
                    <a:lumOff val="60000"/>
                  </a:schemeClr>
                </a:solidFill>
              </a:rPr>
              <a:t>Total profit generated by all product categories and what those categories were. </a:t>
            </a:r>
            <a:br>
              <a:rPr lang="en-IN" cap="none" dirty="0">
                <a:solidFill>
                  <a:schemeClr val="bg2">
                    <a:lumMod val="40000"/>
                    <a:lumOff val="60000"/>
                  </a:schemeClr>
                </a:solidFill>
              </a:rPr>
            </a:br>
            <a:endParaRPr lang="en-IN" cap="none" dirty="0">
              <a:solidFill>
                <a:schemeClr val="bg2">
                  <a:lumMod val="40000"/>
                  <a:lumOff val="60000"/>
                </a:schemeClr>
              </a:solidFill>
            </a:endParaRPr>
          </a:p>
          <a:p>
            <a:pPr marL="342900" indent="-342900" algn="l">
              <a:buFont typeface="Arial" panose="020B0604020202020204" pitchFamily="34" charset="0"/>
              <a:buChar char="•"/>
            </a:pPr>
            <a:r>
              <a:rPr lang="en-IN" cap="none" dirty="0">
                <a:solidFill>
                  <a:schemeClr val="bg2">
                    <a:lumMod val="40000"/>
                    <a:lumOff val="60000"/>
                  </a:schemeClr>
                </a:solidFill>
              </a:rPr>
              <a:t>Shipment mode opted by the consumer and what the most common pattern was.</a:t>
            </a:r>
            <a:br>
              <a:rPr lang="en-IN" cap="none" dirty="0">
                <a:solidFill>
                  <a:schemeClr val="bg2">
                    <a:lumMod val="40000"/>
                    <a:lumOff val="60000"/>
                  </a:schemeClr>
                </a:solidFill>
              </a:rPr>
            </a:br>
            <a:endParaRPr lang="en-IN" cap="none" dirty="0">
              <a:solidFill>
                <a:schemeClr val="bg2">
                  <a:lumMod val="40000"/>
                  <a:lumOff val="60000"/>
                </a:schemeClr>
              </a:solidFill>
            </a:endParaRPr>
          </a:p>
          <a:p>
            <a:pPr marL="342900" indent="-342900" algn="l">
              <a:buFont typeface="Arial" panose="020B0604020202020204" pitchFamily="34" charset="0"/>
              <a:buChar char="•"/>
            </a:pPr>
            <a:r>
              <a:rPr lang="en-IN" cap="none" dirty="0">
                <a:solidFill>
                  <a:schemeClr val="bg2">
                    <a:lumMod val="40000"/>
                    <a:lumOff val="60000"/>
                  </a:schemeClr>
                </a:solidFill>
              </a:rPr>
              <a:t>Most profitable category of product and the product itself. </a:t>
            </a:r>
            <a:br>
              <a:rPr lang="en-IN" cap="none" dirty="0">
                <a:solidFill>
                  <a:schemeClr val="bg2">
                    <a:lumMod val="40000"/>
                    <a:lumOff val="60000"/>
                  </a:schemeClr>
                </a:solidFill>
              </a:rPr>
            </a:br>
            <a:endParaRPr lang="en-IN" cap="none" dirty="0">
              <a:solidFill>
                <a:schemeClr val="bg2">
                  <a:lumMod val="40000"/>
                  <a:lumOff val="60000"/>
                </a:schemeClr>
              </a:solidFill>
            </a:endParaRPr>
          </a:p>
          <a:p>
            <a:pPr marL="342900" indent="-342900" algn="l">
              <a:buFont typeface="Arial" panose="020B0604020202020204" pitchFamily="34" charset="0"/>
              <a:buChar char="•"/>
            </a:pPr>
            <a:r>
              <a:rPr lang="en-IN" cap="none" dirty="0">
                <a:solidFill>
                  <a:schemeClr val="bg2">
                    <a:lumMod val="40000"/>
                    <a:lumOff val="60000"/>
                  </a:schemeClr>
                </a:solidFill>
              </a:rPr>
              <a:t>Most sold product and who bought it. </a:t>
            </a:r>
            <a:br>
              <a:rPr lang="en-IN" cap="none" dirty="0">
                <a:solidFill>
                  <a:schemeClr val="bg2">
                    <a:lumMod val="40000"/>
                    <a:lumOff val="60000"/>
                  </a:schemeClr>
                </a:solidFill>
              </a:rPr>
            </a:br>
            <a:endParaRPr lang="en-IN" cap="none" dirty="0">
              <a:solidFill>
                <a:schemeClr val="bg2">
                  <a:lumMod val="40000"/>
                  <a:lumOff val="60000"/>
                </a:schemeClr>
              </a:solidFill>
            </a:endParaRPr>
          </a:p>
          <a:p>
            <a:pPr marL="342900" indent="-342900" algn="l">
              <a:buFont typeface="Arial" panose="020B0604020202020204" pitchFamily="34" charset="0"/>
              <a:buChar char="•"/>
            </a:pPr>
            <a:r>
              <a:rPr lang="en-IN" cap="none" dirty="0">
                <a:solidFill>
                  <a:schemeClr val="bg2">
                    <a:lumMod val="40000"/>
                    <a:lumOff val="60000"/>
                  </a:schemeClr>
                </a:solidFill>
              </a:rPr>
              <a:t>Time series data of total sales volume to understand what time of the year was most profitable and was it constant across all years. </a:t>
            </a:r>
          </a:p>
        </p:txBody>
      </p:sp>
    </p:spTree>
    <p:extLst>
      <p:ext uri="{BB962C8B-B14F-4D97-AF65-F5344CB8AC3E}">
        <p14:creationId xmlns:p14="http://schemas.microsoft.com/office/powerpoint/2010/main" val="200843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12FF-1743-886A-3263-20C580418BB2}"/>
              </a:ext>
            </a:extLst>
          </p:cNvPr>
          <p:cNvSpPr>
            <a:spLocks noGrp="1"/>
          </p:cNvSpPr>
          <p:nvPr>
            <p:ph type="ctrTitle"/>
          </p:nvPr>
        </p:nvSpPr>
        <p:spPr>
          <a:xfrm>
            <a:off x="518560" y="440358"/>
            <a:ext cx="4954588" cy="662608"/>
          </a:xfrm>
        </p:spPr>
        <p:txBody>
          <a:bodyPr>
            <a:normAutofit fontScale="90000"/>
          </a:bodyPr>
          <a:lstStyle/>
          <a:p>
            <a:r>
              <a:rPr lang="en-US" dirty="0"/>
              <a:t>Our DataBase</a:t>
            </a:r>
          </a:p>
        </p:txBody>
      </p:sp>
      <p:pic>
        <p:nvPicPr>
          <p:cNvPr id="1026" name="Picture 2" descr="Cambria Design Build LTD. | georgian-college-logo-2017 | Cambria Design  Build LTD.">
            <a:extLst>
              <a:ext uri="{FF2B5EF4-FFF2-40B4-BE49-F238E27FC236}">
                <a16:creationId xmlns:a16="http://schemas.microsoft.com/office/drawing/2014/main" id="{E1BA73E8-907C-2DD0-D4DC-1C8B0B6837CC}"/>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pic>
        <p:nvPicPr>
          <p:cNvPr id="9218" name="Picture 2" descr="image">
            <a:extLst>
              <a:ext uri="{FF2B5EF4-FFF2-40B4-BE49-F238E27FC236}">
                <a16:creationId xmlns:a16="http://schemas.microsoft.com/office/drawing/2014/main" id="{ED8B5E78-F0CB-9DAA-F339-5C885D9B8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60" y="1561480"/>
            <a:ext cx="10906804" cy="433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B2BA-8886-0128-A4D3-26ECEC5C9132}"/>
              </a:ext>
            </a:extLst>
          </p:cNvPr>
          <p:cNvSpPr>
            <a:spLocks noGrp="1"/>
          </p:cNvSpPr>
          <p:nvPr>
            <p:ph type="title"/>
          </p:nvPr>
        </p:nvSpPr>
        <p:spPr>
          <a:xfrm>
            <a:off x="1141413" y="609600"/>
            <a:ext cx="9905998" cy="4426226"/>
          </a:xfrm>
        </p:spPr>
        <p:txBody>
          <a:bodyPr/>
          <a:lstStyle/>
          <a:p>
            <a:r>
              <a:rPr lang="en-US" dirty="0"/>
              <a:t>          </a:t>
            </a:r>
            <a:r>
              <a:rPr lang="en-US" sz="3200" dirty="0"/>
              <a:t>An Overview of Our Dashboard</a:t>
            </a:r>
            <a:endParaRPr lang="en-IN" dirty="0"/>
          </a:p>
        </p:txBody>
      </p:sp>
      <p:pic>
        <p:nvPicPr>
          <p:cNvPr id="4" name="Picture 2" descr="Cambria Design Build LTD. | georgian-college-logo-2017 | Cambria Design  Build LTD.">
            <a:extLst>
              <a:ext uri="{FF2B5EF4-FFF2-40B4-BE49-F238E27FC236}">
                <a16:creationId xmlns:a16="http://schemas.microsoft.com/office/drawing/2014/main" id="{BABF52F2-5D6B-3974-3B94-37C00982131F}"/>
              </a:ext>
            </a:extLst>
          </p:cNvPr>
          <p:cNvPicPr>
            <a:picLocks noChangeAspect="1" noChangeArrowheads="1"/>
          </p:cNvPicPr>
          <p:nvPr/>
        </p:nvPicPr>
        <p:blipFill>
          <a:blip r:embed="rId2">
            <a:alphaModFix amt="67000"/>
            <a:extLst>
              <a:ext uri="{28A0092B-C50C-407E-A947-70E740481C1C}">
                <a14:useLocalDpi xmlns:a14="http://schemas.microsoft.com/office/drawing/2010/main" val="0"/>
              </a:ext>
            </a:extLst>
          </a:blip>
          <a:srcRect/>
          <a:stretch>
            <a:fillRect/>
          </a:stretch>
        </p:blipFill>
        <p:spPr bwMode="auto">
          <a:xfrm>
            <a:off x="10270435" y="0"/>
            <a:ext cx="1921565" cy="880717"/>
          </a:xfrm>
          <a:prstGeom prst="rect">
            <a:avLst/>
          </a:prstGeom>
          <a:noFill/>
          <a:effectLst>
            <a:outerShdw blurRad="50800" dist="50800" dir="5400000" algn="ctr" rotWithShape="0">
              <a:srgbClr val="000000">
                <a:alpha val="66948"/>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976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444</TotalTime>
  <Words>665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Desdemona</vt:lpstr>
      <vt:lpstr>Wingdings</vt:lpstr>
      <vt:lpstr>Mesh</vt:lpstr>
      <vt:lpstr>PowerPoint Presentation</vt:lpstr>
      <vt:lpstr>Today’s Agenda</vt:lpstr>
      <vt:lpstr>Project Summary</vt:lpstr>
      <vt:lpstr>Team Profile</vt:lpstr>
      <vt:lpstr>Explanation of Project Cost</vt:lpstr>
      <vt:lpstr>Budget data cited from Week 2 - Week 12</vt:lpstr>
      <vt:lpstr>Project Results</vt:lpstr>
      <vt:lpstr>Our DataBase</vt:lpstr>
      <vt:lpstr>          An Overview of Our Dashboard</vt:lpstr>
      <vt:lpstr>PowerPoint Presentation</vt:lpstr>
      <vt:lpstr>PowerPoint Presentation</vt:lpstr>
      <vt:lpstr>PowerPoint Presentation</vt:lpstr>
      <vt:lpstr>PowerPoint Presentation</vt:lpstr>
      <vt:lpstr>Apache SparK Processing</vt:lpstr>
      <vt:lpstr>Apache SparK</vt:lpstr>
      <vt:lpstr>Apache SparK Processing</vt:lpstr>
      <vt:lpstr>PowerPoint Presentation</vt:lpstr>
      <vt:lpstr>deliverables requested by the client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Romil Patel</dc:creator>
  <cp:lastModifiedBy>Hunny Kikaganesh</cp:lastModifiedBy>
  <cp:revision>32</cp:revision>
  <dcterms:created xsi:type="dcterms:W3CDTF">2022-11-03T09:39:35Z</dcterms:created>
  <dcterms:modified xsi:type="dcterms:W3CDTF">2022-11-29T17:03:38Z</dcterms:modified>
</cp:coreProperties>
</file>