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457" y="38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906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5309" y="3681602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906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1338" y="0"/>
            <a:ext cx="3007995" cy="6858000"/>
          </a:xfrm>
          <a:custGeom>
            <a:avLst/>
            <a:gdLst/>
            <a:ahLst/>
            <a:cxnLst/>
            <a:rect l="l" t="t" r="r" b="b"/>
            <a:pathLst>
              <a:path w="3007995" h="6858000">
                <a:moveTo>
                  <a:pt x="3007613" y="0"/>
                </a:moveTo>
                <a:lnTo>
                  <a:pt x="2043218" y="0"/>
                </a:lnTo>
                <a:lnTo>
                  <a:pt x="0" y="6857996"/>
                </a:lnTo>
                <a:lnTo>
                  <a:pt x="3007613" y="6857996"/>
                </a:lnTo>
                <a:lnTo>
                  <a:pt x="3007613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4962" y="0"/>
            <a:ext cx="2587625" cy="6858000"/>
          </a:xfrm>
          <a:custGeom>
            <a:avLst/>
            <a:gdLst/>
            <a:ahLst/>
            <a:cxnLst/>
            <a:rect l="l" t="t" r="r" b="b"/>
            <a:pathLst>
              <a:path w="2587625" h="6858000">
                <a:moveTo>
                  <a:pt x="2587037" y="0"/>
                </a:moveTo>
                <a:lnTo>
                  <a:pt x="0" y="0"/>
                </a:lnTo>
                <a:lnTo>
                  <a:pt x="1207944" y="6857996"/>
                </a:lnTo>
                <a:lnTo>
                  <a:pt x="2587037" y="6857996"/>
                </a:lnTo>
                <a:lnTo>
                  <a:pt x="2587037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516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435" y="0"/>
                </a:moveTo>
                <a:lnTo>
                  <a:pt x="0" y="0"/>
                </a:lnTo>
                <a:lnTo>
                  <a:pt x="2467894" y="6857996"/>
                </a:lnTo>
                <a:lnTo>
                  <a:pt x="2851435" y="6857996"/>
                </a:lnTo>
                <a:lnTo>
                  <a:pt x="2851435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8886" y="0"/>
            <a:ext cx="1290320" cy="6858000"/>
          </a:xfrm>
          <a:custGeom>
            <a:avLst/>
            <a:gdLst/>
            <a:ahLst/>
            <a:cxnLst/>
            <a:rect l="l" t="t" r="r" b="b"/>
            <a:pathLst>
              <a:path w="1290320" h="6858000">
                <a:moveTo>
                  <a:pt x="1290065" y="0"/>
                </a:moveTo>
                <a:lnTo>
                  <a:pt x="1018437" y="0"/>
                </a:lnTo>
                <a:lnTo>
                  <a:pt x="0" y="6857996"/>
                </a:lnTo>
                <a:lnTo>
                  <a:pt x="1290065" y="6857996"/>
                </a:lnTo>
                <a:lnTo>
                  <a:pt x="1290065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40626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325" y="0"/>
                </a:moveTo>
                <a:lnTo>
                  <a:pt x="0" y="0"/>
                </a:lnTo>
                <a:lnTo>
                  <a:pt x="1107863" y="6857996"/>
                </a:lnTo>
                <a:lnTo>
                  <a:pt x="1248325" y="6857996"/>
                </a:lnTo>
                <a:lnTo>
                  <a:pt x="1248325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1582" y="3589781"/>
            <a:ext cx="1817370" cy="3268345"/>
          </a:xfrm>
          <a:custGeom>
            <a:avLst/>
            <a:gdLst/>
            <a:ahLst/>
            <a:cxnLst/>
            <a:rect l="l" t="t" r="r" b="b"/>
            <a:pathLst>
              <a:path w="1817370" h="3268345">
                <a:moveTo>
                  <a:pt x="1817370" y="0"/>
                </a:moveTo>
                <a:lnTo>
                  <a:pt x="0" y="3268217"/>
                </a:lnTo>
                <a:lnTo>
                  <a:pt x="1817370" y="3268217"/>
                </a:lnTo>
                <a:lnTo>
                  <a:pt x="1817370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3453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546"/>
                </a:lnTo>
                <a:lnTo>
                  <a:pt x="448818" y="2844546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EB776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EB776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457" y="38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906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5309" y="3681602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906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1338" y="0"/>
            <a:ext cx="3007995" cy="6858000"/>
          </a:xfrm>
          <a:custGeom>
            <a:avLst/>
            <a:gdLst/>
            <a:ahLst/>
            <a:cxnLst/>
            <a:rect l="l" t="t" r="r" b="b"/>
            <a:pathLst>
              <a:path w="3007995" h="6858000">
                <a:moveTo>
                  <a:pt x="3007613" y="0"/>
                </a:moveTo>
                <a:lnTo>
                  <a:pt x="2043218" y="0"/>
                </a:lnTo>
                <a:lnTo>
                  <a:pt x="0" y="6857996"/>
                </a:lnTo>
                <a:lnTo>
                  <a:pt x="3007613" y="6857996"/>
                </a:lnTo>
                <a:lnTo>
                  <a:pt x="3007613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4962" y="0"/>
            <a:ext cx="2587625" cy="6858000"/>
          </a:xfrm>
          <a:custGeom>
            <a:avLst/>
            <a:gdLst/>
            <a:ahLst/>
            <a:cxnLst/>
            <a:rect l="l" t="t" r="r" b="b"/>
            <a:pathLst>
              <a:path w="2587625" h="6858000">
                <a:moveTo>
                  <a:pt x="2587037" y="0"/>
                </a:moveTo>
                <a:lnTo>
                  <a:pt x="0" y="0"/>
                </a:lnTo>
                <a:lnTo>
                  <a:pt x="1207944" y="6857996"/>
                </a:lnTo>
                <a:lnTo>
                  <a:pt x="2587037" y="6857996"/>
                </a:lnTo>
                <a:lnTo>
                  <a:pt x="2587037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516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435" y="0"/>
                </a:moveTo>
                <a:lnTo>
                  <a:pt x="0" y="0"/>
                </a:lnTo>
                <a:lnTo>
                  <a:pt x="2467894" y="6857996"/>
                </a:lnTo>
                <a:lnTo>
                  <a:pt x="2851435" y="6857996"/>
                </a:lnTo>
                <a:lnTo>
                  <a:pt x="2851435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8886" y="0"/>
            <a:ext cx="1290320" cy="6858000"/>
          </a:xfrm>
          <a:custGeom>
            <a:avLst/>
            <a:gdLst/>
            <a:ahLst/>
            <a:cxnLst/>
            <a:rect l="l" t="t" r="r" b="b"/>
            <a:pathLst>
              <a:path w="1290320" h="6858000">
                <a:moveTo>
                  <a:pt x="1290065" y="0"/>
                </a:moveTo>
                <a:lnTo>
                  <a:pt x="1018437" y="0"/>
                </a:lnTo>
                <a:lnTo>
                  <a:pt x="0" y="6857996"/>
                </a:lnTo>
                <a:lnTo>
                  <a:pt x="1290065" y="6857996"/>
                </a:lnTo>
                <a:lnTo>
                  <a:pt x="1290065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40626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325" y="0"/>
                </a:moveTo>
                <a:lnTo>
                  <a:pt x="0" y="0"/>
                </a:lnTo>
                <a:lnTo>
                  <a:pt x="1107863" y="6857996"/>
                </a:lnTo>
                <a:lnTo>
                  <a:pt x="1248325" y="6857996"/>
                </a:lnTo>
                <a:lnTo>
                  <a:pt x="1248325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1582" y="3589781"/>
            <a:ext cx="1817370" cy="3268345"/>
          </a:xfrm>
          <a:custGeom>
            <a:avLst/>
            <a:gdLst/>
            <a:ahLst/>
            <a:cxnLst/>
            <a:rect l="l" t="t" r="r" b="b"/>
            <a:pathLst>
              <a:path w="1817370" h="3268345">
                <a:moveTo>
                  <a:pt x="1817370" y="0"/>
                </a:moveTo>
                <a:lnTo>
                  <a:pt x="0" y="3268217"/>
                </a:lnTo>
                <a:lnTo>
                  <a:pt x="1817370" y="3268217"/>
                </a:lnTo>
                <a:lnTo>
                  <a:pt x="1817370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3453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546"/>
                </a:lnTo>
                <a:lnTo>
                  <a:pt x="448818" y="2844546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EB776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457" y="38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906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5309" y="3681602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906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1338" y="0"/>
            <a:ext cx="3007995" cy="6858000"/>
          </a:xfrm>
          <a:custGeom>
            <a:avLst/>
            <a:gdLst/>
            <a:ahLst/>
            <a:cxnLst/>
            <a:rect l="l" t="t" r="r" b="b"/>
            <a:pathLst>
              <a:path w="3007995" h="6858000">
                <a:moveTo>
                  <a:pt x="3007613" y="0"/>
                </a:moveTo>
                <a:lnTo>
                  <a:pt x="2043218" y="0"/>
                </a:lnTo>
                <a:lnTo>
                  <a:pt x="0" y="6857996"/>
                </a:lnTo>
                <a:lnTo>
                  <a:pt x="3007613" y="6857996"/>
                </a:lnTo>
                <a:lnTo>
                  <a:pt x="3007613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4962" y="0"/>
            <a:ext cx="2587625" cy="6858000"/>
          </a:xfrm>
          <a:custGeom>
            <a:avLst/>
            <a:gdLst/>
            <a:ahLst/>
            <a:cxnLst/>
            <a:rect l="l" t="t" r="r" b="b"/>
            <a:pathLst>
              <a:path w="2587625" h="6858000">
                <a:moveTo>
                  <a:pt x="2587037" y="0"/>
                </a:moveTo>
                <a:lnTo>
                  <a:pt x="0" y="0"/>
                </a:lnTo>
                <a:lnTo>
                  <a:pt x="1207944" y="6857996"/>
                </a:lnTo>
                <a:lnTo>
                  <a:pt x="2587037" y="6857996"/>
                </a:lnTo>
                <a:lnTo>
                  <a:pt x="2587037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516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435" y="0"/>
                </a:moveTo>
                <a:lnTo>
                  <a:pt x="0" y="0"/>
                </a:lnTo>
                <a:lnTo>
                  <a:pt x="2467894" y="6857996"/>
                </a:lnTo>
                <a:lnTo>
                  <a:pt x="2851435" y="6857996"/>
                </a:lnTo>
                <a:lnTo>
                  <a:pt x="2851435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8886" y="0"/>
            <a:ext cx="1290320" cy="6858000"/>
          </a:xfrm>
          <a:custGeom>
            <a:avLst/>
            <a:gdLst/>
            <a:ahLst/>
            <a:cxnLst/>
            <a:rect l="l" t="t" r="r" b="b"/>
            <a:pathLst>
              <a:path w="1290320" h="6858000">
                <a:moveTo>
                  <a:pt x="1290065" y="0"/>
                </a:moveTo>
                <a:lnTo>
                  <a:pt x="1018437" y="0"/>
                </a:lnTo>
                <a:lnTo>
                  <a:pt x="0" y="6857996"/>
                </a:lnTo>
                <a:lnTo>
                  <a:pt x="1290065" y="6857996"/>
                </a:lnTo>
                <a:lnTo>
                  <a:pt x="1290065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40626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325" y="0"/>
                </a:moveTo>
                <a:lnTo>
                  <a:pt x="0" y="0"/>
                </a:lnTo>
                <a:lnTo>
                  <a:pt x="1107863" y="6857996"/>
                </a:lnTo>
                <a:lnTo>
                  <a:pt x="1248325" y="6857996"/>
                </a:lnTo>
                <a:lnTo>
                  <a:pt x="1248325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1582" y="3589781"/>
            <a:ext cx="1817370" cy="3268345"/>
          </a:xfrm>
          <a:custGeom>
            <a:avLst/>
            <a:gdLst/>
            <a:ahLst/>
            <a:cxnLst/>
            <a:rect l="l" t="t" r="r" b="b"/>
            <a:pathLst>
              <a:path w="1817370" h="3268345">
                <a:moveTo>
                  <a:pt x="1817370" y="0"/>
                </a:moveTo>
                <a:lnTo>
                  <a:pt x="0" y="3268217"/>
                </a:lnTo>
                <a:lnTo>
                  <a:pt x="1817370" y="3268217"/>
                </a:lnTo>
                <a:lnTo>
                  <a:pt x="1817370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8045" y="313689"/>
            <a:ext cx="11455908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EB776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2459" y="1949196"/>
            <a:ext cx="10927080" cy="34220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417319" y="917955"/>
            <a:ext cx="4719955" cy="2053589"/>
            <a:chOff x="1417319" y="917955"/>
            <a:chExt cx="4719955" cy="205358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7319" y="917955"/>
              <a:ext cx="4719447" cy="104775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7319" y="1923795"/>
              <a:ext cx="2356738" cy="10477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81247" y="1923795"/>
              <a:ext cx="2647188" cy="104775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404619" y="4836159"/>
            <a:ext cx="2786381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rebuchet MS"/>
                <a:cs typeface="Trebuchet MS"/>
              </a:rPr>
              <a:t>Group</a:t>
            </a:r>
            <a:r>
              <a:rPr sz="2400" spc="-4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Members</a:t>
            </a:r>
            <a:endParaRPr sz="2400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lang="en-US" sz="2400" dirty="0">
                <a:latin typeface="Trebuchet MS"/>
                <a:cs typeface="Trebuchet MS"/>
              </a:rPr>
              <a:t>Priya Sharma</a:t>
            </a:r>
            <a:endParaRPr sz="2400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lang="en-US" sz="2400" spc="-5" dirty="0" err="1">
                <a:latin typeface="Trebuchet MS"/>
                <a:cs typeface="Trebuchet MS"/>
              </a:rPr>
              <a:t>Anasua</a:t>
            </a:r>
            <a:r>
              <a:rPr lang="en-US" sz="2400" spc="-5" dirty="0">
                <a:latin typeface="Trebuchet MS"/>
                <a:cs typeface="Trebuchet MS"/>
              </a:rPr>
              <a:t> Paul</a:t>
            </a: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lang="en-US" sz="2400" spc="-5" dirty="0">
                <a:latin typeface="Trebuchet MS"/>
                <a:cs typeface="Trebuchet MS"/>
              </a:rPr>
              <a:t>Prachi Mishra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158" y="918717"/>
            <a:ext cx="44926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290" dirty="0"/>
              <a:t>Dat</a:t>
            </a:r>
            <a:r>
              <a:rPr sz="5400" dirty="0"/>
              <a:t>a</a:t>
            </a:r>
            <a:r>
              <a:rPr sz="5400" spc="-580" dirty="0"/>
              <a:t> </a:t>
            </a:r>
            <a:r>
              <a:rPr sz="5400" spc="-280" dirty="0"/>
              <a:t>C</a:t>
            </a:r>
            <a:r>
              <a:rPr sz="5400" spc="-275" dirty="0"/>
              <a:t>onv</a:t>
            </a:r>
            <a:r>
              <a:rPr sz="5400" spc="-280" dirty="0"/>
              <a:t>e</a:t>
            </a:r>
            <a:r>
              <a:rPr sz="5400" spc="-275" dirty="0"/>
              <a:t>r</a:t>
            </a:r>
            <a:r>
              <a:rPr sz="5400" spc="-280" dirty="0"/>
              <a:t>si</a:t>
            </a:r>
            <a:r>
              <a:rPr sz="5400" spc="-275" dirty="0"/>
              <a:t>o</a:t>
            </a:r>
            <a:r>
              <a:rPr sz="5400" dirty="0"/>
              <a:t>n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756158" y="2838450"/>
            <a:ext cx="7059930" cy="20193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Numerical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Variables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are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Normalised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Dummy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Variables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created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object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type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variables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Total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Rows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Analysis: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8792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Total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Columns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Analysis: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43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158" y="626364"/>
            <a:ext cx="337375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Mode</a:t>
            </a:r>
            <a:r>
              <a:rPr dirty="0"/>
              <a:t>l</a:t>
            </a:r>
            <a:r>
              <a:rPr spc="-445" dirty="0"/>
              <a:t> </a:t>
            </a:r>
            <a:r>
              <a:rPr spc="-204" dirty="0"/>
              <a:t>Bui</a:t>
            </a:r>
            <a:r>
              <a:rPr spc="-210" dirty="0"/>
              <a:t>ld</a:t>
            </a:r>
            <a:r>
              <a:rPr spc="-204" dirty="0"/>
              <a:t>in</a:t>
            </a:r>
            <a:r>
              <a:rPr dirty="0"/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2459" y="1949196"/>
            <a:ext cx="8397240" cy="3422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Splitting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into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Training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Testing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Sets</a:t>
            </a:r>
            <a:endParaRPr sz="1800">
              <a:latin typeface="Calibri"/>
              <a:cs typeface="Calibri"/>
            </a:endParaRPr>
          </a:p>
          <a:p>
            <a:pPr marL="25400" marR="5080" indent="-13335">
              <a:lnSpc>
                <a:spcPct val="100000"/>
              </a:lnSpc>
              <a:spcBef>
                <a:spcPts val="13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first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basic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step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regression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performing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train-test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split,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chosen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70:30 </a:t>
            </a:r>
            <a:r>
              <a:rPr sz="1800" spc="-3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ratio.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Use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RFE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for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Feature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Selection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Running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RFE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15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variables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output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4965" algn="l"/>
              </a:tabLst>
            </a:pPr>
            <a:r>
              <a:rPr sz="1450" spc="-14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Building Model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removing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variable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whose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p-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is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greater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than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0.05 and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vif</a:t>
            </a:r>
            <a:endParaRPr sz="180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greater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than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Predictions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test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Overall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accuracy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81%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6051" y="1519427"/>
            <a:ext cx="3402329" cy="300304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158" y="626364"/>
            <a:ext cx="25133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RO</a:t>
            </a:r>
            <a:r>
              <a:rPr dirty="0"/>
              <a:t>C</a:t>
            </a:r>
            <a:r>
              <a:rPr spc="-300" dirty="0"/>
              <a:t> </a:t>
            </a:r>
            <a:r>
              <a:rPr spc="-155" dirty="0"/>
              <a:t>C</a:t>
            </a:r>
            <a:r>
              <a:rPr spc="-150" dirty="0"/>
              <a:t>ur</a:t>
            </a:r>
            <a:r>
              <a:rPr spc="-155" dirty="0"/>
              <a:t>v</a:t>
            </a:r>
            <a:r>
              <a:rPr dirty="0"/>
              <a:t>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3673" y="4813045"/>
            <a:ext cx="6689725" cy="1600835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  <a:tabLst>
                <a:tab pos="355600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Finding</a:t>
            </a:r>
            <a:r>
              <a:rPr sz="18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Calibri"/>
                <a:cs typeface="Calibri"/>
              </a:rPr>
              <a:t>Optimal</a:t>
            </a:r>
            <a:r>
              <a:rPr sz="18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Calibri"/>
                <a:cs typeface="Calibri"/>
              </a:rPr>
              <a:t>Cut</a:t>
            </a:r>
            <a:r>
              <a:rPr sz="18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off</a:t>
            </a:r>
            <a:r>
              <a:rPr sz="1800" b="1" spc="-10" dirty="0">
                <a:solidFill>
                  <a:srgbClr val="404040"/>
                </a:solidFill>
                <a:latin typeface="Calibri"/>
                <a:cs typeface="Calibri"/>
              </a:rPr>
              <a:t> Point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5"/>
              </a:spcBef>
              <a:tabLst>
                <a:tab pos="355600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Optimal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cut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off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probability</a:t>
            </a:r>
            <a:r>
              <a:rPr sz="1800" spc="3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  <a:tabLst>
                <a:tab pos="355600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probability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where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get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balanced</a:t>
            </a:r>
            <a:r>
              <a:rPr sz="18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sensitivity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409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specificity.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  <a:tabLst>
                <a:tab pos="355600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From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second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graph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it is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visible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optimal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cut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off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at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0.35.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03826" y="1475994"/>
            <a:ext cx="4714494" cy="303809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045" y="313689"/>
            <a:ext cx="270065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8498" y="1054100"/>
            <a:ext cx="7877809" cy="5451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was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found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variables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mattered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most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in 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potential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buyers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(In </a:t>
            </a:r>
            <a:r>
              <a:rPr sz="1800" spc="-3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descending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order)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total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time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spend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the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Website.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Total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visits.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sz="1450" spc="-14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lead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source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was:</a:t>
            </a:r>
            <a:endParaRPr sz="1800">
              <a:latin typeface="Calibri"/>
              <a:cs typeface="Calibri"/>
            </a:endParaRPr>
          </a:p>
          <a:p>
            <a:pPr marL="574040" indent="-219075">
              <a:lnSpc>
                <a:spcPct val="100000"/>
              </a:lnSpc>
              <a:buAutoNum type="alphaLcPeriod"/>
              <a:tabLst>
                <a:tab pos="574675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Google</a:t>
            </a:r>
            <a:endParaRPr sz="1800">
              <a:latin typeface="Calibri"/>
              <a:cs typeface="Calibri"/>
            </a:endParaRPr>
          </a:p>
          <a:p>
            <a:pPr marL="584835" indent="-229870">
              <a:lnSpc>
                <a:spcPct val="100000"/>
              </a:lnSpc>
              <a:buAutoNum type="alphaLcPeriod"/>
              <a:tabLst>
                <a:tab pos="585470" algn="l"/>
              </a:tabLst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Direct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traffic</a:t>
            </a:r>
            <a:endParaRPr sz="1800">
              <a:latin typeface="Calibri"/>
              <a:cs typeface="Calibri"/>
            </a:endParaRPr>
          </a:p>
          <a:p>
            <a:pPr marL="561340" indent="-206375">
              <a:lnSpc>
                <a:spcPct val="100000"/>
              </a:lnSpc>
              <a:buAutoNum type="alphaLcPeriod"/>
              <a:tabLst>
                <a:tab pos="561975" algn="l"/>
              </a:tabLst>
            </a:pP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Organic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search</a:t>
            </a:r>
            <a:endParaRPr sz="1800">
              <a:latin typeface="Calibri"/>
              <a:cs typeface="Calibri"/>
            </a:endParaRPr>
          </a:p>
          <a:p>
            <a:pPr marL="585470" indent="-230504">
              <a:lnSpc>
                <a:spcPct val="100000"/>
              </a:lnSpc>
              <a:buAutoNum type="alphaLcPeriod"/>
              <a:tabLst>
                <a:tab pos="586105" algn="l"/>
              </a:tabLst>
            </a:pP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Welingak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website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last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activity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was:</a:t>
            </a:r>
            <a:endParaRPr sz="1800">
              <a:latin typeface="Calibri"/>
              <a:cs typeface="Calibri"/>
            </a:endParaRPr>
          </a:p>
          <a:p>
            <a:pPr marL="574040" indent="-219075">
              <a:lnSpc>
                <a:spcPct val="100000"/>
              </a:lnSpc>
              <a:buAutoNum type="alphaLcPeriod"/>
              <a:tabLst>
                <a:tab pos="574675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SMS</a:t>
            </a:r>
            <a:endParaRPr sz="1800">
              <a:latin typeface="Calibri"/>
              <a:cs typeface="Calibri"/>
            </a:endParaRPr>
          </a:p>
          <a:p>
            <a:pPr marL="584835" indent="-229870">
              <a:lnSpc>
                <a:spcPct val="100000"/>
              </a:lnSpc>
              <a:buAutoNum type="alphaLcPeriod"/>
              <a:tabLst>
                <a:tab pos="585470" algn="l"/>
              </a:tabLst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Olark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chat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conversation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9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When the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lead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origin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Lead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add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format.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-14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their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current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occupation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is as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working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professional.</a:t>
            </a:r>
            <a:endParaRPr sz="1800">
              <a:latin typeface="Calibri"/>
              <a:cs typeface="Calibri"/>
            </a:endParaRPr>
          </a:p>
          <a:p>
            <a:pPr marL="355600" marR="104139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Keeping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these in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mind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Education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flourish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as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they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very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high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chance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get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almost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potential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buyers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change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their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mind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buy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their </a:t>
            </a:r>
            <a:r>
              <a:rPr sz="1800" spc="-3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courses.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3453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546"/>
                </a:lnTo>
                <a:lnTo>
                  <a:pt x="448818" y="2844546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68858" y="633730"/>
            <a:ext cx="4758690" cy="698500"/>
            <a:chOff x="768858" y="633730"/>
            <a:chExt cx="4758690" cy="6985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8858" y="633730"/>
              <a:ext cx="2239899" cy="69824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12541" y="633730"/>
              <a:ext cx="2714752" cy="69824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56158" y="1390650"/>
            <a:ext cx="8216900" cy="246443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Education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sells online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courses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industry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professionals.</a:t>
            </a:r>
            <a:endParaRPr sz="1800">
              <a:latin typeface="Calibri"/>
              <a:cs typeface="Calibri"/>
            </a:endParaRPr>
          </a:p>
          <a:p>
            <a:pPr marL="128905" marR="182880" indent="-116839">
              <a:lnSpc>
                <a:spcPts val="1900"/>
              </a:lnSpc>
              <a:spcBef>
                <a:spcPts val="1019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Education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gets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lot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leads,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its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lead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conversion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rate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is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very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poor.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example,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if, </a:t>
            </a:r>
            <a:r>
              <a:rPr sz="1800" spc="-3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say,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they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acquire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100 leads in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day,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only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about 30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them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converted.</a:t>
            </a:r>
            <a:endParaRPr sz="1800">
              <a:latin typeface="Calibri"/>
              <a:cs typeface="Calibri"/>
            </a:endParaRPr>
          </a:p>
          <a:p>
            <a:pPr marL="128905" marR="688975" indent="-116839">
              <a:lnSpc>
                <a:spcPts val="19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8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make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this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process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efficient,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company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wishes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identify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most </a:t>
            </a:r>
            <a:r>
              <a:rPr sz="1800" spc="-3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potential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leads,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also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known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‘Hot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Calibri"/>
                <a:cs typeface="Calibri"/>
              </a:rPr>
              <a:t>Leads’.</a:t>
            </a:r>
            <a:endParaRPr sz="1800">
              <a:latin typeface="Calibri"/>
              <a:cs typeface="Calibri"/>
            </a:endParaRPr>
          </a:p>
          <a:p>
            <a:pPr marL="128905" marR="5080" indent="-116839">
              <a:lnSpc>
                <a:spcPts val="19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If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they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successfully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identify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this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 leads,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lead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conversion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rate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should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go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up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as </a:t>
            </a:r>
            <a:r>
              <a:rPr sz="1800" spc="-3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sales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team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will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now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focusing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communicating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potential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leads 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rather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than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making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calls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everyone.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6158" y="4517390"/>
            <a:ext cx="6516370" cy="153670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800" b="1" spc="-5" dirty="0">
                <a:solidFill>
                  <a:srgbClr val="404040"/>
                </a:solidFill>
                <a:latin typeface="Calibri"/>
                <a:cs typeface="Calibri"/>
              </a:rPr>
              <a:t>Business</a:t>
            </a:r>
            <a:r>
              <a:rPr sz="18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404040"/>
                </a:solidFill>
                <a:latin typeface="Calibri"/>
                <a:cs typeface="Calibri"/>
              </a:rPr>
              <a:t>Objective: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X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education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wants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know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most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promising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leads.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that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they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want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build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 Model which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identifies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hot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leads.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Deployment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 model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future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use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158" y="626364"/>
            <a:ext cx="49637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S</a:t>
            </a:r>
            <a:r>
              <a:rPr spc="-190" dirty="0"/>
              <a:t>ol</a:t>
            </a:r>
            <a:r>
              <a:rPr spc="-185" dirty="0"/>
              <a:t>ut</a:t>
            </a:r>
            <a:r>
              <a:rPr spc="-190" dirty="0"/>
              <a:t>io</a:t>
            </a:r>
            <a:r>
              <a:rPr dirty="0"/>
              <a:t>n</a:t>
            </a:r>
            <a:r>
              <a:rPr spc="-515" dirty="0"/>
              <a:t> </a:t>
            </a:r>
            <a:r>
              <a:rPr spc="-150" dirty="0"/>
              <a:t>M</a:t>
            </a:r>
            <a:r>
              <a:rPr spc="-145" dirty="0"/>
              <a:t>eth</a:t>
            </a:r>
            <a:r>
              <a:rPr spc="-150" dirty="0"/>
              <a:t>odo</a:t>
            </a:r>
            <a:r>
              <a:rPr spc="-145" dirty="0"/>
              <a:t>l</a:t>
            </a:r>
            <a:r>
              <a:rPr spc="-150" dirty="0"/>
              <a:t>o</a:t>
            </a:r>
            <a:r>
              <a:rPr spc="-145" dirty="0"/>
              <a:t>g</a:t>
            </a:r>
            <a:r>
              <a:rPr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158" y="1431376"/>
            <a:ext cx="9092565" cy="508063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cleaning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manipulation.</a:t>
            </a:r>
            <a:endParaRPr sz="1800">
              <a:latin typeface="Calibri"/>
              <a:cs typeface="Calibri"/>
            </a:endParaRPr>
          </a:p>
          <a:p>
            <a:pPr marL="723265" indent="-339725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SzPct val="105555"/>
              <a:buAutoNum type="arabicPeriod"/>
              <a:tabLst>
                <a:tab pos="723265" algn="l"/>
                <a:tab pos="723900" algn="l"/>
              </a:tabLst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Check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handle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duplicate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  <a:p>
            <a:pPr marL="723265" indent="-339725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105555"/>
              <a:buAutoNum type="arabicPeriod"/>
              <a:tabLst>
                <a:tab pos="723265" algn="l"/>
                <a:tab pos="723900" algn="l"/>
              </a:tabLst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Check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and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handle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NA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values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and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missing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values.</a:t>
            </a:r>
            <a:endParaRPr sz="1800">
              <a:latin typeface="Calibri"/>
              <a:cs typeface="Calibri"/>
            </a:endParaRPr>
          </a:p>
          <a:p>
            <a:pPr marL="723265" indent="-339725">
              <a:lnSpc>
                <a:spcPct val="100000"/>
              </a:lnSpc>
              <a:spcBef>
                <a:spcPts val="150"/>
              </a:spcBef>
              <a:buClr>
                <a:srgbClr val="000000"/>
              </a:buClr>
              <a:buSzPct val="105555"/>
              <a:buAutoNum type="arabicPeriod"/>
              <a:tabLst>
                <a:tab pos="723265" algn="l"/>
                <a:tab pos="723900" algn="l"/>
              </a:tabLst>
            </a:pP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Drop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columns,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if it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contains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large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amount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missing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values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useful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analysis.</a:t>
            </a:r>
            <a:endParaRPr sz="1800">
              <a:latin typeface="Calibri"/>
              <a:cs typeface="Calibri"/>
            </a:endParaRPr>
          </a:p>
          <a:p>
            <a:pPr marL="723265" indent="-339725">
              <a:lnSpc>
                <a:spcPct val="100000"/>
              </a:lnSpc>
              <a:spcBef>
                <a:spcPts val="120"/>
              </a:spcBef>
              <a:buClr>
                <a:srgbClr val="000000"/>
              </a:buClr>
              <a:buSzPct val="105555"/>
              <a:buAutoNum type="arabicPeriod"/>
              <a:tabLst>
                <a:tab pos="723265" algn="l"/>
                <a:tab pos="723900" algn="l"/>
              </a:tabLst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Imputation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values,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necessary.</a:t>
            </a:r>
            <a:endParaRPr sz="1800">
              <a:latin typeface="Calibri"/>
              <a:cs typeface="Calibri"/>
            </a:endParaRPr>
          </a:p>
          <a:p>
            <a:pPr marL="723265" indent="-339725">
              <a:lnSpc>
                <a:spcPct val="100000"/>
              </a:lnSpc>
              <a:spcBef>
                <a:spcPts val="490"/>
              </a:spcBef>
              <a:buClr>
                <a:srgbClr val="000000"/>
              </a:buClr>
              <a:buSzPct val="105555"/>
              <a:buAutoNum type="arabicPeriod"/>
              <a:tabLst>
                <a:tab pos="723265" algn="l"/>
                <a:tab pos="723900" algn="l"/>
              </a:tabLst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Check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handle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outliers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EDA</a:t>
            </a:r>
            <a:endParaRPr sz="1800">
              <a:latin typeface="Calibri"/>
              <a:cs typeface="Calibri"/>
            </a:endParaRPr>
          </a:p>
          <a:p>
            <a:pPr marL="582295" indent="-210185">
              <a:lnSpc>
                <a:spcPct val="100000"/>
              </a:lnSpc>
              <a:spcBef>
                <a:spcPts val="434"/>
              </a:spcBef>
              <a:buClr>
                <a:srgbClr val="90C225"/>
              </a:buClr>
              <a:buSzPct val="80555"/>
              <a:buAutoNum type="arabicPeriod"/>
              <a:tabLst>
                <a:tab pos="582930" algn="l"/>
              </a:tabLst>
            </a:pP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Univariate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analysis: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count,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distribution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variable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etc.</a:t>
            </a:r>
            <a:endParaRPr sz="1800">
              <a:latin typeface="Calibri"/>
              <a:cs typeface="Calibri"/>
            </a:endParaRPr>
          </a:p>
          <a:p>
            <a:pPr marL="582295" indent="-210185">
              <a:lnSpc>
                <a:spcPct val="100000"/>
              </a:lnSpc>
              <a:spcBef>
                <a:spcPts val="645"/>
              </a:spcBef>
              <a:buClr>
                <a:srgbClr val="90C225"/>
              </a:buClr>
              <a:buSzPct val="80555"/>
              <a:buAutoNum type="arabicPeriod"/>
              <a:tabLst>
                <a:tab pos="582930" algn="l"/>
              </a:tabLst>
            </a:pP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Bivariate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analysis: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correlation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coefficients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pattern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between</a:t>
            </a:r>
            <a:r>
              <a:rPr sz="18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variables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etc.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Feature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Scaling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&amp;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Dummy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Variables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encoding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the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85"/>
              </a:spcBef>
              <a:tabLst>
                <a:tab pos="354965" algn="l"/>
              </a:tabLst>
            </a:pPr>
            <a:r>
              <a:rPr sz="1450" spc="-14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Classification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technique:</a:t>
            </a:r>
            <a:r>
              <a:rPr sz="18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logistic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regression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43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model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making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prediction.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Validation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model.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Model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presentation.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Conclusions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recommendations.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158" y="626364"/>
            <a:ext cx="42081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Dat</a:t>
            </a:r>
            <a:r>
              <a:rPr dirty="0"/>
              <a:t>a</a:t>
            </a:r>
            <a:r>
              <a:rPr spc="-605" dirty="0"/>
              <a:t> </a:t>
            </a:r>
            <a:r>
              <a:rPr spc="-125" dirty="0"/>
              <a:t>Ma</a:t>
            </a:r>
            <a:r>
              <a:rPr spc="-120" dirty="0"/>
              <a:t>ni</a:t>
            </a:r>
            <a:r>
              <a:rPr spc="-125" dirty="0"/>
              <a:t>p</a:t>
            </a:r>
            <a:r>
              <a:rPr spc="-120" dirty="0"/>
              <a:t>u</a:t>
            </a:r>
            <a:r>
              <a:rPr spc="-125" dirty="0"/>
              <a:t>la</a:t>
            </a:r>
            <a:r>
              <a:rPr spc="-120" dirty="0"/>
              <a:t>ti</a:t>
            </a:r>
            <a:r>
              <a:rPr spc="-125" dirty="0"/>
              <a:t>o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2650" y="1435049"/>
            <a:ext cx="8145780" cy="4606925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5"/>
              </a:spcBef>
              <a:tabLst>
                <a:tab pos="297815" algn="l"/>
              </a:tabLst>
            </a:pPr>
            <a:r>
              <a:rPr sz="1350" spc="-12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700" spc="-40" dirty="0">
                <a:solidFill>
                  <a:srgbClr val="404040"/>
                </a:solidFill>
                <a:latin typeface="Calibri"/>
                <a:cs typeface="Calibri"/>
              </a:rPr>
              <a:t>Total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Rows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=37,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40" dirty="0">
                <a:solidFill>
                  <a:srgbClr val="404040"/>
                </a:solidFill>
                <a:latin typeface="Calibri"/>
                <a:cs typeface="Calibri"/>
              </a:rPr>
              <a:t>Total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Columns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=9240.</a:t>
            </a:r>
            <a:endParaRPr sz="1700">
              <a:latin typeface="Calibri"/>
              <a:cs typeface="Calibri"/>
            </a:endParaRPr>
          </a:p>
          <a:p>
            <a:pPr marL="298450" marR="633095" indent="-285750">
              <a:lnSpc>
                <a:spcPct val="140000"/>
              </a:lnSpc>
              <a:spcBef>
                <a:spcPts val="300"/>
              </a:spcBef>
              <a:tabLst>
                <a:tab pos="297815" algn="l"/>
              </a:tabLst>
            </a:pPr>
            <a:r>
              <a:rPr sz="1350" spc="-12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Single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features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like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“Magazine”,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“Receive</a:t>
            </a:r>
            <a:r>
              <a:rPr sz="17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Updates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 About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Our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Courses”, </a:t>
            </a:r>
            <a:r>
              <a:rPr sz="1700" spc="-3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“Update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 me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Supply”</a:t>
            </a:r>
            <a:endParaRPr sz="1700">
              <a:latin typeface="Calibri"/>
              <a:cs typeface="Calibri"/>
            </a:endParaRPr>
          </a:p>
          <a:p>
            <a:pPr marL="298450" marR="577850" indent="-285750">
              <a:lnSpc>
                <a:spcPct val="140000"/>
              </a:lnSpc>
              <a:spcBef>
                <a:spcPts val="300"/>
              </a:spcBef>
              <a:tabLst>
                <a:tab pos="297815" algn="l"/>
              </a:tabLst>
            </a:pPr>
            <a:r>
              <a:rPr sz="1350" spc="-12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Chain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Content”,</a:t>
            </a:r>
            <a:r>
              <a:rPr sz="17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“Get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updates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DM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Content”,</a:t>
            </a:r>
            <a:r>
              <a:rPr sz="17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“I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agree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pay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amount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through </a:t>
            </a:r>
            <a:r>
              <a:rPr sz="1700" spc="-3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cheque”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 etc.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 been</a:t>
            </a:r>
            <a:r>
              <a:rPr sz="17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dropped.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15"/>
              </a:spcBef>
              <a:tabLst>
                <a:tab pos="297815" algn="l"/>
              </a:tabLst>
            </a:pPr>
            <a:r>
              <a:rPr sz="1350" spc="-12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Removing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“Prospect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ID”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and “Lead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Number”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which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necessary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analysis.</a:t>
            </a:r>
            <a:endParaRPr sz="1700">
              <a:latin typeface="Calibri"/>
              <a:cs typeface="Calibri"/>
            </a:endParaRPr>
          </a:p>
          <a:p>
            <a:pPr marL="298450" marR="5080" indent="-285750">
              <a:lnSpc>
                <a:spcPct val="140000"/>
              </a:lnSpc>
              <a:spcBef>
                <a:spcPts val="300"/>
              </a:spcBef>
              <a:tabLst>
                <a:tab pos="297815" algn="l"/>
              </a:tabLst>
            </a:pPr>
            <a:r>
              <a:rPr sz="1350" spc="-12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After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checking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counts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some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object</a:t>
            </a:r>
            <a:r>
              <a:rPr sz="17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type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variables,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we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find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some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1700" spc="-3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features</a:t>
            </a:r>
            <a:r>
              <a:rPr sz="1700" spc="4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which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has no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enough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variance, which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dropped,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features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are: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 “Do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35" dirty="0">
                <a:solidFill>
                  <a:srgbClr val="404040"/>
                </a:solidFill>
                <a:latin typeface="Calibri"/>
                <a:cs typeface="Calibri"/>
              </a:rPr>
              <a:t>Call”,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“What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matters</a:t>
            </a:r>
            <a:r>
              <a:rPr sz="17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most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you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choosing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course”,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“Search”,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“Newspaper</a:t>
            </a:r>
            <a:endParaRPr sz="1700">
              <a:latin typeface="Calibri"/>
              <a:cs typeface="Calibri"/>
            </a:endParaRPr>
          </a:p>
          <a:p>
            <a:pPr marL="298450">
              <a:lnSpc>
                <a:spcPct val="100000"/>
              </a:lnSpc>
              <a:spcBef>
                <a:spcPts val="815"/>
              </a:spcBef>
            </a:pP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Article”,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“X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Education 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Forums”,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“Newspaper”,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“Digital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Advertisement”</a:t>
            </a:r>
            <a:r>
              <a:rPr sz="17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etc.</a:t>
            </a:r>
            <a:endParaRPr sz="1700">
              <a:latin typeface="Calibri"/>
              <a:cs typeface="Calibri"/>
            </a:endParaRPr>
          </a:p>
          <a:p>
            <a:pPr marL="298450" marR="101600" indent="-285750">
              <a:lnSpc>
                <a:spcPct val="140000"/>
              </a:lnSpc>
              <a:spcBef>
                <a:spcPts val="300"/>
              </a:spcBef>
              <a:tabLst>
                <a:tab pos="297815" algn="l"/>
              </a:tabLst>
            </a:pPr>
            <a:r>
              <a:rPr sz="1350" spc="-12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Dropping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columns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having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than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35%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missing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 value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such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‘How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did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you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hear </a:t>
            </a:r>
            <a:r>
              <a:rPr sz="1700" spc="-3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about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Education’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‘Lead 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Profile’.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3453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546"/>
                </a:lnTo>
                <a:lnTo>
                  <a:pt x="448818" y="2844546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6444" y="1269491"/>
            <a:ext cx="6526530" cy="55641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56158" y="626364"/>
            <a:ext cx="99821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EB7766"/>
                </a:solidFill>
                <a:latin typeface="Trebuchet MS"/>
                <a:cs typeface="Trebuchet MS"/>
              </a:rPr>
              <a:t>EDA</a:t>
            </a:r>
            <a:endParaRPr sz="4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3453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546"/>
                </a:lnTo>
                <a:lnTo>
                  <a:pt x="448818" y="2844546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42347" y="3686548"/>
            <a:ext cx="4822144" cy="311430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4631" y="219833"/>
            <a:ext cx="4019891" cy="277140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44034" y="166115"/>
            <a:ext cx="4379975" cy="292531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158" y="626364"/>
            <a:ext cx="72853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Categorical</a:t>
            </a:r>
            <a:r>
              <a:rPr spc="-10" dirty="0"/>
              <a:t> </a:t>
            </a:r>
            <a:r>
              <a:rPr spc="-50" dirty="0"/>
              <a:t>Variable</a:t>
            </a:r>
            <a:r>
              <a:rPr spc="-25" dirty="0"/>
              <a:t> </a:t>
            </a:r>
            <a:r>
              <a:rPr spc="-30" dirty="0"/>
              <a:t>Relation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7418" y="1556002"/>
            <a:ext cx="8041385" cy="518769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342644"/>
            <a:ext cx="9345295" cy="5515610"/>
            <a:chOff x="0" y="1342644"/>
            <a:chExt cx="9345295" cy="5515610"/>
          </a:xfrm>
        </p:grpSpPr>
        <p:sp>
          <p:nvSpPr>
            <p:cNvPr id="3" name="object 3"/>
            <p:cNvSpPr/>
            <p:nvPr/>
          </p:nvSpPr>
          <p:spPr>
            <a:xfrm>
              <a:off x="0" y="4013454"/>
              <a:ext cx="448945" cy="2844800"/>
            </a:xfrm>
            <a:custGeom>
              <a:avLst/>
              <a:gdLst/>
              <a:ahLst/>
              <a:cxnLst/>
              <a:rect l="l" t="t" r="r" b="b"/>
              <a:pathLst>
                <a:path w="448945" h="2844800">
                  <a:moveTo>
                    <a:pt x="0" y="0"/>
                  </a:moveTo>
                  <a:lnTo>
                    <a:pt x="0" y="2844546"/>
                  </a:lnTo>
                  <a:lnTo>
                    <a:pt x="448818" y="28445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5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7377" y="1342644"/>
              <a:ext cx="8987790" cy="43662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3453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546"/>
                </a:lnTo>
                <a:lnTo>
                  <a:pt x="448818" y="2844546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8659" y="650748"/>
            <a:ext cx="7947659" cy="59397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</TotalTime>
  <Words>779</Words>
  <Application>Microsoft Office PowerPoint</Application>
  <PresentationFormat>Widescreen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Lucida Sans Unicode</vt:lpstr>
      <vt:lpstr>Trebuchet MS</vt:lpstr>
      <vt:lpstr>Office Theme</vt:lpstr>
      <vt:lpstr>PowerPoint Presentation</vt:lpstr>
      <vt:lpstr>PowerPoint Presentation</vt:lpstr>
      <vt:lpstr>Solution Methodology</vt:lpstr>
      <vt:lpstr>Data Manipulation</vt:lpstr>
      <vt:lpstr>PowerPoint Presentation</vt:lpstr>
      <vt:lpstr>PowerPoint Presentation</vt:lpstr>
      <vt:lpstr>Categorical Variable Relation</vt:lpstr>
      <vt:lpstr>PowerPoint Presentation</vt:lpstr>
      <vt:lpstr>PowerPoint Presentation</vt:lpstr>
      <vt:lpstr>Data Conversion</vt:lpstr>
      <vt:lpstr>Model Building</vt:lpstr>
      <vt:lpstr>ROC Curve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 Score Case Study</dc:title>
  <dc:creator>aayushiaggarwal97@gmail.com</dc:creator>
  <cp:lastModifiedBy>Priyaa Sharma</cp:lastModifiedBy>
  <cp:revision>1</cp:revision>
  <dcterms:created xsi:type="dcterms:W3CDTF">2024-05-15T05:23:51Z</dcterms:created>
  <dcterms:modified xsi:type="dcterms:W3CDTF">2024-05-15T06:51:58Z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2019-06-10T00:00:00Z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2024-05-15T00:00:00Z</vt:filetime>
  </property>
</Properties>
</file>