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oboto Mon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RobotoMono-italic.fntdata"/><Relationship Id="rId10" Type="http://schemas.openxmlformats.org/officeDocument/2006/relationships/font" Target="fonts/RobotoMono-bold.fntdata"/><Relationship Id="rId12" Type="http://schemas.openxmlformats.org/officeDocument/2006/relationships/font" Target="fonts/RobotoMono-boldItalic.fntdata"/><Relationship Id="rId9"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a1c4bb02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a1c4bb0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a1c4bb02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a1c4bb02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900"/>
              <a:t>Reviews Comparison: Apple vs. Google App Store</a:t>
            </a:r>
            <a:endParaRPr b="1" sz="49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Pranav Sharma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Problem Definition</a:t>
            </a:r>
            <a:endParaRPr b="1"/>
          </a:p>
        </p:txBody>
      </p:sp>
      <p:sp>
        <p:nvSpPr>
          <p:cNvPr id="61" name="Google Shape;61;p14"/>
          <p:cNvSpPr txBox="1"/>
          <p:nvPr>
            <p:ph idx="1" type="body"/>
          </p:nvPr>
        </p:nvSpPr>
        <p:spPr>
          <a:xfrm>
            <a:off x="311700" y="1111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t>
            </a:r>
            <a:r>
              <a:rPr lang="en"/>
              <a:t>clients is a company that designs operating systems, and they want to build a major apps store into their user interface. To this end, they want to know whether Google Play apps have higher reviews on average than Apple Store apps (or vice versa), as they’re intending to strike a deal with just one of these companies.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Does Google Play apps have higher reviews on average than Apple Store apps?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Approach</a:t>
            </a:r>
            <a:endParaRPr b="1"/>
          </a:p>
        </p:txBody>
      </p:sp>
      <p:sp>
        <p:nvSpPr>
          <p:cNvPr id="67" name="Google Shape;67;p15"/>
          <p:cNvSpPr txBox="1"/>
          <p:nvPr>
            <p:ph idx="1" type="body"/>
          </p:nvPr>
        </p:nvSpPr>
        <p:spPr>
          <a:xfrm>
            <a:off x="311700" y="1064475"/>
            <a:ext cx="8520600" cy="3909900"/>
          </a:xfrm>
          <a:prstGeom prst="rect">
            <a:avLst/>
          </a:prstGeom>
        </p:spPr>
        <p:txBody>
          <a:bodyPr anchorCtr="0" anchor="t" bIns="91425" lIns="91425" spcFirstLastPara="1" rIns="91425" wrap="square" tIns="91425">
            <a:normAutofit lnSpcReduction="10000"/>
          </a:bodyPr>
          <a:lstStyle/>
          <a:p>
            <a:pPr indent="-295275" lvl="0" marL="457200" rtl="0" algn="l">
              <a:spcBef>
                <a:spcPts val="1100"/>
              </a:spcBef>
              <a:spcAft>
                <a:spcPts val="0"/>
              </a:spcAft>
              <a:buClr>
                <a:schemeClr val="dk1"/>
              </a:buClr>
              <a:buSzPts val="1050"/>
              <a:buAutoNum type="arabicPeriod"/>
            </a:pPr>
            <a:r>
              <a:rPr lang="en" sz="1050">
                <a:solidFill>
                  <a:schemeClr val="dk1"/>
                </a:solidFill>
                <a:highlight>
                  <a:srgbClr val="FFFFFF"/>
                </a:highlight>
              </a:rPr>
              <a:t>Sourcing and loading</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Load the two datasets</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Pick the columns that we are going to work with</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Subsetting the data on this basis</a:t>
            </a:r>
            <a:endParaRPr sz="1050">
              <a:solidFill>
                <a:schemeClr val="dk1"/>
              </a:solidFill>
              <a:highlight>
                <a:srgbClr val="FFFFFF"/>
              </a:highlight>
            </a:endParaRPr>
          </a:p>
          <a:p>
            <a:pPr indent="-295275" lvl="0" marL="457200" rtl="0" algn="l">
              <a:spcBef>
                <a:spcPts val="0"/>
              </a:spcBef>
              <a:spcAft>
                <a:spcPts val="0"/>
              </a:spcAft>
              <a:buClr>
                <a:schemeClr val="dk1"/>
              </a:buClr>
              <a:buSzPts val="1050"/>
              <a:buAutoNum type="arabicPeriod"/>
            </a:pPr>
            <a:r>
              <a:rPr lang="en" sz="1050">
                <a:solidFill>
                  <a:schemeClr val="dk1"/>
                </a:solidFill>
                <a:highlight>
                  <a:srgbClr val="FFFFFF"/>
                </a:highlight>
              </a:rPr>
              <a:t>Cleaning, transforming and visualizing</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Check the data types and fix them</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Add a </a:t>
            </a:r>
            <a:r>
              <a:rPr lang="en" sz="1050">
                <a:solidFill>
                  <a:srgbClr val="188038"/>
                </a:solidFill>
                <a:highlight>
                  <a:srgbClr val="FFFFFF"/>
                </a:highlight>
                <a:latin typeface="Roboto Mono"/>
                <a:ea typeface="Roboto Mono"/>
                <a:cs typeface="Roboto Mono"/>
                <a:sym typeface="Roboto Mono"/>
              </a:rPr>
              <a:t>platform</a:t>
            </a:r>
            <a:r>
              <a:rPr lang="en" sz="1050">
                <a:solidFill>
                  <a:schemeClr val="dk1"/>
                </a:solidFill>
                <a:highlight>
                  <a:srgbClr val="FFFFFF"/>
                </a:highlight>
              </a:rPr>
              <a:t> column to both the </a:t>
            </a:r>
            <a:r>
              <a:rPr lang="en" sz="1050">
                <a:solidFill>
                  <a:srgbClr val="188038"/>
                </a:solidFill>
                <a:highlight>
                  <a:srgbClr val="FFFFFF"/>
                </a:highlight>
                <a:latin typeface="Roboto Mono"/>
                <a:ea typeface="Roboto Mono"/>
                <a:cs typeface="Roboto Mono"/>
                <a:sym typeface="Roboto Mono"/>
              </a:rPr>
              <a:t>Apple</a:t>
            </a:r>
            <a:r>
              <a:rPr lang="en" sz="1050">
                <a:solidFill>
                  <a:schemeClr val="dk1"/>
                </a:solidFill>
                <a:highlight>
                  <a:srgbClr val="FFFFFF"/>
                </a:highlight>
              </a:rPr>
              <a:t> and the </a:t>
            </a:r>
            <a:r>
              <a:rPr lang="en" sz="1050">
                <a:solidFill>
                  <a:srgbClr val="188038"/>
                </a:solidFill>
                <a:highlight>
                  <a:srgbClr val="FFFFFF"/>
                </a:highlight>
                <a:latin typeface="Roboto Mono"/>
                <a:ea typeface="Roboto Mono"/>
                <a:cs typeface="Roboto Mono"/>
                <a:sym typeface="Roboto Mono"/>
              </a:rPr>
              <a:t>Google</a:t>
            </a:r>
            <a:r>
              <a:rPr lang="en" sz="1050">
                <a:solidFill>
                  <a:schemeClr val="dk1"/>
                </a:solidFill>
                <a:highlight>
                  <a:srgbClr val="FFFFFF"/>
                </a:highlight>
              </a:rPr>
              <a:t> dataframes</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Changing the column names to prepare for a join</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Join the two data sets</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Eliminate the </a:t>
            </a:r>
            <a:r>
              <a:rPr lang="en" sz="1050">
                <a:solidFill>
                  <a:srgbClr val="188038"/>
                </a:solidFill>
                <a:highlight>
                  <a:srgbClr val="FFFFFF"/>
                </a:highlight>
                <a:latin typeface="Roboto Mono"/>
                <a:ea typeface="Roboto Mono"/>
                <a:cs typeface="Roboto Mono"/>
                <a:sym typeface="Roboto Mono"/>
              </a:rPr>
              <a:t>NaN</a:t>
            </a:r>
            <a:r>
              <a:rPr lang="en" sz="1050">
                <a:solidFill>
                  <a:schemeClr val="dk1"/>
                </a:solidFill>
                <a:highlight>
                  <a:srgbClr val="FFFFFF"/>
                </a:highlight>
              </a:rPr>
              <a:t> values</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Filter only those apps that have been reviewed at least once</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Summarize the data visually and analytically (by the column </a:t>
            </a:r>
            <a:r>
              <a:rPr lang="en" sz="1050">
                <a:solidFill>
                  <a:srgbClr val="188038"/>
                </a:solidFill>
                <a:highlight>
                  <a:srgbClr val="FFFFFF"/>
                </a:highlight>
                <a:latin typeface="Roboto Mono"/>
                <a:ea typeface="Roboto Mono"/>
                <a:cs typeface="Roboto Mono"/>
                <a:sym typeface="Roboto Mono"/>
              </a:rPr>
              <a:t>platform</a:t>
            </a:r>
            <a:r>
              <a:rPr lang="en" sz="1050">
                <a:solidFill>
                  <a:schemeClr val="dk1"/>
                </a:solidFill>
                <a:highlight>
                  <a:srgbClr val="FFFFFF"/>
                </a:highlight>
              </a:rPr>
              <a:t>)</a:t>
            </a:r>
            <a:endParaRPr sz="1050">
              <a:solidFill>
                <a:schemeClr val="dk1"/>
              </a:solidFill>
              <a:highlight>
                <a:srgbClr val="FFFFFF"/>
              </a:highlight>
            </a:endParaRPr>
          </a:p>
          <a:p>
            <a:pPr indent="-295275" lvl="0" marL="457200" rtl="0" algn="l">
              <a:spcBef>
                <a:spcPts val="0"/>
              </a:spcBef>
              <a:spcAft>
                <a:spcPts val="0"/>
              </a:spcAft>
              <a:buClr>
                <a:schemeClr val="dk1"/>
              </a:buClr>
              <a:buSzPts val="1050"/>
              <a:buAutoNum type="arabicPeriod"/>
            </a:pPr>
            <a:r>
              <a:rPr lang="en" sz="1050">
                <a:solidFill>
                  <a:schemeClr val="dk1"/>
                </a:solidFill>
                <a:highlight>
                  <a:srgbClr val="FFFFFF"/>
                </a:highlight>
              </a:rPr>
              <a:t>Modelling</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Hypothesis formulation</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Getting the distribution of the data</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Permutation test</a:t>
            </a:r>
            <a:endParaRPr sz="1050">
              <a:solidFill>
                <a:schemeClr val="dk1"/>
              </a:solidFill>
              <a:highlight>
                <a:srgbClr val="FFFFFF"/>
              </a:highlight>
            </a:endParaRPr>
          </a:p>
          <a:p>
            <a:pPr indent="-295275" lvl="0" marL="457200" rtl="0" algn="l">
              <a:spcBef>
                <a:spcPts val="0"/>
              </a:spcBef>
              <a:spcAft>
                <a:spcPts val="0"/>
              </a:spcAft>
              <a:buClr>
                <a:schemeClr val="dk1"/>
              </a:buClr>
              <a:buSzPts val="1050"/>
              <a:buAutoNum type="arabicPeriod"/>
            </a:pPr>
            <a:r>
              <a:rPr lang="en" sz="1050">
                <a:solidFill>
                  <a:schemeClr val="dk1"/>
                </a:solidFill>
                <a:highlight>
                  <a:srgbClr val="FFFFFF"/>
                </a:highlight>
              </a:rPr>
              <a:t>Evaluating and concluding</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What is our conclusion?</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What is our decision?</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Other models we could have used.</a:t>
            </a:r>
            <a:endParaRPr sz="1050">
              <a:solidFill>
                <a:schemeClr val="dk1"/>
              </a:solidFill>
              <a:highlight>
                <a:srgbClr val="FFFFFF"/>
              </a:highlight>
            </a:endParaRPr>
          </a:p>
          <a:p>
            <a:pPr indent="0" lvl="0" marL="0" rtl="0" algn="l">
              <a:spcBef>
                <a:spcPts val="5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