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notesMasterIdLst>
    <p:notesMasterId r:id="rId45"/>
  </p:notesMasterIdLst>
  <p:sldIdLst>
    <p:sldId id="258" r:id="rId2"/>
    <p:sldId id="259" r:id="rId3"/>
    <p:sldId id="282" r:id="rId4"/>
    <p:sldId id="260" r:id="rId5"/>
    <p:sldId id="265" r:id="rId6"/>
    <p:sldId id="281" r:id="rId7"/>
    <p:sldId id="266" r:id="rId8"/>
    <p:sldId id="278" r:id="rId9"/>
    <p:sldId id="347" r:id="rId10"/>
    <p:sldId id="273" r:id="rId11"/>
    <p:sldId id="275" r:id="rId12"/>
    <p:sldId id="274" r:id="rId13"/>
    <p:sldId id="300" r:id="rId14"/>
    <p:sldId id="285" r:id="rId15"/>
    <p:sldId id="297" r:id="rId16"/>
    <p:sldId id="286" r:id="rId17"/>
    <p:sldId id="287" r:id="rId18"/>
    <p:sldId id="345" r:id="rId19"/>
    <p:sldId id="296" r:id="rId20"/>
    <p:sldId id="298" r:id="rId21"/>
    <p:sldId id="301" r:id="rId22"/>
    <p:sldId id="320" r:id="rId23"/>
    <p:sldId id="321" r:id="rId24"/>
    <p:sldId id="344" r:id="rId25"/>
    <p:sldId id="327" r:id="rId26"/>
    <p:sldId id="323" r:id="rId27"/>
    <p:sldId id="324" r:id="rId28"/>
    <p:sldId id="337" r:id="rId29"/>
    <p:sldId id="338" r:id="rId30"/>
    <p:sldId id="305" r:id="rId31"/>
    <p:sldId id="328" r:id="rId32"/>
    <p:sldId id="339" r:id="rId33"/>
    <p:sldId id="306" r:id="rId34"/>
    <p:sldId id="333" r:id="rId35"/>
    <p:sldId id="340" r:id="rId36"/>
    <p:sldId id="341" r:id="rId37"/>
    <p:sldId id="334" r:id="rId38"/>
    <p:sldId id="307" r:id="rId39"/>
    <p:sldId id="336" r:id="rId40"/>
    <p:sldId id="342" r:id="rId41"/>
    <p:sldId id="276" r:id="rId42"/>
    <p:sldId id="343" r:id="rId43"/>
    <p:sldId id="34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3" d="100"/>
          <a:sy n="73" d="100"/>
        </p:scale>
        <p:origin x="63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904DA-0856-484A-9C55-D9014EA19DA4}" type="datetimeFigureOut">
              <a:rPr lang="en-US" smtClean="0"/>
              <a:pPr/>
              <a:t>11/24/2016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EBAE7-8948-4090-896B-0118CD40DBA0}" type="slidenum">
              <a:rPr lang="en-US" smtClean="0"/>
              <a:pPr/>
              <a:t>‹#›</a:t>
            </a:fld>
            <a:endParaRPr lang="en-US"/>
          </a:p>
        </p:txBody>
      </p:sp>
    </p:spTree>
    <p:extLst>
      <p:ext uri="{BB962C8B-B14F-4D97-AF65-F5344CB8AC3E}">
        <p14:creationId xmlns:p14="http://schemas.microsoft.com/office/powerpoint/2010/main" val="256374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93700" y="692150"/>
            <a:ext cx="6070600" cy="3416300"/>
          </a:xfrm>
          <a:ln cap="flat"/>
        </p:spPr>
      </p:sp>
      <p:sp>
        <p:nvSpPr>
          <p:cNvPr id="59395"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457649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393700" y="692150"/>
            <a:ext cx="6070600" cy="3416300"/>
          </a:xfrm>
          <a:ln cap="flat"/>
        </p:spPr>
      </p:sp>
      <p:sp>
        <p:nvSpPr>
          <p:cNvPr id="65539"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3693382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393700" y="692150"/>
            <a:ext cx="6070600" cy="3416300"/>
          </a:xfrm>
          <a:ln cap="flat"/>
        </p:spPr>
      </p:sp>
      <p:sp>
        <p:nvSpPr>
          <p:cNvPr id="131075" name="Rectangle 3"/>
          <p:cNvSpPr>
            <a:spLocks noGrp="1" noChangeArrowheads="1"/>
          </p:cNvSpPr>
          <p:nvPr>
            <p:ph type="body" idx="1"/>
          </p:nvPr>
        </p:nvSpPr>
        <p:spPr>
          <a:xfrm>
            <a:off x="914400" y="4375150"/>
            <a:ext cx="5029200" cy="4064000"/>
          </a:xfrm>
          <a:noFill/>
        </p:spPr>
        <p:txBody>
          <a:bodyPr/>
          <a:lstStyle/>
          <a:p>
            <a:endParaRPr lang="en-US" altLang="en-US" dirty="0" smtClean="0"/>
          </a:p>
        </p:txBody>
      </p:sp>
    </p:spTree>
    <p:extLst>
      <p:ext uri="{BB962C8B-B14F-4D97-AF65-F5344CB8AC3E}">
        <p14:creationId xmlns:p14="http://schemas.microsoft.com/office/powerpoint/2010/main" val="2096243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93700" y="692150"/>
            <a:ext cx="6070600" cy="3416300"/>
          </a:xfrm>
          <a:ln cap="flat"/>
        </p:spPr>
      </p:sp>
      <p:sp>
        <p:nvSpPr>
          <p:cNvPr id="98307" name="Rectangle 3"/>
          <p:cNvSpPr>
            <a:spLocks noGrp="1" noChangeArrowheads="1"/>
          </p:cNvSpPr>
          <p:nvPr>
            <p:ph type="body" idx="1"/>
          </p:nvPr>
        </p:nvSpPr>
        <p:spPr>
          <a:noFill/>
        </p:spPr>
        <p:txBody>
          <a:bodyPr/>
          <a:lstStyle/>
          <a:p>
            <a:endParaRPr lang="en-US" altLang="en-US" dirty="0" smtClean="0"/>
          </a:p>
        </p:txBody>
      </p:sp>
    </p:spTree>
    <p:extLst>
      <p:ext uri="{BB962C8B-B14F-4D97-AF65-F5344CB8AC3E}">
        <p14:creationId xmlns:p14="http://schemas.microsoft.com/office/powerpoint/2010/main" val="2828956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393700" y="692150"/>
            <a:ext cx="6070600" cy="3416300"/>
          </a:xfrm>
          <a:ln cap="flat"/>
        </p:spPr>
      </p:sp>
      <p:sp>
        <p:nvSpPr>
          <p:cNvPr id="1024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32995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393700" y="692150"/>
            <a:ext cx="6070600" cy="3416300"/>
          </a:xfrm>
          <a:ln cap="flat"/>
        </p:spPr>
      </p:sp>
      <p:sp>
        <p:nvSpPr>
          <p:cNvPr id="1003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01221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393700" y="692150"/>
            <a:ext cx="6070600" cy="3416300"/>
          </a:xfrm>
          <a:ln cap="flat"/>
        </p:spPr>
      </p:sp>
      <p:sp>
        <p:nvSpPr>
          <p:cNvPr id="1085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7741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23BF71-38B7-8642-BFCE-EDAE9BD0CBAF}"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353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B025CB-9D18-264E-A945-2D020344C9DA}"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104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EFB6C-7E96-8F41-8872-189CA1C59F84}"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522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981CDE-9BE7-C544-8ACB-7077DFC4270F}"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79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141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86CD42-43FF-B740-998F-DCC3802C4CE3}" type="datetimeFigureOut">
              <a:rPr lang="en-US" smtClean="0"/>
              <a:pPr/>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3191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A0FFBD-2EE4-8547-BBAE-A1AC91C8D77E}" type="datetimeFigureOut">
              <a:rPr lang="en-US" smtClean="0"/>
              <a:pPr/>
              <a:t>11/24/2016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6810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A2352-D7AC-F242-9256-A4477BCBF354}" type="datetimeFigureOut">
              <a:rPr lang="en-US" smtClean="0"/>
              <a:pPr/>
              <a:t>11/24/2016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637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pPr/>
              <a:t>11/24/2016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840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smtClean="0"/>
              <a:pPr/>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604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pPr/>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494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8A92E-5FF9-8143-81B3-CCB531513398}" type="datetimeFigureOut">
              <a:rPr lang="en-US" smtClean="0"/>
              <a:pPr/>
              <a:t>11/24/2016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1551761"/>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749"/>
            <a:ext cx="10515600" cy="2430326"/>
          </a:xfrm>
        </p:spPr>
        <p:txBody>
          <a:bodyPr>
            <a:normAutofit/>
          </a:bodyPr>
          <a:lstStyle/>
          <a:p>
            <a:pPr algn="ctr"/>
            <a:r>
              <a:rPr lang="en-US" sz="5400" b="1" dirty="0" smtClean="0">
                <a:solidFill>
                  <a:srgbClr val="002060"/>
                </a:solidFill>
                <a:latin typeface="Adobe Garamond Pro Bold" panose="02020702060506020403" pitchFamily="18" charset="0"/>
              </a:rPr>
              <a:t>Four </a:t>
            </a:r>
            <a:r>
              <a:rPr lang="en-US" sz="5400" b="1" dirty="0">
                <a:solidFill>
                  <a:srgbClr val="002060"/>
                </a:solidFill>
                <a:latin typeface="Adobe Garamond Pro Bold" panose="02020702060506020403" pitchFamily="18" charset="0"/>
              </a:rPr>
              <a:t>W</a:t>
            </a:r>
            <a:r>
              <a:rPr lang="en-US" sz="5400" b="1" dirty="0" smtClean="0">
                <a:solidFill>
                  <a:srgbClr val="002060"/>
                </a:solidFill>
                <a:latin typeface="Adobe Garamond Pro Bold" panose="02020702060506020403" pitchFamily="18" charset="0"/>
              </a:rPr>
              <a:t>eek </a:t>
            </a:r>
            <a:r>
              <a:rPr lang="en-US" sz="5400" b="1" dirty="0">
                <a:solidFill>
                  <a:srgbClr val="002060"/>
                </a:solidFill>
                <a:latin typeface="Adobe Garamond Pro Bold" panose="02020702060506020403" pitchFamily="18" charset="0"/>
              </a:rPr>
              <a:t>I</a:t>
            </a:r>
            <a:r>
              <a:rPr lang="en-US" sz="5400" b="1" dirty="0" smtClean="0">
                <a:solidFill>
                  <a:srgbClr val="002060"/>
                </a:solidFill>
                <a:latin typeface="Adobe Garamond Pro Bold" panose="02020702060506020403" pitchFamily="18" charset="0"/>
              </a:rPr>
              <a:t>ndustrial </a:t>
            </a:r>
            <a:r>
              <a:rPr lang="en-US" sz="5400" b="1" dirty="0">
                <a:solidFill>
                  <a:srgbClr val="002060"/>
                </a:solidFill>
                <a:latin typeface="Adobe Garamond Pro Bold" panose="02020702060506020403" pitchFamily="18" charset="0"/>
              </a:rPr>
              <a:t>T</a:t>
            </a:r>
            <a:r>
              <a:rPr lang="en-US" sz="5400" b="1" dirty="0" smtClean="0">
                <a:solidFill>
                  <a:srgbClr val="002060"/>
                </a:solidFill>
                <a:latin typeface="Adobe Garamond Pro Bold" panose="02020702060506020403" pitchFamily="18" charset="0"/>
              </a:rPr>
              <a:t>raining  Presentation</a:t>
            </a:r>
            <a:endParaRPr lang="en-US" sz="5400" b="1" dirty="0">
              <a:solidFill>
                <a:srgbClr val="002060"/>
              </a:solidFill>
              <a:latin typeface="Adobe Garamond Pro Bold" panose="02020702060506020403" pitchFamily="18" charset="0"/>
            </a:endParaRPr>
          </a:p>
        </p:txBody>
      </p:sp>
      <p:sp>
        <p:nvSpPr>
          <p:cNvPr id="5" name="Content Placeholder 4"/>
          <p:cNvSpPr>
            <a:spLocks noGrp="1"/>
          </p:cNvSpPr>
          <p:nvPr>
            <p:ph idx="1"/>
          </p:nvPr>
        </p:nvSpPr>
        <p:spPr>
          <a:xfrm>
            <a:off x="617220" y="3788229"/>
            <a:ext cx="10957560" cy="2388734"/>
          </a:xfrm>
        </p:spPr>
        <p:txBody>
          <a:bodyPr/>
          <a:lstStyle/>
          <a:p>
            <a:pPr marL="0" indent="0">
              <a:buNone/>
            </a:pPr>
            <a:r>
              <a:rPr lang="en-US" dirty="0" smtClean="0"/>
              <a:t>Submitted To:						Submitted By:</a:t>
            </a:r>
          </a:p>
          <a:p>
            <a:pPr marL="0" indent="0">
              <a:buNone/>
            </a:pPr>
            <a:r>
              <a:rPr lang="en-US" dirty="0" smtClean="0"/>
              <a:t>Mr. Pankaj Pathik						Priyadarshini Sharma</a:t>
            </a:r>
          </a:p>
          <a:p>
            <a:pPr marL="0" indent="0">
              <a:buNone/>
            </a:pPr>
            <a:r>
              <a:rPr lang="en-US" dirty="0" smtClean="0"/>
              <a:t>(HOD of computer department)				R.N. 46(130610304030)</a:t>
            </a:r>
            <a:endParaRPr lang="en-US" dirty="0"/>
          </a:p>
        </p:txBody>
      </p:sp>
    </p:spTree>
    <p:extLst>
      <p:ext uri="{BB962C8B-B14F-4D97-AF65-F5344CB8AC3E}">
        <p14:creationId xmlns:p14="http://schemas.microsoft.com/office/powerpoint/2010/main" val="6195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953001" y="381001"/>
            <a:ext cx="4956175" cy="911225"/>
          </a:xfrm>
          <a:noFill/>
        </p:spPr>
        <p:txBody>
          <a:bodyPr/>
          <a:lstStyle/>
          <a:p>
            <a:pPr>
              <a:lnSpc>
                <a:spcPct val="90000"/>
              </a:lnSpc>
            </a:pPr>
            <a:r>
              <a:rPr lang="en-US" altLang="en-US" dirty="0" smtClean="0"/>
              <a:t>   </a:t>
            </a:r>
          </a:p>
        </p:txBody>
      </p:sp>
      <p:sp>
        <p:nvSpPr>
          <p:cNvPr id="97283" name="Rectangle 3"/>
          <p:cNvSpPr>
            <a:spLocks noChangeArrowheads="1"/>
          </p:cNvSpPr>
          <p:nvPr/>
        </p:nvSpPr>
        <p:spPr bwMode="auto">
          <a:xfrm>
            <a:off x="2487613" y="6340475"/>
            <a:ext cx="14668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dirty="0"/>
          </a:p>
        </p:txBody>
      </p:sp>
      <p:sp>
        <p:nvSpPr>
          <p:cNvPr id="97284" name="Rectangle 4"/>
          <p:cNvSpPr>
            <a:spLocks noChangeArrowheads="1"/>
          </p:cNvSpPr>
          <p:nvPr/>
        </p:nvSpPr>
        <p:spPr bwMode="auto">
          <a:xfrm>
            <a:off x="5073650" y="6340475"/>
            <a:ext cx="22288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dirty="0"/>
          </a:p>
        </p:txBody>
      </p:sp>
      <p:sp>
        <p:nvSpPr>
          <p:cNvPr id="97285" name="Oval 5"/>
          <p:cNvSpPr>
            <a:spLocks noChangeArrowheads="1"/>
          </p:cNvSpPr>
          <p:nvPr/>
        </p:nvSpPr>
        <p:spPr bwMode="auto">
          <a:xfrm>
            <a:off x="4443413" y="3535364"/>
            <a:ext cx="1314450" cy="1316037"/>
          </a:xfrm>
          <a:prstGeom prst="ellipse">
            <a:avLst/>
          </a:prstGeom>
          <a:ln>
            <a:headEnd/>
            <a:tailEnd/>
          </a:ln>
          <a:extLst/>
        </p:spPr>
        <p:style>
          <a:lnRef idx="2">
            <a:schemeClr val="accent1"/>
          </a:lnRef>
          <a:fillRef idx="1">
            <a:schemeClr val="lt1"/>
          </a:fillRef>
          <a:effectRef idx="0">
            <a:schemeClr val="accent1"/>
          </a:effectRef>
          <a:fontRef idx="minor">
            <a:schemeClr val="dk1"/>
          </a:fontRef>
        </p:style>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bg1"/>
                </a:solidFill>
                <a:latin typeface="Arial" panose="020B0604020202020204" pitchFamily="34" charset="0"/>
              </a:rPr>
              <a:t>Java</a:t>
            </a:r>
          </a:p>
          <a:p>
            <a:pPr algn="ctr"/>
            <a:r>
              <a:rPr lang="en-US" altLang="en-US" sz="1400" dirty="0">
                <a:ln w="0"/>
                <a:effectLst>
                  <a:outerShdw blurRad="38100" dist="19050" dir="2700000" algn="tl" rotWithShape="0">
                    <a:schemeClr val="dk1">
                      <a:alpha val="40000"/>
                    </a:schemeClr>
                  </a:outerShdw>
                </a:effectLst>
                <a:latin typeface="Arial" panose="020B0604020202020204" pitchFamily="34" charset="0"/>
              </a:rPr>
              <a:t>Bytecodes</a:t>
            </a:r>
          </a:p>
          <a:p>
            <a:pPr algn="ctr"/>
            <a:r>
              <a:rPr lang="en-US" altLang="en-US" sz="1400" dirty="0">
                <a:ln w="0"/>
                <a:effectLst>
                  <a:outerShdw blurRad="38100" dist="19050" dir="2700000" algn="tl" rotWithShape="0">
                    <a:schemeClr val="dk1">
                      <a:alpha val="40000"/>
                    </a:schemeClr>
                  </a:outerShdw>
                </a:effectLst>
                <a:latin typeface="Arial" panose="020B0604020202020204" pitchFamily="34" charset="0"/>
              </a:rPr>
              <a:t>move locally</a:t>
            </a:r>
          </a:p>
          <a:p>
            <a:pPr algn="ctr"/>
            <a:r>
              <a:rPr lang="en-US" altLang="en-US" sz="1400" dirty="0">
                <a:ln w="0"/>
                <a:effectLst>
                  <a:outerShdw blurRad="38100" dist="19050" dir="2700000" algn="tl" rotWithShape="0">
                    <a:schemeClr val="dk1">
                      <a:alpha val="40000"/>
                    </a:schemeClr>
                  </a:outerShdw>
                </a:effectLst>
                <a:latin typeface="Arial" panose="020B0604020202020204" pitchFamily="34" charset="0"/>
              </a:rPr>
              <a:t>or through</a:t>
            </a:r>
          </a:p>
          <a:p>
            <a:pPr algn="ctr"/>
            <a:r>
              <a:rPr lang="en-US" altLang="en-US" sz="1400" dirty="0">
                <a:ln w="0"/>
                <a:effectLst>
                  <a:outerShdw blurRad="38100" dist="19050" dir="2700000" algn="tl" rotWithShape="0">
                    <a:schemeClr val="dk1">
                      <a:alpha val="40000"/>
                    </a:schemeClr>
                  </a:outerShdw>
                </a:effectLst>
                <a:latin typeface="Arial" panose="020B0604020202020204" pitchFamily="34" charset="0"/>
              </a:rPr>
              <a:t>network</a:t>
            </a:r>
          </a:p>
        </p:txBody>
      </p:sp>
      <p:sp>
        <p:nvSpPr>
          <p:cNvPr id="97286" name="Oval 6"/>
          <p:cNvSpPr>
            <a:spLocks noChangeArrowheads="1"/>
          </p:cNvSpPr>
          <p:nvPr/>
        </p:nvSpPr>
        <p:spPr bwMode="auto">
          <a:xfrm>
            <a:off x="2079626" y="2192316"/>
            <a:ext cx="1243013" cy="103509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tx1">
                    <a:lumMod val="95000"/>
                    <a:lumOff val="5000"/>
                  </a:schemeClr>
                </a:solidFill>
                <a:latin typeface="Arial" panose="020B0604020202020204" pitchFamily="34" charset="0"/>
              </a:rPr>
              <a:t>Java</a:t>
            </a:r>
          </a:p>
          <a:p>
            <a:pPr algn="ctr"/>
            <a:r>
              <a:rPr lang="en-US" altLang="en-US" sz="1400" b="1" dirty="0">
                <a:solidFill>
                  <a:schemeClr val="tx1">
                    <a:lumMod val="95000"/>
                    <a:lumOff val="5000"/>
                  </a:schemeClr>
                </a:solidFill>
                <a:latin typeface="Arial" panose="020B0604020202020204" pitchFamily="34" charset="0"/>
              </a:rPr>
              <a:t>Source</a:t>
            </a:r>
          </a:p>
          <a:p>
            <a:pPr algn="ctr"/>
            <a:r>
              <a:rPr lang="en-US" altLang="en-US" sz="1400" b="1" dirty="0">
                <a:solidFill>
                  <a:schemeClr val="tx1">
                    <a:lumMod val="95000"/>
                    <a:lumOff val="5000"/>
                  </a:schemeClr>
                </a:solidFill>
                <a:latin typeface="Arial" panose="020B0604020202020204" pitchFamily="34" charset="0"/>
              </a:rPr>
              <a:t>(.java)</a:t>
            </a:r>
          </a:p>
        </p:txBody>
      </p:sp>
      <p:sp>
        <p:nvSpPr>
          <p:cNvPr id="97287" name="Rectangle 7"/>
          <p:cNvSpPr>
            <a:spLocks noChangeArrowheads="1"/>
          </p:cNvSpPr>
          <p:nvPr/>
        </p:nvSpPr>
        <p:spPr bwMode="auto">
          <a:xfrm>
            <a:off x="2079626" y="3994151"/>
            <a:ext cx="1235075" cy="70326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tx1">
                    <a:lumMod val="95000"/>
                    <a:lumOff val="5000"/>
                  </a:schemeClr>
                </a:solidFill>
                <a:latin typeface="Arial" panose="020B0604020202020204" pitchFamily="34" charset="0"/>
              </a:rPr>
              <a:t>Java</a:t>
            </a:r>
          </a:p>
          <a:p>
            <a:pPr algn="ctr"/>
            <a:r>
              <a:rPr lang="en-US" altLang="en-US" sz="1400" b="1" dirty="0">
                <a:solidFill>
                  <a:schemeClr val="tx1">
                    <a:lumMod val="95000"/>
                    <a:lumOff val="5000"/>
                  </a:schemeClr>
                </a:solidFill>
                <a:latin typeface="Arial" panose="020B0604020202020204" pitchFamily="34" charset="0"/>
              </a:rPr>
              <a:t>Compiler</a:t>
            </a:r>
          </a:p>
        </p:txBody>
      </p:sp>
      <p:sp>
        <p:nvSpPr>
          <p:cNvPr id="97288" name="Oval 8"/>
          <p:cNvSpPr>
            <a:spLocks noChangeArrowheads="1"/>
          </p:cNvSpPr>
          <p:nvPr/>
        </p:nvSpPr>
        <p:spPr bwMode="auto">
          <a:xfrm>
            <a:off x="1930401" y="5305380"/>
            <a:ext cx="1384300" cy="103509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tx1">
                    <a:lumMod val="95000"/>
                    <a:lumOff val="5000"/>
                  </a:schemeClr>
                </a:solidFill>
                <a:latin typeface="Arial" panose="020B0604020202020204" pitchFamily="34" charset="0"/>
              </a:rPr>
              <a:t>Java</a:t>
            </a:r>
          </a:p>
          <a:p>
            <a:pPr algn="ctr"/>
            <a:r>
              <a:rPr lang="en-US" altLang="en-US" sz="1400" b="1" dirty="0">
                <a:solidFill>
                  <a:schemeClr val="tx1">
                    <a:lumMod val="95000"/>
                    <a:lumOff val="5000"/>
                  </a:schemeClr>
                </a:solidFill>
                <a:latin typeface="Arial" panose="020B0604020202020204" pitchFamily="34" charset="0"/>
              </a:rPr>
              <a:t>Bytecode</a:t>
            </a:r>
          </a:p>
          <a:p>
            <a:pPr algn="ctr"/>
            <a:r>
              <a:rPr lang="en-US" altLang="en-US" sz="1400" b="1" dirty="0">
                <a:solidFill>
                  <a:schemeClr val="tx1">
                    <a:lumMod val="95000"/>
                    <a:lumOff val="5000"/>
                  </a:schemeClr>
                </a:solidFill>
                <a:latin typeface="Arial" panose="020B0604020202020204" pitchFamily="34" charset="0"/>
              </a:rPr>
              <a:t>(.class )</a:t>
            </a:r>
          </a:p>
        </p:txBody>
      </p:sp>
      <p:sp>
        <p:nvSpPr>
          <p:cNvPr id="97289" name="Freeform 9"/>
          <p:cNvSpPr>
            <a:spLocks/>
          </p:cNvSpPr>
          <p:nvPr/>
        </p:nvSpPr>
        <p:spPr bwMode="auto">
          <a:xfrm>
            <a:off x="2644775" y="3275014"/>
            <a:ext cx="1588" cy="688975"/>
          </a:xfrm>
          <a:custGeom>
            <a:avLst/>
            <a:gdLst>
              <a:gd name="T0" fmla="*/ 0 w 1"/>
              <a:gd name="T1" fmla="*/ 0 h 434"/>
              <a:gd name="T2" fmla="*/ 0 w 1"/>
              <a:gd name="T3" fmla="*/ 687388 h 434"/>
              <a:gd name="T4" fmla="*/ 0 60000 65536"/>
              <a:gd name="T5" fmla="*/ 0 60000 65536"/>
            </a:gdLst>
            <a:ahLst/>
            <a:cxnLst>
              <a:cxn ang="T4">
                <a:pos x="T0" y="T1"/>
              </a:cxn>
              <a:cxn ang="T5">
                <a:pos x="T2" y="T3"/>
              </a:cxn>
            </a:cxnLst>
            <a:rect l="0" t="0" r="r" b="b"/>
            <a:pathLst>
              <a:path w="1" h="434">
                <a:moveTo>
                  <a:pt x="0" y="0"/>
                </a:moveTo>
                <a:lnTo>
                  <a:pt x="0" y="433"/>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290" name="Freeform 10"/>
          <p:cNvSpPr>
            <a:spLocks/>
          </p:cNvSpPr>
          <p:nvPr/>
        </p:nvSpPr>
        <p:spPr bwMode="auto">
          <a:xfrm>
            <a:off x="2632531" y="4646160"/>
            <a:ext cx="1588" cy="688975"/>
          </a:xfrm>
          <a:custGeom>
            <a:avLst/>
            <a:gdLst>
              <a:gd name="T0" fmla="*/ 0 w 1"/>
              <a:gd name="T1" fmla="*/ 0 h 434"/>
              <a:gd name="T2" fmla="*/ 0 w 1"/>
              <a:gd name="T3" fmla="*/ 687388 h 434"/>
              <a:gd name="T4" fmla="*/ 0 60000 65536"/>
              <a:gd name="T5" fmla="*/ 0 60000 65536"/>
            </a:gdLst>
            <a:ahLst/>
            <a:cxnLst>
              <a:cxn ang="T4">
                <a:pos x="T0" y="T1"/>
              </a:cxn>
              <a:cxn ang="T5">
                <a:pos x="T2" y="T3"/>
              </a:cxn>
            </a:cxnLst>
            <a:rect l="0" t="0" r="r" b="b"/>
            <a:pathLst>
              <a:path w="1" h="434">
                <a:moveTo>
                  <a:pt x="0" y="0"/>
                </a:moveTo>
                <a:lnTo>
                  <a:pt x="0" y="433"/>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291" name="Rectangle 11"/>
          <p:cNvSpPr>
            <a:spLocks noChangeArrowheads="1"/>
          </p:cNvSpPr>
          <p:nvPr/>
        </p:nvSpPr>
        <p:spPr bwMode="auto">
          <a:xfrm>
            <a:off x="6967538" y="2921001"/>
            <a:ext cx="2544762" cy="2136775"/>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dirty="0"/>
          </a:p>
        </p:txBody>
      </p:sp>
      <p:grpSp>
        <p:nvGrpSpPr>
          <p:cNvPr id="97292" name="Group 14"/>
          <p:cNvGrpSpPr>
            <a:grpSpLocks/>
          </p:cNvGrpSpPr>
          <p:nvPr/>
        </p:nvGrpSpPr>
        <p:grpSpPr bwMode="auto">
          <a:xfrm>
            <a:off x="7169150" y="3132138"/>
            <a:ext cx="2311400" cy="901700"/>
            <a:chOff x="3556" y="1973"/>
            <a:chExt cx="1456" cy="568"/>
          </a:xfrm>
        </p:grpSpPr>
        <p:sp>
          <p:nvSpPr>
            <p:cNvPr id="97311" name="Rectangle 12"/>
            <p:cNvSpPr>
              <a:spLocks noChangeArrowheads="1"/>
            </p:cNvSpPr>
            <p:nvPr/>
          </p:nvSpPr>
          <p:spPr bwMode="auto">
            <a:xfrm>
              <a:off x="3556" y="1973"/>
              <a:ext cx="661" cy="5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300" b="1" dirty="0">
                  <a:solidFill>
                    <a:schemeClr val="tx1">
                      <a:lumMod val="95000"/>
                      <a:lumOff val="5000"/>
                    </a:schemeClr>
                  </a:solidFill>
                  <a:latin typeface="Arial" panose="020B0604020202020204" pitchFamily="34" charset="0"/>
                </a:rPr>
                <a:t>Java</a:t>
              </a:r>
            </a:p>
            <a:p>
              <a:pPr algn="ctr"/>
              <a:r>
                <a:rPr lang="en-US" altLang="en-US" sz="1300" b="1" dirty="0">
                  <a:solidFill>
                    <a:schemeClr val="tx1">
                      <a:lumMod val="95000"/>
                      <a:lumOff val="5000"/>
                    </a:schemeClr>
                  </a:solidFill>
                  <a:latin typeface="Arial" panose="020B0604020202020204" pitchFamily="34" charset="0"/>
                </a:rPr>
                <a:t>Interpreter</a:t>
              </a:r>
            </a:p>
          </p:txBody>
        </p:sp>
        <p:sp>
          <p:nvSpPr>
            <p:cNvPr id="97312" name="Rectangle 13"/>
            <p:cNvSpPr>
              <a:spLocks noChangeArrowheads="1"/>
            </p:cNvSpPr>
            <p:nvPr/>
          </p:nvSpPr>
          <p:spPr bwMode="auto">
            <a:xfrm>
              <a:off x="4351" y="1973"/>
              <a:ext cx="661" cy="56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tx1">
                      <a:lumMod val="95000"/>
                      <a:lumOff val="5000"/>
                    </a:schemeClr>
                  </a:solidFill>
                  <a:latin typeface="Arial" panose="020B0604020202020204" pitchFamily="34" charset="0"/>
                </a:rPr>
                <a:t>Just in Time</a:t>
              </a:r>
            </a:p>
            <a:p>
              <a:pPr algn="ctr"/>
              <a:r>
                <a:rPr lang="en-US" altLang="en-US" sz="1400" b="1" dirty="0">
                  <a:solidFill>
                    <a:schemeClr val="tx1">
                      <a:lumMod val="95000"/>
                      <a:lumOff val="5000"/>
                    </a:schemeClr>
                  </a:solidFill>
                  <a:latin typeface="Arial" panose="020B0604020202020204" pitchFamily="34" charset="0"/>
                </a:rPr>
                <a:t>Compiler</a:t>
              </a:r>
            </a:p>
          </p:txBody>
        </p:sp>
      </p:grpSp>
      <p:sp>
        <p:nvSpPr>
          <p:cNvPr id="97293" name="Rectangle 15"/>
          <p:cNvSpPr>
            <a:spLocks noChangeArrowheads="1"/>
          </p:cNvSpPr>
          <p:nvPr/>
        </p:nvSpPr>
        <p:spPr bwMode="auto">
          <a:xfrm>
            <a:off x="7073900" y="4632325"/>
            <a:ext cx="2311400" cy="3746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tx1">
                    <a:lumMod val="95000"/>
                    <a:lumOff val="5000"/>
                  </a:schemeClr>
                </a:solidFill>
                <a:latin typeface="Arial" panose="020B0604020202020204" pitchFamily="34" charset="0"/>
              </a:rPr>
              <a:t>Runtime System</a:t>
            </a:r>
          </a:p>
        </p:txBody>
      </p:sp>
      <p:sp>
        <p:nvSpPr>
          <p:cNvPr id="97294" name="Line 16"/>
          <p:cNvSpPr>
            <a:spLocks noChangeShapeType="1"/>
          </p:cNvSpPr>
          <p:nvPr/>
        </p:nvSpPr>
        <p:spPr bwMode="auto">
          <a:xfrm flipH="1">
            <a:off x="7302501" y="4129089"/>
            <a:ext cx="25398" cy="452435"/>
          </a:xfrm>
          <a:prstGeom prst="line">
            <a:avLst/>
          </a:prstGeom>
          <a:ln>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97295" name="Line 17"/>
          <p:cNvSpPr>
            <a:spLocks noChangeShapeType="1"/>
          </p:cNvSpPr>
          <p:nvPr/>
        </p:nvSpPr>
        <p:spPr bwMode="auto">
          <a:xfrm>
            <a:off x="8929689" y="4129089"/>
            <a:ext cx="26987" cy="485775"/>
          </a:xfrm>
          <a:prstGeom prst="line">
            <a:avLst/>
          </a:prstGeom>
          <a:ln>
            <a:headEnd/>
            <a:tailEnd type="triangle" w="med" len="med"/>
          </a:ln>
          <a:extLst/>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97296" name="Rectangle 18"/>
          <p:cNvSpPr>
            <a:spLocks noChangeArrowheads="1"/>
          </p:cNvSpPr>
          <p:nvPr/>
        </p:nvSpPr>
        <p:spPr bwMode="auto">
          <a:xfrm>
            <a:off x="7651750" y="1430338"/>
            <a:ext cx="1049338" cy="12033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Aft>
                <a:spcPts val="900"/>
              </a:spcAft>
            </a:pPr>
            <a:r>
              <a:rPr lang="en-US" altLang="en-US" sz="1400" b="1" dirty="0">
                <a:solidFill>
                  <a:schemeClr val="tx1">
                    <a:lumMod val="95000"/>
                    <a:lumOff val="5000"/>
                  </a:schemeClr>
                </a:solidFill>
                <a:latin typeface="Arial" panose="020B0604020202020204" pitchFamily="34" charset="0"/>
              </a:rPr>
              <a:t>Class Loader</a:t>
            </a:r>
          </a:p>
          <a:p>
            <a:pPr algn="ctr"/>
            <a:r>
              <a:rPr lang="en-US" altLang="en-US" sz="1400" b="1" dirty="0">
                <a:solidFill>
                  <a:schemeClr val="tx1">
                    <a:lumMod val="95000"/>
                    <a:lumOff val="5000"/>
                  </a:schemeClr>
                </a:solidFill>
                <a:latin typeface="Arial" panose="020B0604020202020204" pitchFamily="34" charset="0"/>
              </a:rPr>
              <a:t>Bytecode</a:t>
            </a:r>
          </a:p>
          <a:p>
            <a:pPr algn="ctr"/>
            <a:r>
              <a:rPr lang="en-US" altLang="en-US" sz="1400" b="1" dirty="0">
                <a:solidFill>
                  <a:schemeClr val="tx1">
                    <a:lumMod val="95000"/>
                    <a:lumOff val="5000"/>
                  </a:schemeClr>
                </a:solidFill>
                <a:latin typeface="Arial" panose="020B0604020202020204" pitchFamily="34" charset="0"/>
              </a:rPr>
              <a:t>Verifier</a:t>
            </a:r>
          </a:p>
        </p:txBody>
      </p:sp>
      <p:sp>
        <p:nvSpPr>
          <p:cNvPr id="97297" name="Rectangle 19"/>
          <p:cNvSpPr>
            <a:spLocks noChangeArrowheads="1"/>
          </p:cNvSpPr>
          <p:nvPr/>
        </p:nvSpPr>
        <p:spPr bwMode="auto">
          <a:xfrm>
            <a:off x="9409114" y="1731963"/>
            <a:ext cx="1049337" cy="9017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tx1">
                    <a:lumMod val="95000"/>
                    <a:lumOff val="5000"/>
                  </a:schemeClr>
                </a:solidFill>
                <a:latin typeface="Arial" panose="020B0604020202020204" pitchFamily="34" charset="0"/>
              </a:rPr>
              <a:t>Java Class</a:t>
            </a:r>
          </a:p>
          <a:p>
            <a:pPr algn="ctr"/>
            <a:r>
              <a:rPr lang="en-US" altLang="en-US" sz="1400" b="1" dirty="0">
                <a:solidFill>
                  <a:schemeClr val="tx1">
                    <a:lumMod val="95000"/>
                    <a:lumOff val="5000"/>
                  </a:schemeClr>
                </a:solidFill>
                <a:latin typeface="Arial" panose="020B0604020202020204" pitchFamily="34" charset="0"/>
              </a:rPr>
              <a:t>Libraries</a:t>
            </a:r>
          </a:p>
        </p:txBody>
      </p:sp>
      <p:sp>
        <p:nvSpPr>
          <p:cNvPr id="97298" name="Freeform 20"/>
          <p:cNvSpPr>
            <a:spLocks/>
          </p:cNvSpPr>
          <p:nvPr/>
        </p:nvSpPr>
        <p:spPr bwMode="auto">
          <a:xfrm>
            <a:off x="8874125" y="2070100"/>
            <a:ext cx="298450" cy="1588"/>
          </a:xfrm>
          <a:custGeom>
            <a:avLst/>
            <a:gdLst>
              <a:gd name="T0" fmla="*/ 0 w 188"/>
              <a:gd name="T1" fmla="*/ 0 h 1"/>
              <a:gd name="T2" fmla="*/ 296863 w 188"/>
              <a:gd name="T3" fmla="*/ 0 h 1"/>
              <a:gd name="T4" fmla="*/ 0 60000 65536"/>
              <a:gd name="T5" fmla="*/ 0 60000 65536"/>
            </a:gdLst>
            <a:ahLst/>
            <a:cxnLst>
              <a:cxn ang="T4">
                <a:pos x="T0" y="T1"/>
              </a:cxn>
              <a:cxn ang="T5">
                <a:pos x="T2" y="T3"/>
              </a:cxn>
            </a:cxnLst>
            <a:rect l="0" t="0" r="r" b="b"/>
            <a:pathLst>
              <a:path w="188" h="1">
                <a:moveTo>
                  <a:pt x="0" y="0"/>
                </a:moveTo>
                <a:lnTo>
                  <a:pt x="187" y="0"/>
                </a:lnTo>
              </a:path>
            </a:pathLst>
          </a:custGeom>
          <a:noFill/>
          <a:ln w="12700" cap="rnd"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299" name="Freeform 21"/>
          <p:cNvSpPr>
            <a:spLocks/>
          </p:cNvSpPr>
          <p:nvPr/>
        </p:nvSpPr>
        <p:spPr bwMode="auto">
          <a:xfrm>
            <a:off x="7432676" y="2736850"/>
            <a:ext cx="631825" cy="393700"/>
          </a:xfrm>
          <a:custGeom>
            <a:avLst/>
            <a:gdLst>
              <a:gd name="T0" fmla="*/ 630238 w 398"/>
              <a:gd name="T1" fmla="*/ 0 h 248"/>
              <a:gd name="T2" fmla="*/ 0 w 398"/>
              <a:gd name="T3" fmla="*/ 392113 h 248"/>
              <a:gd name="T4" fmla="*/ 0 60000 65536"/>
              <a:gd name="T5" fmla="*/ 0 60000 65536"/>
            </a:gdLst>
            <a:ahLst/>
            <a:cxnLst>
              <a:cxn ang="T4">
                <a:pos x="T0" y="T1"/>
              </a:cxn>
              <a:cxn ang="T5">
                <a:pos x="T2" y="T3"/>
              </a:cxn>
            </a:cxnLst>
            <a:rect l="0" t="0" r="r" b="b"/>
            <a:pathLst>
              <a:path w="398" h="248">
                <a:moveTo>
                  <a:pt x="397" y="0"/>
                </a:moveTo>
                <a:lnTo>
                  <a:pt x="0" y="247"/>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300" name="Freeform 22"/>
          <p:cNvSpPr>
            <a:spLocks/>
          </p:cNvSpPr>
          <p:nvPr/>
        </p:nvSpPr>
        <p:spPr bwMode="auto">
          <a:xfrm>
            <a:off x="8251826" y="2736850"/>
            <a:ext cx="631825" cy="393700"/>
          </a:xfrm>
          <a:custGeom>
            <a:avLst/>
            <a:gdLst>
              <a:gd name="T0" fmla="*/ 0 w 398"/>
              <a:gd name="T1" fmla="*/ 0 h 248"/>
              <a:gd name="T2" fmla="*/ 630238 w 398"/>
              <a:gd name="T3" fmla="*/ 392113 h 248"/>
              <a:gd name="T4" fmla="*/ 0 60000 65536"/>
              <a:gd name="T5" fmla="*/ 0 60000 65536"/>
            </a:gdLst>
            <a:ahLst/>
            <a:cxnLst>
              <a:cxn ang="T4">
                <a:pos x="T0" y="T1"/>
              </a:cxn>
              <a:cxn ang="T5">
                <a:pos x="T2" y="T3"/>
              </a:cxn>
            </a:cxnLst>
            <a:rect l="0" t="0" r="r" b="b"/>
            <a:pathLst>
              <a:path w="398" h="248">
                <a:moveTo>
                  <a:pt x="0" y="0"/>
                </a:moveTo>
                <a:lnTo>
                  <a:pt x="397" y="247"/>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301" name="Rectangle 23"/>
          <p:cNvSpPr>
            <a:spLocks noChangeArrowheads="1"/>
          </p:cNvSpPr>
          <p:nvPr/>
        </p:nvSpPr>
        <p:spPr bwMode="auto">
          <a:xfrm>
            <a:off x="7073900" y="5748339"/>
            <a:ext cx="2311400" cy="26828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tx1">
                    <a:lumMod val="95000"/>
                    <a:lumOff val="5000"/>
                  </a:schemeClr>
                </a:solidFill>
                <a:latin typeface="Arial" panose="020B0604020202020204" pitchFamily="34" charset="0"/>
              </a:rPr>
              <a:t>Operating System</a:t>
            </a:r>
          </a:p>
        </p:txBody>
      </p:sp>
      <p:sp>
        <p:nvSpPr>
          <p:cNvPr id="97302" name="Rectangle 24"/>
          <p:cNvSpPr>
            <a:spLocks noChangeArrowheads="1"/>
          </p:cNvSpPr>
          <p:nvPr/>
        </p:nvSpPr>
        <p:spPr bwMode="auto">
          <a:xfrm>
            <a:off x="7073900" y="6415089"/>
            <a:ext cx="2311400" cy="26828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tx1">
                    <a:lumMod val="95000"/>
                    <a:lumOff val="5000"/>
                  </a:schemeClr>
                </a:solidFill>
                <a:latin typeface="Arial" panose="020B0604020202020204" pitchFamily="34" charset="0"/>
              </a:rPr>
              <a:t>Hardware</a:t>
            </a:r>
          </a:p>
        </p:txBody>
      </p:sp>
      <p:sp>
        <p:nvSpPr>
          <p:cNvPr id="97303" name="Freeform 25"/>
          <p:cNvSpPr>
            <a:spLocks/>
          </p:cNvSpPr>
          <p:nvPr/>
        </p:nvSpPr>
        <p:spPr bwMode="auto">
          <a:xfrm>
            <a:off x="8131175" y="5181600"/>
            <a:ext cx="1588" cy="571500"/>
          </a:xfrm>
          <a:custGeom>
            <a:avLst/>
            <a:gdLst>
              <a:gd name="T0" fmla="*/ 0 w 1"/>
              <a:gd name="T1" fmla="*/ 0 h 360"/>
              <a:gd name="T2" fmla="*/ 0 w 1"/>
              <a:gd name="T3" fmla="*/ 569913 h 360"/>
              <a:gd name="T4" fmla="*/ 0 60000 65536"/>
              <a:gd name="T5" fmla="*/ 0 60000 65536"/>
            </a:gdLst>
            <a:ahLst/>
            <a:cxnLst>
              <a:cxn ang="T4">
                <a:pos x="T0" y="T1"/>
              </a:cxn>
              <a:cxn ang="T5">
                <a:pos x="T2" y="T3"/>
              </a:cxn>
            </a:cxnLst>
            <a:rect l="0" t="0" r="r" b="b"/>
            <a:pathLst>
              <a:path w="1" h="360">
                <a:moveTo>
                  <a:pt x="0" y="0"/>
                </a:moveTo>
                <a:lnTo>
                  <a:pt x="0" y="359"/>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304" name="Freeform 26"/>
          <p:cNvSpPr>
            <a:spLocks/>
          </p:cNvSpPr>
          <p:nvPr/>
        </p:nvSpPr>
        <p:spPr bwMode="auto">
          <a:xfrm>
            <a:off x="8131175" y="6022976"/>
            <a:ext cx="1588" cy="320675"/>
          </a:xfrm>
          <a:custGeom>
            <a:avLst/>
            <a:gdLst>
              <a:gd name="T0" fmla="*/ 0 w 1"/>
              <a:gd name="T1" fmla="*/ 0 h 202"/>
              <a:gd name="T2" fmla="*/ 0 w 1"/>
              <a:gd name="T3" fmla="*/ 319088 h 202"/>
              <a:gd name="T4" fmla="*/ 0 60000 65536"/>
              <a:gd name="T5" fmla="*/ 0 60000 65536"/>
            </a:gdLst>
            <a:ahLst/>
            <a:cxnLst>
              <a:cxn ang="T4">
                <a:pos x="T0" y="T1"/>
              </a:cxn>
              <a:cxn ang="T5">
                <a:pos x="T2" y="T3"/>
              </a:cxn>
            </a:cxnLst>
            <a:rect l="0" t="0" r="r" b="b"/>
            <a:pathLst>
              <a:path w="1" h="202">
                <a:moveTo>
                  <a:pt x="0" y="0"/>
                </a:moveTo>
                <a:lnTo>
                  <a:pt x="0" y="201"/>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305" name="Rectangle 27"/>
          <p:cNvSpPr>
            <a:spLocks noChangeArrowheads="1"/>
          </p:cNvSpPr>
          <p:nvPr/>
        </p:nvSpPr>
        <p:spPr bwMode="auto">
          <a:xfrm>
            <a:off x="9526589" y="3595939"/>
            <a:ext cx="1063625" cy="73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b="1" dirty="0">
                <a:latin typeface="Arial" panose="020B0604020202020204" pitchFamily="34" charset="0"/>
              </a:rPr>
              <a:t>Java</a:t>
            </a:r>
          </a:p>
          <a:p>
            <a:r>
              <a:rPr lang="en-US" altLang="en-US" sz="1400" b="1" dirty="0">
                <a:latin typeface="Arial" panose="020B0604020202020204" pitchFamily="34" charset="0"/>
              </a:rPr>
              <a:t>Virtual</a:t>
            </a:r>
          </a:p>
          <a:p>
            <a:r>
              <a:rPr lang="en-US" altLang="en-US" sz="1400" b="1" dirty="0">
                <a:latin typeface="Arial" panose="020B0604020202020204" pitchFamily="34" charset="0"/>
              </a:rPr>
              <a:t>machine</a:t>
            </a:r>
          </a:p>
        </p:txBody>
      </p:sp>
      <p:sp>
        <p:nvSpPr>
          <p:cNvPr id="97306" name="Rectangle 28"/>
          <p:cNvSpPr>
            <a:spLocks noChangeArrowheads="1"/>
          </p:cNvSpPr>
          <p:nvPr/>
        </p:nvSpPr>
        <p:spPr bwMode="auto">
          <a:xfrm>
            <a:off x="6002338" y="1417662"/>
            <a:ext cx="1560512" cy="520655"/>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dirty="0">
                <a:solidFill>
                  <a:schemeClr val="bg2"/>
                </a:solidFill>
                <a:latin typeface="Arial" panose="020B0604020202020204" pitchFamily="34" charset="0"/>
              </a:rPr>
              <a:t>Runtime Environment</a:t>
            </a:r>
          </a:p>
        </p:txBody>
      </p:sp>
      <p:sp>
        <p:nvSpPr>
          <p:cNvPr id="97307" name="Rectangle 29"/>
          <p:cNvSpPr>
            <a:spLocks noChangeArrowheads="1"/>
          </p:cNvSpPr>
          <p:nvPr/>
        </p:nvSpPr>
        <p:spPr bwMode="auto">
          <a:xfrm>
            <a:off x="1874838" y="1546249"/>
            <a:ext cx="1879600" cy="520655"/>
          </a:xfrm>
          <a:prstGeom prst="rect">
            <a:avLst/>
          </a:prstGeom>
          <a:ln/>
          <a:extLst/>
        </p:spPr>
        <p:style>
          <a:lnRef idx="2">
            <a:schemeClr val="dk1"/>
          </a:lnRef>
          <a:fillRef idx="1">
            <a:schemeClr val="lt1"/>
          </a:fillRef>
          <a:effectRef idx="0">
            <a:schemeClr val="dk1"/>
          </a:effectRef>
          <a:fontRef idx="minor">
            <a:schemeClr val="dk1"/>
          </a:fontRef>
        </p:style>
        <p:txBody>
          <a:bodyPr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dirty="0">
                <a:ln w="0"/>
                <a:effectLst>
                  <a:outerShdw blurRad="38100" dist="19050" dir="2700000" algn="tl" rotWithShape="0">
                    <a:schemeClr val="dk1">
                      <a:alpha val="40000"/>
                    </a:schemeClr>
                  </a:outerShdw>
                </a:effectLst>
                <a:latin typeface="Arial" panose="020B0604020202020204" pitchFamily="34" charset="0"/>
              </a:rPr>
              <a:t>Compile-time Environment</a:t>
            </a:r>
          </a:p>
        </p:txBody>
      </p:sp>
      <p:sp>
        <p:nvSpPr>
          <p:cNvPr id="97308" name="Freeform 30"/>
          <p:cNvSpPr>
            <a:spLocks/>
          </p:cNvSpPr>
          <p:nvPr/>
        </p:nvSpPr>
        <p:spPr bwMode="auto">
          <a:xfrm>
            <a:off x="3630614" y="4967289"/>
            <a:ext cx="866775" cy="898525"/>
          </a:xfrm>
          <a:custGeom>
            <a:avLst/>
            <a:gdLst>
              <a:gd name="T0" fmla="*/ 0 w 546"/>
              <a:gd name="T1" fmla="*/ 896938 h 566"/>
              <a:gd name="T2" fmla="*/ 220663 w 546"/>
              <a:gd name="T3" fmla="*/ 896938 h 566"/>
              <a:gd name="T4" fmla="*/ 865188 w 546"/>
              <a:gd name="T5" fmla="*/ 0 h 566"/>
              <a:gd name="T6" fmla="*/ 0 60000 65536"/>
              <a:gd name="T7" fmla="*/ 0 60000 65536"/>
              <a:gd name="T8" fmla="*/ 0 60000 65536"/>
            </a:gdLst>
            <a:ahLst/>
            <a:cxnLst>
              <a:cxn ang="T6">
                <a:pos x="T0" y="T1"/>
              </a:cxn>
              <a:cxn ang="T7">
                <a:pos x="T2" y="T3"/>
              </a:cxn>
              <a:cxn ang="T8">
                <a:pos x="T4" y="T5"/>
              </a:cxn>
            </a:cxnLst>
            <a:rect l="0" t="0" r="r" b="b"/>
            <a:pathLst>
              <a:path w="546" h="566">
                <a:moveTo>
                  <a:pt x="0" y="565"/>
                </a:moveTo>
                <a:lnTo>
                  <a:pt x="139" y="565"/>
                </a:lnTo>
                <a:lnTo>
                  <a:pt x="545"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309" name="Freeform 31"/>
          <p:cNvSpPr>
            <a:spLocks/>
          </p:cNvSpPr>
          <p:nvPr/>
        </p:nvSpPr>
        <p:spPr bwMode="auto">
          <a:xfrm>
            <a:off x="5818188" y="2171701"/>
            <a:ext cx="1454150" cy="1139825"/>
          </a:xfrm>
          <a:custGeom>
            <a:avLst/>
            <a:gdLst>
              <a:gd name="T0" fmla="*/ 0 w 916"/>
              <a:gd name="T1" fmla="*/ 1138238 h 718"/>
              <a:gd name="T2" fmla="*/ 833438 w 916"/>
              <a:gd name="T3" fmla="*/ 0 h 718"/>
              <a:gd name="T4" fmla="*/ 1452563 w 916"/>
              <a:gd name="T5" fmla="*/ 0 h 718"/>
              <a:gd name="T6" fmla="*/ 0 60000 65536"/>
              <a:gd name="T7" fmla="*/ 0 60000 65536"/>
              <a:gd name="T8" fmla="*/ 0 60000 65536"/>
            </a:gdLst>
            <a:ahLst/>
            <a:cxnLst>
              <a:cxn ang="T6">
                <a:pos x="T0" y="T1"/>
              </a:cxn>
              <a:cxn ang="T7">
                <a:pos x="T2" y="T3"/>
              </a:cxn>
              <a:cxn ang="T8">
                <a:pos x="T4" y="T5"/>
              </a:cxn>
            </a:cxnLst>
            <a:rect l="0" t="0" r="r" b="b"/>
            <a:pathLst>
              <a:path w="916" h="718">
                <a:moveTo>
                  <a:pt x="0" y="717"/>
                </a:moveTo>
                <a:lnTo>
                  <a:pt x="525" y="0"/>
                </a:lnTo>
                <a:lnTo>
                  <a:pt x="915" y="0"/>
                </a:lnTo>
              </a:path>
            </a:pathLst>
          </a:custGeom>
          <a:noFill/>
          <a:ln w="127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7310" name="Rectangle 32"/>
          <p:cNvSpPr>
            <a:spLocks noChangeArrowheads="1"/>
          </p:cNvSpPr>
          <p:nvPr/>
        </p:nvSpPr>
        <p:spPr bwMode="auto">
          <a:xfrm>
            <a:off x="1619025" y="111127"/>
            <a:ext cx="84524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3600" b="1" dirty="0">
                <a:solidFill>
                  <a:srgbClr val="002060"/>
                </a:solidFill>
                <a:latin typeface="Century Gothic" panose="020B0502020202020204" pitchFamily="34" charset="0"/>
              </a:rPr>
              <a:t>Java Environment/</a:t>
            </a:r>
          </a:p>
          <a:p>
            <a:pPr algn="ctr">
              <a:lnSpc>
                <a:spcPct val="90000"/>
              </a:lnSpc>
            </a:pPr>
            <a:r>
              <a:rPr lang="en-US" altLang="en-US" sz="3600" b="1" dirty="0">
                <a:solidFill>
                  <a:srgbClr val="002060"/>
                </a:solidFill>
                <a:latin typeface="Century Gothic" panose="020B0502020202020204" pitchFamily="34" charset="0"/>
              </a:rPr>
              <a:t>Life Cycle of Java Code</a:t>
            </a:r>
          </a:p>
        </p:txBody>
      </p:sp>
    </p:spTree>
    <p:extLst>
      <p:ext uri="{BB962C8B-B14F-4D97-AF65-F5344CB8AC3E}">
        <p14:creationId xmlns:p14="http://schemas.microsoft.com/office/powerpoint/2010/main" val="2847279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310"/>
                                        </p:tgtEl>
                                        <p:attrNameLst>
                                          <p:attrName>style.visibility</p:attrName>
                                        </p:attrNameLst>
                                      </p:cBhvr>
                                      <p:to>
                                        <p:strVal val="visible"/>
                                      </p:to>
                                    </p:set>
                                    <p:animEffect transition="in" filter="fade">
                                      <p:cBhvr>
                                        <p:cTn id="7" dur="500"/>
                                        <p:tgtEl>
                                          <p:spTgt spid="973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7307"/>
                                        </p:tgtEl>
                                        <p:attrNameLst>
                                          <p:attrName>style.visibility</p:attrName>
                                        </p:attrNameLst>
                                      </p:cBhvr>
                                      <p:to>
                                        <p:strVal val="visible"/>
                                      </p:to>
                                    </p:set>
                                    <p:animEffect transition="in" filter="fade">
                                      <p:cBhvr>
                                        <p:cTn id="12" dur="500"/>
                                        <p:tgtEl>
                                          <p:spTgt spid="973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286"/>
                                        </p:tgtEl>
                                        <p:attrNameLst>
                                          <p:attrName>style.visibility</p:attrName>
                                        </p:attrNameLst>
                                      </p:cBhvr>
                                      <p:to>
                                        <p:strVal val="visible"/>
                                      </p:to>
                                    </p:set>
                                    <p:animEffect transition="in" filter="fade">
                                      <p:cBhvr>
                                        <p:cTn id="17" dur="500"/>
                                        <p:tgtEl>
                                          <p:spTgt spid="9728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7289"/>
                                        </p:tgtEl>
                                        <p:attrNameLst>
                                          <p:attrName>style.visibility</p:attrName>
                                        </p:attrNameLst>
                                      </p:cBhvr>
                                      <p:to>
                                        <p:strVal val="visible"/>
                                      </p:to>
                                    </p:set>
                                    <p:animEffect transition="in" filter="fade">
                                      <p:cBhvr>
                                        <p:cTn id="22" dur="1000"/>
                                        <p:tgtEl>
                                          <p:spTgt spid="97289"/>
                                        </p:tgtEl>
                                      </p:cBhvr>
                                    </p:animEffect>
                                    <p:anim calcmode="lin" valueType="num">
                                      <p:cBhvr>
                                        <p:cTn id="23" dur="1000" fill="hold"/>
                                        <p:tgtEl>
                                          <p:spTgt spid="97289"/>
                                        </p:tgtEl>
                                        <p:attrNameLst>
                                          <p:attrName>ppt_x</p:attrName>
                                        </p:attrNameLst>
                                      </p:cBhvr>
                                      <p:tavLst>
                                        <p:tav tm="0">
                                          <p:val>
                                            <p:strVal val="#ppt_x"/>
                                          </p:val>
                                        </p:tav>
                                        <p:tav tm="100000">
                                          <p:val>
                                            <p:strVal val="#ppt_x"/>
                                          </p:val>
                                        </p:tav>
                                      </p:tavLst>
                                    </p:anim>
                                    <p:anim calcmode="lin" valueType="num">
                                      <p:cBhvr>
                                        <p:cTn id="24" dur="1000" fill="hold"/>
                                        <p:tgtEl>
                                          <p:spTgt spid="9728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7287"/>
                                        </p:tgtEl>
                                        <p:attrNameLst>
                                          <p:attrName>style.visibility</p:attrName>
                                        </p:attrNameLst>
                                      </p:cBhvr>
                                      <p:to>
                                        <p:strVal val="visible"/>
                                      </p:to>
                                    </p:set>
                                    <p:animEffect transition="in" filter="fade">
                                      <p:cBhvr>
                                        <p:cTn id="29" dur="500"/>
                                        <p:tgtEl>
                                          <p:spTgt spid="97287"/>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7290"/>
                                        </p:tgtEl>
                                        <p:attrNameLst>
                                          <p:attrName>style.visibility</p:attrName>
                                        </p:attrNameLst>
                                      </p:cBhvr>
                                      <p:to>
                                        <p:strVal val="visible"/>
                                      </p:to>
                                    </p:set>
                                    <p:animEffect transition="in" filter="fade">
                                      <p:cBhvr>
                                        <p:cTn id="34" dur="1000"/>
                                        <p:tgtEl>
                                          <p:spTgt spid="97290"/>
                                        </p:tgtEl>
                                      </p:cBhvr>
                                    </p:animEffect>
                                    <p:anim calcmode="lin" valueType="num">
                                      <p:cBhvr>
                                        <p:cTn id="35" dur="1000" fill="hold"/>
                                        <p:tgtEl>
                                          <p:spTgt spid="97290"/>
                                        </p:tgtEl>
                                        <p:attrNameLst>
                                          <p:attrName>ppt_x</p:attrName>
                                        </p:attrNameLst>
                                      </p:cBhvr>
                                      <p:tavLst>
                                        <p:tav tm="0">
                                          <p:val>
                                            <p:strVal val="#ppt_x"/>
                                          </p:val>
                                        </p:tav>
                                        <p:tav tm="100000">
                                          <p:val>
                                            <p:strVal val="#ppt_x"/>
                                          </p:val>
                                        </p:tav>
                                      </p:tavLst>
                                    </p:anim>
                                    <p:anim calcmode="lin" valueType="num">
                                      <p:cBhvr>
                                        <p:cTn id="36" dur="1000" fill="hold"/>
                                        <p:tgtEl>
                                          <p:spTgt spid="9729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7288"/>
                                        </p:tgtEl>
                                        <p:attrNameLst>
                                          <p:attrName>style.visibility</p:attrName>
                                        </p:attrNameLst>
                                      </p:cBhvr>
                                      <p:to>
                                        <p:strVal val="visible"/>
                                      </p:to>
                                    </p:set>
                                    <p:animEffect transition="in" filter="fade">
                                      <p:cBhvr>
                                        <p:cTn id="41" dur="500"/>
                                        <p:tgtEl>
                                          <p:spTgt spid="9728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7308"/>
                                        </p:tgtEl>
                                        <p:attrNameLst>
                                          <p:attrName>style.visibility</p:attrName>
                                        </p:attrNameLst>
                                      </p:cBhvr>
                                      <p:to>
                                        <p:strVal val="visible"/>
                                      </p:to>
                                    </p:set>
                                    <p:anim calcmode="lin" valueType="num">
                                      <p:cBhvr additive="base">
                                        <p:cTn id="46" dur="500" fill="hold"/>
                                        <p:tgtEl>
                                          <p:spTgt spid="97308"/>
                                        </p:tgtEl>
                                        <p:attrNameLst>
                                          <p:attrName>ppt_x</p:attrName>
                                        </p:attrNameLst>
                                      </p:cBhvr>
                                      <p:tavLst>
                                        <p:tav tm="0">
                                          <p:val>
                                            <p:strVal val="#ppt_x"/>
                                          </p:val>
                                        </p:tav>
                                        <p:tav tm="100000">
                                          <p:val>
                                            <p:strVal val="#ppt_x"/>
                                          </p:val>
                                        </p:tav>
                                      </p:tavLst>
                                    </p:anim>
                                    <p:anim calcmode="lin" valueType="num">
                                      <p:cBhvr additive="base">
                                        <p:cTn id="47" dur="500" fill="hold"/>
                                        <p:tgtEl>
                                          <p:spTgt spid="9730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7285"/>
                                        </p:tgtEl>
                                        <p:attrNameLst>
                                          <p:attrName>style.visibility</p:attrName>
                                        </p:attrNameLst>
                                      </p:cBhvr>
                                      <p:to>
                                        <p:strVal val="visible"/>
                                      </p:to>
                                    </p:set>
                                    <p:animEffect transition="in" filter="fade">
                                      <p:cBhvr>
                                        <p:cTn id="52" dur="500"/>
                                        <p:tgtEl>
                                          <p:spTgt spid="9728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7309"/>
                                        </p:tgtEl>
                                        <p:attrNameLst>
                                          <p:attrName>style.visibility</p:attrName>
                                        </p:attrNameLst>
                                      </p:cBhvr>
                                      <p:to>
                                        <p:strVal val="visible"/>
                                      </p:to>
                                    </p:set>
                                    <p:animEffect transition="in" filter="fade">
                                      <p:cBhvr>
                                        <p:cTn id="57" dur="500"/>
                                        <p:tgtEl>
                                          <p:spTgt spid="9730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7306"/>
                                        </p:tgtEl>
                                        <p:attrNameLst>
                                          <p:attrName>style.visibility</p:attrName>
                                        </p:attrNameLst>
                                      </p:cBhvr>
                                      <p:to>
                                        <p:strVal val="visible"/>
                                      </p:to>
                                    </p:set>
                                    <p:animEffect transition="in" filter="wipe(down)">
                                      <p:cBhvr>
                                        <p:cTn id="62" dur="500"/>
                                        <p:tgtEl>
                                          <p:spTgt spid="9730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97296"/>
                                        </p:tgtEl>
                                        <p:attrNameLst>
                                          <p:attrName>style.visibility</p:attrName>
                                        </p:attrNameLst>
                                      </p:cBhvr>
                                      <p:to>
                                        <p:strVal val="visible"/>
                                      </p:to>
                                    </p:set>
                                    <p:animEffect transition="in" filter="wipe(down)">
                                      <p:cBhvr>
                                        <p:cTn id="67" dur="500"/>
                                        <p:tgtEl>
                                          <p:spTgt spid="97296"/>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97297"/>
                                        </p:tgtEl>
                                        <p:attrNameLst>
                                          <p:attrName>style.visibility</p:attrName>
                                        </p:attrNameLst>
                                      </p:cBhvr>
                                      <p:to>
                                        <p:strVal val="visible"/>
                                      </p:to>
                                    </p:set>
                                    <p:animEffect transition="in" filter="fade">
                                      <p:cBhvr>
                                        <p:cTn id="72" dur="1000"/>
                                        <p:tgtEl>
                                          <p:spTgt spid="97297"/>
                                        </p:tgtEl>
                                      </p:cBhvr>
                                    </p:animEffect>
                                    <p:anim calcmode="lin" valueType="num">
                                      <p:cBhvr>
                                        <p:cTn id="73" dur="1000" fill="hold"/>
                                        <p:tgtEl>
                                          <p:spTgt spid="97297"/>
                                        </p:tgtEl>
                                        <p:attrNameLst>
                                          <p:attrName>ppt_x</p:attrName>
                                        </p:attrNameLst>
                                      </p:cBhvr>
                                      <p:tavLst>
                                        <p:tav tm="0">
                                          <p:val>
                                            <p:strVal val="#ppt_x"/>
                                          </p:val>
                                        </p:tav>
                                        <p:tav tm="100000">
                                          <p:val>
                                            <p:strVal val="#ppt_x"/>
                                          </p:val>
                                        </p:tav>
                                      </p:tavLst>
                                    </p:anim>
                                    <p:anim calcmode="lin" valueType="num">
                                      <p:cBhvr>
                                        <p:cTn id="74" dur="1000" fill="hold"/>
                                        <p:tgtEl>
                                          <p:spTgt spid="9729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grpId="0" nodeType="clickEffect">
                                  <p:stCondLst>
                                    <p:cond delay="0"/>
                                  </p:stCondLst>
                                  <p:childTnLst>
                                    <p:set>
                                      <p:cBhvr>
                                        <p:cTn id="78" dur="1" fill="hold">
                                          <p:stCondLst>
                                            <p:cond delay="0"/>
                                          </p:stCondLst>
                                        </p:cTn>
                                        <p:tgtEl>
                                          <p:spTgt spid="97298"/>
                                        </p:tgtEl>
                                        <p:attrNameLst>
                                          <p:attrName>style.visibility</p:attrName>
                                        </p:attrNameLst>
                                      </p:cBhvr>
                                      <p:to>
                                        <p:strVal val="visible"/>
                                      </p:to>
                                    </p:set>
                                    <p:animEffect transition="in" filter="circle(in)">
                                      <p:cBhvr>
                                        <p:cTn id="79" dur="2000"/>
                                        <p:tgtEl>
                                          <p:spTgt spid="97298"/>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97292"/>
                                        </p:tgtEl>
                                        <p:attrNameLst>
                                          <p:attrName>style.visibility</p:attrName>
                                        </p:attrNameLst>
                                      </p:cBhvr>
                                      <p:to>
                                        <p:strVal val="visible"/>
                                      </p:to>
                                    </p:set>
                                    <p:animEffect transition="in" filter="fade">
                                      <p:cBhvr>
                                        <p:cTn id="84" dur="1000"/>
                                        <p:tgtEl>
                                          <p:spTgt spid="97292"/>
                                        </p:tgtEl>
                                      </p:cBhvr>
                                    </p:animEffect>
                                    <p:anim calcmode="lin" valueType="num">
                                      <p:cBhvr>
                                        <p:cTn id="85" dur="1000" fill="hold"/>
                                        <p:tgtEl>
                                          <p:spTgt spid="97292"/>
                                        </p:tgtEl>
                                        <p:attrNameLst>
                                          <p:attrName>ppt_x</p:attrName>
                                        </p:attrNameLst>
                                      </p:cBhvr>
                                      <p:tavLst>
                                        <p:tav tm="0">
                                          <p:val>
                                            <p:strVal val="#ppt_x"/>
                                          </p:val>
                                        </p:tav>
                                        <p:tav tm="100000">
                                          <p:val>
                                            <p:strVal val="#ppt_x"/>
                                          </p:val>
                                        </p:tav>
                                      </p:tavLst>
                                    </p:anim>
                                    <p:anim calcmode="lin" valueType="num">
                                      <p:cBhvr>
                                        <p:cTn id="86" dur="1000" fill="hold"/>
                                        <p:tgtEl>
                                          <p:spTgt spid="97292"/>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97294"/>
                                        </p:tgtEl>
                                        <p:attrNameLst>
                                          <p:attrName>style.visibility</p:attrName>
                                        </p:attrNameLst>
                                      </p:cBhvr>
                                      <p:to>
                                        <p:strVal val="visible"/>
                                      </p:to>
                                    </p:set>
                                    <p:animEffect transition="in" filter="fade">
                                      <p:cBhvr>
                                        <p:cTn id="89" dur="1000"/>
                                        <p:tgtEl>
                                          <p:spTgt spid="97294"/>
                                        </p:tgtEl>
                                      </p:cBhvr>
                                    </p:animEffect>
                                    <p:anim calcmode="lin" valueType="num">
                                      <p:cBhvr>
                                        <p:cTn id="90" dur="1000" fill="hold"/>
                                        <p:tgtEl>
                                          <p:spTgt spid="97294"/>
                                        </p:tgtEl>
                                        <p:attrNameLst>
                                          <p:attrName>ppt_x</p:attrName>
                                        </p:attrNameLst>
                                      </p:cBhvr>
                                      <p:tavLst>
                                        <p:tav tm="0">
                                          <p:val>
                                            <p:strVal val="#ppt_x"/>
                                          </p:val>
                                        </p:tav>
                                        <p:tav tm="100000">
                                          <p:val>
                                            <p:strVal val="#ppt_x"/>
                                          </p:val>
                                        </p:tav>
                                      </p:tavLst>
                                    </p:anim>
                                    <p:anim calcmode="lin" valueType="num">
                                      <p:cBhvr>
                                        <p:cTn id="91" dur="1000" fill="hold"/>
                                        <p:tgtEl>
                                          <p:spTgt spid="9729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7295"/>
                                        </p:tgtEl>
                                        <p:attrNameLst>
                                          <p:attrName>style.visibility</p:attrName>
                                        </p:attrNameLst>
                                      </p:cBhvr>
                                      <p:to>
                                        <p:strVal val="visible"/>
                                      </p:to>
                                    </p:set>
                                    <p:animEffect transition="in" filter="fade">
                                      <p:cBhvr>
                                        <p:cTn id="94" dur="1000"/>
                                        <p:tgtEl>
                                          <p:spTgt spid="97295"/>
                                        </p:tgtEl>
                                      </p:cBhvr>
                                    </p:animEffect>
                                    <p:anim calcmode="lin" valueType="num">
                                      <p:cBhvr>
                                        <p:cTn id="95" dur="1000" fill="hold"/>
                                        <p:tgtEl>
                                          <p:spTgt spid="97295"/>
                                        </p:tgtEl>
                                        <p:attrNameLst>
                                          <p:attrName>ppt_x</p:attrName>
                                        </p:attrNameLst>
                                      </p:cBhvr>
                                      <p:tavLst>
                                        <p:tav tm="0">
                                          <p:val>
                                            <p:strVal val="#ppt_x"/>
                                          </p:val>
                                        </p:tav>
                                        <p:tav tm="100000">
                                          <p:val>
                                            <p:strVal val="#ppt_x"/>
                                          </p:val>
                                        </p:tav>
                                      </p:tavLst>
                                    </p:anim>
                                    <p:anim calcmode="lin" valueType="num">
                                      <p:cBhvr>
                                        <p:cTn id="96" dur="1000" fill="hold"/>
                                        <p:tgtEl>
                                          <p:spTgt spid="97295"/>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grpId="0" nodeType="clickEffect">
                                  <p:stCondLst>
                                    <p:cond delay="0"/>
                                  </p:stCondLst>
                                  <p:childTnLst>
                                    <p:set>
                                      <p:cBhvr>
                                        <p:cTn id="100" dur="1" fill="hold">
                                          <p:stCondLst>
                                            <p:cond delay="0"/>
                                          </p:stCondLst>
                                        </p:cTn>
                                        <p:tgtEl>
                                          <p:spTgt spid="97293"/>
                                        </p:tgtEl>
                                        <p:attrNameLst>
                                          <p:attrName>style.visibility</p:attrName>
                                        </p:attrNameLst>
                                      </p:cBhvr>
                                      <p:to>
                                        <p:strVal val="visible"/>
                                      </p:to>
                                    </p:set>
                                    <p:animEffect transition="in" filter="barn(inVertical)">
                                      <p:cBhvr>
                                        <p:cTn id="101" dur="500"/>
                                        <p:tgtEl>
                                          <p:spTgt spid="9729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97291"/>
                                        </p:tgtEl>
                                        <p:attrNameLst>
                                          <p:attrName>style.visibility</p:attrName>
                                        </p:attrNameLst>
                                      </p:cBhvr>
                                      <p:to>
                                        <p:strVal val="visible"/>
                                      </p:to>
                                    </p:set>
                                    <p:animEffect transition="in" filter="fade">
                                      <p:cBhvr>
                                        <p:cTn id="106" dur="500"/>
                                        <p:tgtEl>
                                          <p:spTgt spid="9729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97305"/>
                                        </p:tgtEl>
                                        <p:attrNameLst>
                                          <p:attrName>style.visibility</p:attrName>
                                        </p:attrNameLst>
                                      </p:cBhvr>
                                      <p:to>
                                        <p:strVal val="visible"/>
                                      </p:to>
                                    </p:set>
                                    <p:animEffect transition="in" filter="fade">
                                      <p:cBhvr>
                                        <p:cTn id="111" dur="500"/>
                                        <p:tgtEl>
                                          <p:spTgt spid="97305"/>
                                        </p:tgtEl>
                                      </p:cBhvr>
                                    </p:animEffec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97303"/>
                                        </p:tgtEl>
                                        <p:attrNameLst>
                                          <p:attrName>style.visibility</p:attrName>
                                        </p:attrNameLst>
                                      </p:cBhvr>
                                      <p:to>
                                        <p:strVal val="visible"/>
                                      </p:to>
                                    </p:set>
                                    <p:animEffect transition="in" filter="barn(inVertical)">
                                      <p:cBhvr>
                                        <p:cTn id="116" dur="500"/>
                                        <p:tgtEl>
                                          <p:spTgt spid="97303"/>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grpId="0" nodeType="clickEffect">
                                  <p:stCondLst>
                                    <p:cond delay="0"/>
                                  </p:stCondLst>
                                  <p:childTnLst>
                                    <p:set>
                                      <p:cBhvr>
                                        <p:cTn id="120" dur="1" fill="hold">
                                          <p:stCondLst>
                                            <p:cond delay="0"/>
                                          </p:stCondLst>
                                        </p:cTn>
                                        <p:tgtEl>
                                          <p:spTgt spid="97301"/>
                                        </p:tgtEl>
                                        <p:attrNameLst>
                                          <p:attrName>style.visibility</p:attrName>
                                        </p:attrNameLst>
                                      </p:cBhvr>
                                      <p:to>
                                        <p:strVal val="visible"/>
                                      </p:to>
                                    </p:set>
                                    <p:animEffect transition="in" filter="barn(inVertical)">
                                      <p:cBhvr>
                                        <p:cTn id="121" dur="500"/>
                                        <p:tgtEl>
                                          <p:spTgt spid="97301"/>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97304"/>
                                        </p:tgtEl>
                                        <p:attrNameLst>
                                          <p:attrName>style.visibility</p:attrName>
                                        </p:attrNameLst>
                                      </p:cBhvr>
                                      <p:to>
                                        <p:strVal val="visible"/>
                                      </p:to>
                                    </p:set>
                                    <p:animEffect transition="in" filter="fade">
                                      <p:cBhvr>
                                        <p:cTn id="126" dur="1000"/>
                                        <p:tgtEl>
                                          <p:spTgt spid="97304"/>
                                        </p:tgtEl>
                                      </p:cBhvr>
                                    </p:animEffect>
                                    <p:anim calcmode="lin" valueType="num">
                                      <p:cBhvr>
                                        <p:cTn id="127" dur="1000" fill="hold"/>
                                        <p:tgtEl>
                                          <p:spTgt spid="97304"/>
                                        </p:tgtEl>
                                        <p:attrNameLst>
                                          <p:attrName>ppt_x</p:attrName>
                                        </p:attrNameLst>
                                      </p:cBhvr>
                                      <p:tavLst>
                                        <p:tav tm="0">
                                          <p:val>
                                            <p:strVal val="#ppt_x"/>
                                          </p:val>
                                        </p:tav>
                                        <p:tav tm="100000">
                                          <p:val>
                                            <p:strVal val="#ppt_x"/>
                                          </p:val>
                                        </p:tav>
                                      </p:tavLst>
                                    </p:anim>
                                    <p:anim calcmode="lin" valueType="num">
                                      <p:cBhvr>
                                        <p:cTn id="128" dur="1000" fill="hold"/>
                                        <p:tgtEl>
                                          <p:spTgt spid="97304"/>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6" presetClass="entr" presetSubtype="21" fill="hold" grpId="0" nodeType="clickEffect">
                                  <p:stCondLst>
                                    <p:cond delay="0"/>
                                  </p:stCondLst>
                                  <p:childTnLst>
                                    <p:set>
                                      <p:cBhvr>
                                        <p:cTn id="132" dur="1" fill="hold">
                                          <p:stCondLst>
                                            <p:cond delay="0"/>
                                          </p:stCondLst>
                                        </p:cTn>
                                        <p:tgtEl>
                                          <p:spTgt spid="97302"/>
                                        </p:tgtEl>
                                        <p:attrNameLst>
                                          <p:attrName>style.visibility</p:attrName>
                                        </p:attrNameLst>
                                      </p:cBhvr>
                                      <p:to>
                                        <p:strVal val="visible"/>
                                      </p:to>
                                    </p:set>
                                    <p:animEffect transition="in" filter="barn(inVertical)">
                                      <p:cBhvr>
                                        <p:cTn id="133" dur="500"/>
                                        <p:tgtEl>
                                          <p:spTgt spid="97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nimBg="1"/>
      <p:bldP spid="97286" grpId="0" animBg="1"/>
      <p:bldP spid="97287" grpId="0" animBg="1"/>
      <p:bldP spid="97288" grpId="0" animBg="1"/>
      <p:bldP spid="97289" grpId="0" animBg="1"/>
      <p:bldP spid="97290" grpId="0" animBg="1"/>
      <p:bldP spid="97291" grpId="0" animBg="1"/>
      <p:bldP spid="97293" grpId="0" animBg="1"/>
      <p:bldP spid="97294" grpId="0" animBg="1"/>
      <p:bldP spid="97295" grpId="0" animBg="1"/>
      <p:bldP spid="97296" grpId="0" animBg="1"/>
      <p:bldP spid="97297" grpId="0" animBg="1"/>
      <p:bldP spid="97298" grpId="0" animBg="1"/>
      <p:bldP spid="97301" grpId="0" animBg="1"/>
      <p:bldP spid="97302" grpId="0" animBg="1"/>
      <p:bldP spid="97303" grpId="0" animBg="1"/>
      <p:bldP spid="97304" grpId="0" animBg="1"/>
      <p:bldP spid="97305" grpId="0"/>
      <p:bldP spid="97306" grpId="0" animBg="1"/>
      <p:bldP spid="97307" grpId="0" animBg="1"/>
      <p:bldP spid="97308" grpId="0" animBg="1"/>
      <p:bldP spid="97309" grpId="0" animBg="1"/>
      <p:bldP spid="973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462125" y="282005"/>
            <a:ext cx="9520158" cy="1049235"/>
          </a:xfrm>
          <a:noFill/>
        </p:spPr>
        <p:txBody>
          <a:bodyPr>
            <a:normAutofit/>
          </a:bodyPr>
          <a:lstStyle/>
          <a:p>
            <a:pPr>
              <a:lnSpc>
                <a:spcPct val="90000"/>
              </a:lnSpc>
            </a:pPr>
            <a:r>
              <a:rPr lang="en-US" altLang="en-US" sz="4000" b="1" dirty="0" smtClean="0">
                <a:latin typeface="Adobe Garamond Pro Bold" panose="02020702060506020403" pitchFamily="18" charset="0"/>
              </a:rPr>
              <a:t>Hello World</a:t>
            </a:r>
          </a:p>
        </p:txBody>
      </p:sp>
      <p:sp>
        <p:nvSpPr>
          <p:cNvPr id="101379" name="Rectangle 3"/>
          <p:cNvSpPr>
            <a:spLocks noGrp="1" noChangeArrowheads="1"/>
          </p:cNvSpPr>
          <p:nvPr>
            <p:ph idx="1"/>
          </p:nvPr>
        </p:nvSpPr>
        <p:spPr>
          <a:xfrm>
            <a:off x="1676400" y="2380343"/>
            <a:ext cx="8915400" cy="4382407"/>
          </a:xfrm>
        </p:spPr>
        <p:txBody>
          <a:bodyPr/>
          <a:lstStyle/>
          <a:p>
            <a:pPr>
              <a:lnSpc>
                <a:spcPct val="90000"/>
              </a:lnSpc>
              <a:buFont typeface="Monotype Sorts" pitchFamily="2" charset="2"/>
              <a:buNone/>
            </a:pPr>
            <a:r>
              <a:rPr lang="en-US" altLang="en-US" sz="2600" dirty="0">
                <a:latin typeface="Courier New" panose="02070309020205020404" pitchFamily="49" charset="0"/>
              </a:rPr>
              <a:t>// hello.java: Hello </a:t>
            </a:r>
            <a:r>
              <a:rPr lang="en-US" altLang="en-US" sz="2600" dirty="0" smtClean="0">
                <a:latin typeface="Courier New" panose="02070309020205020404" pitchFamily="49" charset="0"/>
              </a:rPr>
              <a:t>World program</a:t>
            </a:r>
            <a:endParaRPr lang="en-US" altLang="en-US" sz="2600" dirty="0">
              <a:latin typeface="Courier New" panose="02070309020205020404" pitchFamily="49" charset="0"/>
            </a:endParaRPr>
          </a:p>
          <a:p>
            <a:pPr>
              <a:lnSpc>
                <a:spcPct val="90000"/>
              </a:lnSpc>
              <a:buFont typeface="Monotype Sorts" pitchFamily="2" charset="2"/>
              <a:buNone/>
            </a:pPr>
            <a:r>
              <a:rPr lang="en-US" altLang="en-US" sz="2600" dirty="0">
                <a:latin typeface="Courier New" panose="02070309020205020404" pitchFamily="49" charset="0"/>
              </a:rPr>
              <a:t>class </a:t>
            </a:r>
            <a:r>
              <a:rPr lang="en-US" altLang="en-US" sz="2600" dirty="0" smtClean="0">
                <a:latin typeface="Courier New" panose="02070309020205020404" pitchFamily="49" charset="0"/>
              </a:rPr>
              <a:t>HelloWorld</a:t>
            </a:r>
            <a:endParaRPr lang="en-US" altLang="en-US" sz="2600" dirty="0">
              <a:latin typeface="Courier New" panose="02070309020205020404" pitchFamily="49" charset="0"/>
            </a:endParaRPr>
          </a:p>
          <a:p>
            <a:pPr>
              <a:lnSpc>
                <a:spcPct val="90000"/>
              </a:lnSpc>
              <a:buFont typeface="Monotype Sorts" pitchFamily="2" charset="2"/>
              <a:buNone/>
            </a:pPr>
            <a:r>
              <a:rPr lang="en-US" altLang="en-US" sz="2600" dirty="0">
                <a:latin typeface="Courier New" panose="02070309020205020404" pitchFamily="49" charset="0"/>
              </a:rPr>
              <a:t>{</a:t>
            </a:r>
          </a:p>
          <a:p>
            <a:pPr>
              <a:lnSpc>
                <a:spcPct val="90000"/>
              </a:lnSpc>
              <a:buFont typeface="Monotype Sorts" pitchFamily="2" charset="2"/>
              <a:buNone/>
            </a:pPr>
            <a:r>
              <a:rPr lang="en-US" altLang="en-US" sz="2600" dirty="0">
                <a:latin typeface="Courier New" panose="02070309020205020404" pitchFamily="49" charset="0"/>
              </a:rPr>
              <a:t>   public static void main(String args[])</a:t>
            </a:r>
          </a:p>
          <a:p>
            <a:pPr>
              <a:lnSpc>
                <a:spcPct val="90000"/>
              </a:lnSpc>
              <a:buFont typeface="Monotype Sorts" pitchFamily="2" charset="2"/>
              <a:buNone/>
            </a:pPr>
            <a:r>
              <a:rPr lang="en-US" altLang="en-US" sz="2600" dirty="0">
                <a:latin typeface="Courier New" panose="02070309020205020404" pitchFamily="49" charset="0"/>
              </a:rPr>
              <a:t>   {</a:t>
            </a:r>
          </a:p>
          <a:p>
            <a:pPr>
              <a:lnSpc>
                <a:spcPct val="90000"/>
              </a:lnSpc>
              <a:buFont typeface="Monotype Sorts" pitchFamily="2" charset="2"/>
              <a:buNone/>
            </a:pPr>
            <a:r>
              <a:rPr lang="en-US" altLang="en-US" sz="2600" dirty="0">
                <a:latin typeface="Courier New" panose="02070309020205020404" pitchFamily="49" charset="0"/>
              </a:rPr>
              <a:t>     System.out.println(“Hello </a:t>
            </a:r>
            <a:r>
              <a:rPr lang="en-US" altLang="en-US" sz="2600" dirty="0" smtClean="0">
                <a:latin typeface="Courier New" panose="02070309020205020404" pitchFamily="49" charset="0"/>
              </a:rPr>
              <a:t>World”); </a:t>
            </a:r>
            <a:endParaRPr lang="en-US" altLang="en-US" sz="2600" dirty="0">
              <a:latin typeface="Courier New" panose="02070309020205020404" pitchFamily="49" charset="0"/>
            </a:endParaRPr>
          </a:p>
          <a:p>
            <a:pPr>
              <a:lnSpc>
                <a:spcPct val="90000"/>
              </a:lnSpc>
              <a:buFont typeface="Monotype Sorts" pitchFamily="2" charset="2"/>
              <a:buNone/>
            </a:pPr>
            <a:r>
              <a:rPr lang="en-US" altLang="en-US" sz="2600" dirty="0">
                <a:latin typeface="Courier New" panose="02070309020205020404" pitchFamily="49" charset="0"/>
              </a:rPr>
              <a:t>   }</a:t>
            </a:r>
          </a:p>
          <a:p>
            <a:pPr>
              <a:lnSpc>
                <a:spcPct val="90000"/>
              </a:lnSpc>
              <a:buFont typeface="Monotype Sorts" pitchFamily="2" charset="2"/>
              <a:buNone/>
            </a:pPr>
            <a:r>
              <a:rPr lang="en-US" altLang="en-US" sz="2600" dirty="0">
                <a:latin typeface="Courier New" panose="02070309020205020404" pitchFamily="49" charset="0"/>
              </a:rPr>
              <a:t>}</a:t>
            </a:r>
          </a:p>
        </p:txBody>
      </p:sp>
      <p:graphicFrame>
        <p:nvGraphicFramePr>
          <p:cNvPr id="101380" name="Object 4">
            <a:hlinkClick r:id="" action="ppaction://ole?verb=0"/>
          </p:cNvPr>
          <p:cNvGraphicFramePr>
            <a:graphicFrameLocks/>
          </p:cNvGraphicFramePr>
          <p:nvPr/>
        </p:nvGraphicFramePr>
        <p:xfrm>
          <a:off x="5867401" y="152400"/>
          <a:ext cx="3305175" cy="1917700"/>
        </p:xfrm>
        <a:graphic>
          <a:graphicData uri="http://schemas.openxmlformats.org/presentationml/2006/ole">
            <mc:AlternateContent xmlns:mc="http://schemas.openxmlformats.org/markup-compatibility/2006">
              <mc:Choice xmlns:v="urn:schemas-microsoft-com:vml" Requires="v">
                <p:oleObj spid="_x0000_s3152" name="Clip" r:id="rId4" imgW="3305175" imgH="2811463" progId="">
                  <p:embed/>
                </p:oleObj>
              </mc:Choice>
              <mc:Fallback>
                <p:oleObj name="Clip" r:id="rId4" imgW="3305175" imgH="2811463" progId="">
                  <p:embed/>
                  <p:pic>
                    <p:nvPicPr>
                      <p:cNvPr id="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1" y="152400"/>
                        <a:ext cx="3305175" cy="191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134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fade">
                                      <p:cBhvr>
                                        <p:cTn id="7" dur="1000"/>
                                        <p:tgtEl>
                                          <p:spTgt spid="101378"/>
                                        </p:tgtEl>
                                      </p:cBhvr>
                                    </p:animEffect>
                                    <p:anim calcmode="lin" valueType="num">
                                      <p:cBhvr>
                                        <p:cTn id="8" dur="1000" fill="hold"/>
                                        <p:tgtEl>
                                          <p:spTgt spid="101378"/>
                                        </p:tgtEl>
                                        <p:attrNameLst>
                                          <p:attrName>ppt_x</p:attrName>
                                        </p:attrNameLst>
                                      </p:cBhvr>
                                      <p:tavLst>
                                        <p:tav tm="0">
                                          <p:val>
                                            <p:strVal val="#ppt_x"/>
                                          </p:val>
                                        </p:tav>
                                        <p:tav tm="100000">
                                          <p:val>
                                            <p:strVal val="#ppt_x"/>
                                          </p:val>
                                        </p:tav>
                                      </p:tavLst>
                                    </p:anim>
                                    <p:anim calcmode="lin" valueType="num">
                                      <p:cBhvr>
                                        <p:cTn id="9" dur="1000" fill="hold"/>
                                        <p:tgtEl>
                                          <p:spTgt spid="1013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1379">
                                            <p:txEl>
                                              <p:pRg st="0" end="0"/>
                                            </p:txEl>
                                          </p:spTgt>
                                        </p:tgtEl>
                                        <p:attrNameLst>
                                          <p:attrName>style.visibility</p:attrName>
                                        </p:attrNameLst>
                                      </p:cBhvr>
                                      <p:to>
                                        <p:strVal val="visible"/>
                                      </p:to>
                                    </p:set>
                                    <p:animEffect transition="in" filter="fade">
                                      <p:cBhvr>
                                        <p:cTn id="14" dur="500"/>
                                        <p:tgtEl>
                                          <p:spTgt spid="101379">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01379">
                                            <p:txEl>
                                              <p:pRg st="1" end="1"/>
                                            </p:txEl>
                                          </p:spTgt>
                                        </p:tgtEl>
                                        <p:attrNameLst>
                                          <p:attrName>style.visibility</p:attrName>
                                        </p:attrNameLst>
                                      </p:cBhvr>
                                      <p:to>
                                        <p:strVal val="visible"/>
                                      </p:to>
                                    </p:set>
                                    <p:animEffect transition="in" filter="fade">
                                      <p:cBhvr>
                                        <p:cTn id="17" dur="500"/>
                                        <p:tgtEl>
                                          <p:spTgt spid="101379">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1379">
                                            <p:txEl>
                                              <p:pRg st="2" end="2"/>
                                            </p:txEl>
                                          </p:spTgt>
                                        </p:tgtEl>
                                        <p:attrNameLst>
                                          <p:attrName>style.visibility</p:attrName>
                                        </p:attrNameLst>
                                      </p:cBhvr>
                                      <p:to>
                                        <p:strVal val="visible"/>
                                      </p:to>
                                    </p:set>
                                    <p:animEffect transition="in" filter="fade">
                                      <p:cBhvr>
                                        <p:cTn id="20" dur="500"/>
                                        <p:tgtEl>
                                          <p:spTgt spid="101379">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1379">
                                            <p:txEl>
                                              <p:pRg st="3" end="3"/>
                                            </p:txEl>
                                          </p:spTgt>
                                        </p:tgtEl>
                                        <p:attrNameLst>
                                          <p:attrName>style.visibility</p:attrName>
                                        </p:attrNameLst>
                                      </p:cBhvr>
                                      <p:to>
                                        <p:strVal val="visible"/>
                                      </p:to>
                                    </p:set>
                                    <p:animEffect transition="in" filter="fade">
                                      <p:cBhvr>
                                        <p:cTn id="23" dur="500"/>
                                        <p:tgtEl>
                                          <p:spTgt spid="101379">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1379">
                                            <p:txEl>
                                              <p:pRg st="4" end="4"/>
                                            </p:txEl>
                                          </p:spTgt>
                                        </p:tgtEl>
                                        <p:attrNameLst>
                                          <p:attrName>style.visibility</p:attrName>
                                        </p:attrNameLst>
                                      </p:cBhvr>
                                      <p:to>
                                        <p:strVal val="visible"/>
                                      </p:to>
                                    </p:set>
                                    <p:animEffect transition="in" filter="fade">
                                      <p:cBhvr>
                                        <p:cTn id="26" dur="500"/>
                                        <p:tgtEl>
                                          <p:spTgt spid="101379">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1379">
                                            <p:txEl>
                                              <p:pRg st="5" end="5"/>
                                            </p:txEl>
                                          </p:spTgt>
                                        </p:tgtEl>
                                        <p:attrNameLst>
                                          <p:attrName>style.visibility</p:attrName>
                                        </p:attrNameLst>
                                      </p:cBhvr>
                                      <p:to>
                                        <p:strVal val="visible"/>
                                      </p:to>
                                    </p:set>
                                    <p:animEffect transition="in" filter="fade">
                                      <p:cBhvr>
                                        <p:cTn id="29" dur="500"/>
                                        <p:tgtEl>
                                          <p:spTgt spid="101379">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1379">
                                            <p:txEl>
                                              <p:pRg st="6" end="6"/>
                                            </p:txEl>
                                          </p:spTgt>
                                        </p:tgtEl>
                                        <p:attrNameLst>
                                          <p:attrName>style.visibility</p:attrName>
                                        </p:attrNameLst>
                                      </p:cBhvr>
                                      <p:to>
                                        <p:strVal val="visible"/>
                                      </p:to>
                                    </p:set>
                                    <p:animEffect transition="in" filter="fade">
                                      <p:cBhvr>
                                        <p:cTn id="32" dur="500"/>
                                        <p:tgtEl>
                                          <p:spTgt spid="101379">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01379">
                                            <p:txEl>
                                              <p:pRg st="7" end="7"/>
                                            </p:txEl>
                                          </p:spTgt>
                                        </p:tgtEl>
                                        <p:attrNameLst>
                                          <p:attrName>style.visibility</p:attrName>
                                        </p:attrNameLst>
                                      </p:cBhvr>
                                      <p:to>
                                        <p:strVal val="visible"/>
                                      </p:to>
                                    </p:set>
                                    <p:animEffect transition="in" filter="fade">
                                      <p:cBhvr>
                                        <p:cTn id="35" dur="500"/>
                                        <p:tgtEl>
                                          <p:spTgt spid="101379">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1380"/>
                                        </p:tgtEl>
                                        <p:attrNameLst>
                                          <p:attrName>style.visibility</p:attrName>
                                        </p:attrNameLst>
                                      </p:cBhvr>
                                      <p:to>
                                        <p:strVal val="visible"/>
                                      </p:to>
                                    </p:set>
                                    <p:animEffect transition="in" filter="fade">
                                      <p:cBhvr>
                                        <p:cTn id="40"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534696" y="163878"/>
            <a:ext cx="9520158" cy="675938"/>
          </a:xfrm>
          <a:noFill/>
        </p:spPr>
        <p:txBody>
          <a:bodyPr>
            <a:normAutofit fontScale="90000"/>
          </a:bodyPr>
          <a:lstStyle/>
          <a:p>
            <a:pPr>
              <a:lnSpc>
                <a:spcPct val="90000"/>
              </a:lnSpc>
            </a:pPr>
            <a:r>
              <a:rPr lang="en-US" altLang="en-US" dirty="0" smtClean="0"/>
              <a:t>Java Development Kit</a:t>
            </a:r>
          </a:p>
        </p:txBody>
      </p:sp>
      <p:sp>
        <p:nvSpPr>
          <p:cNvPr id="96259" name="Rectangle 3"/>
          <p:cNvSpPr>
            <a:spLocks noGrp="1" noChangeArrowheads="1"/>
          </p:cNvSpPr>
          <p:nvPr>
            <p:ph idx="1"/>
          </p:nvPr>
        </p:nvSpPr>
        <p:spPr>
          <a:xfrm>
            <a:off x="1404067" y="1377102"/>
            <a:ext cx="9520158" cy="5023697"/>
          </a:xfrm>
        </p:spPr>
        <p:txBody>
          <a:bodyPr rtlCol="0">
            <a:normAutofit/>
          </a:bodyPr>
          <a:lstStyle/>
          <a:p>
            <a:pPr>
              <a:lnSpc>
                <a:spcPct val="90000"/>
              </a:lnSpc>
              <a:buFont typeface="Wingdings 3" charset="2"/>
              <a:buChar char=""/>
              <a:defRPr/>
            </a:pPr>
            <a:r>
              <a:rPr lang="en-US" altLang="en-US" sz="2800" dirty="0">
                <a:solidFill>
                  <a:srgbClr val="FF0000"/>
                </a:solidFill>
              </a:rPr>
              <a:t>javac - The Java Compiler</a:t>
            </a:r>
          </a:p>
          <a:p>
            <a:pPr>
              <a:lnSpc>
                <a:spcPct val="90000"/>
              </a:lnSpc>
              <a:buFont typeface="Wingdings 3" charset="2"/>
              <a:buChar char=""/>
              <a:defRPr/>
            </a:pPr>
            <a:r>
              <a:rPr lang="en-US" altLang="en-US" sz="2800" dirty="0">
                <a:solidFill>
                  <a:srgbClr val="FF0000"/>
                </a:solidFill>
              </a:rPr>
              <a:t>java -   The Java Interpreter</a:t>
            </a:r>
          </a:p>
          <a:p>
            <a:pPr>
              <a:lnSpc>
                <a:spcPct val="90000"/>
              </a:lnSpc>
              <a:buFont typeface="Wingdings 3" charset="2"/>
              <a:buChar char=""/>
              <a:defRPr/>
            </a:pPr>
            <a:r>
              <a:rPr lang="en-US" altLang="en-US" sz="2800" dirty="0" err="1">
                <a:solidFill>
                  <a:srgbClr val="FF0000"/>
                </a:solidFill>
              </a:rPr>
              <a:t>jdb</a:t>
            </a:r>
            <a:r>
              <a:rPr lang="en-US" altLang="en-US" sz="2800" dirty="0">
                <a:solidFill>
                  <a:srgbClr val="FF0000"/>
                </a:solidFill>
              </a:rPr>
              <a:t>-     The Java Debugger</a:t>
            </a:r>
          </a:p>
          <a:p>
            <a:pPr>
              <a:lnSpc>
                <a:spcPct val="90000"/>
              </a:lnSpc>
              <a:buFont typeface="Wingdings 3" charset="2"/>
              <a:buChar char=""/>
              <a:defRPr/>
            </a:pPr>
            <a:r>
              <a:rPr lang="en-US" altLang="en-US" sz="2800" dirty="0">
                <a:solidFill>
                  <a:srgbClr val="FF0000"/>
                </a:solidFill>
              </a:rPr>
              <a:t>appletviewer -Tool to run the applets</a:t>
            </a:r>
          </a:p>
          <a:p>
            <a:pPr>
              <a:lnSpc>
                <a:spcPct val="90000"/>
              </a:lnSpc>
              <a:buNone/>
              <a:defRPr/>
            </a:pPr>
            <a:endParaRPr lang="en-US" altLang="en-US" dirty="0">
              <a:solidFill>
                <a:schemeClr val="tx1">
                  <a:lumMod val="75000"/>
                  <a:lumOff val="25000"/>
                </a:schemeClr>
              </a:solidFill>
            </a:endParaRPr>
          </a:p>
          <a:p>
            <a:pPr>
              <a:lnSpc>
                <a:spcPct val="90000"/>
              </a:lnSpc>
              <a:buFont typeface="Wingdings 3" charset="2"/>
              <a:buChar char=""/>
              <a:defRPr/>
            </a:pPr>
            <a:r>
              <a:rPr lang="en-US" altLang="en-US" sz="2000" dirty="0">
                <a:solidFill>
                  <a:schemeClr val="tx1">
                    <a:lumMod val="75000"/>
                    <a:lumOff val="25000"/>
                  </a:schemeClr>
                </a:solidFill>
                <a:latin typeface="Adobe Fan Heiti Std B" panose="020B0700000000000000" pitchFamily="34" charset="-128"/>
                <a:ea typeface="Adobe Fan Heiti Std B" panose="020B0700000000000000" pitchFamily="34" charset="-128"/>
              </a:rPr>
              <a:t>javap - to print the Java bytecodes</a:t>
            </a:r>
          </a:p>
          <a:p>
            <a:pPr>
              <a:lnSpc>
                <a:spcPct val="90000"/>
              </a:lnSpc>
              <a:buFont typeface="Wingdings 3" charset="2"/>
              <a:buChar char=""/>
              <a:defRPr/>
            </a:pPr>
            <a:r>
              <a:rPr lang="en-US" altLang="en-US" sz="2000" dirty="0">
                <a:solidFill>
                  <a:schemeClr val="tx1">
                    <a:lumMod val="75000"/>
                    <a:lumOff val="25000"/>
                  </a:schemeClr>
                </a:solidFill>
                <a:latin typeface="Adobe Fan Heiti Std B" panose="020B0700000000000000" pitchFamily="34" charset="-128"/>
                <a:ea typeface="Adobe Fan Heiti Std B" panose="020B0700000000000000" pitchFamily="34" charset="-128"/>
              </a:rPr>
              <a:t>javaprof - Java profiler</a:t>
            </a:r>
          </a:p>
          <a:p>
            <a:pPr>
              <a:lnSpc>
                <a:spcPct val="90000"/>
              </a:lnSpc>
              <a:buFont typeface="Wingdings 3" charset="2"/>
              <a:buChar char=""/>
              <a:defRPr/>
            </a:pPr>
            <a:r>
              <a:rPr lang="en-US" altLang="en-US" sz="2000" dirty="0">
                <a:solidFill>
                  <a:schemeClr val="tx1">
                    <a:lumMod val="75000"/>
                    <a:lumOff val="25000"/>
                  </a:schemeClr>
                </a:solidFill>
                <a:latin typeface="Adobe Fan Heiti Std B" panose="020B0700000000000000" pitchFamily="34" charset="-128"/>
                <a:ea typeface="Adobe Fan Heiti Std B" panose="020B0700000000000000" pitchFamily="34" charset="-128"/>
              </a:rPr>
              <a:t>javadoc - documentation generator</a:t>
            </a:r>
          </a:p>
          <a:p>
            <a:pPr>
              <a:lnSpc>
                <a:spcPct val="90000"/>
              </a:lnSpc>
              <a:buFont typeface="Wingdings 3" charset="2"/>
              <a:buChar char=""/>
              <a:defRPr/>
            </a:pPr>
            <a:r>
              <a:rPr lang="en-US" altLang="en-US" sz="2000" dirty="0">
                <a:solidFill>
                  <a:schemeClr val="tx1">
                    <a:lumMod val="75000"/>
                    <a:lumOff val="25000"/>
                  </a:schemeClr>
                </a:solidFill>
                <a:latin typeface="Adobe Fan Heiti Std B" panose="020B0700000000000000" pitchFamily="34" charset="-128"/>
                <a:ea typeface="Adobe Fan Heiti Std B" panose="020B0700000000000000" pitchFamily="34" charset="-128"/>
              </a:rPr>
              <a:t>javah - creates C header files</a:t>
            </a:r>
          </a:p>
        </p:txBody>
      </p:sp>
      <p:graphicFrame>
        <p:nvGraphicFramePr>
          <p:cNvPr id="99332" name="Object 4">
            <a:hlinkClick r:id="" action="ppaction://ole?verb=0"/>
          </p:cNvPr>
          <p:cNvGraphicFramePr>
            <a:graphicFrameLocks/>
          </p:cNvGraphicFramePr>
          <p:nvPr>
            <p:extLst>
              <p:ext uri="{D42A27DB-BD31-4B8C-83A1-F6EECF244321}">
                <p14:modId xmlns:p14="http://schemas.microsoft.com/office/powerpoint/2010/main" val="590375655"/>
              </p:ext>
            </p:extLst>
          </p:nvPr>
        </p:nvGraphicFramePr>
        <p:xfrm>
          <a:off x="8839201" y="353332"/>
          <a:ext cx="2847975" cy="2463800"/>
        </p:xfrm>
        <a:graphic>
          <a:graphicData uri="http://schemas.openxmlformats.org/presentationml/2006/ole">
            <mc:AlternateContent xmlns:mc="http://schemas.openxmlformats.org/markup-compatibility/2006">
              <mc:Choice xmlns:v="urn:schemas-microsoft-com:vml" Requires="v">
                <p:oleObj spid="_x0000_s2127" name="Clip" r:id="rId4" imgW="2847975" imgH="2463800" progId="">
                  <p:embed/>
                </p:oleObj>
              </mc:Choice>
              <mc:Fallback>
                <p:oleObj name="Clip" r:id="rId4" imgW="2847975" imgH="2463800" progId="">
                  <p:embed/>
                  <p:pic>
                    <p:nvPicPr>
                      <p:cNvPr id="0" name="Picture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1" y="353332"/>
                        <a:ext cx="2847975"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04275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fade">
                                      <p:cBhvr>
                                        <p:cTn id="7" dur="5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9332"/>
                                        </p:tgtEl>
                                        <p:attrNameLst>
                                          <p:attrName>style.visibility</p:attrName>
                                        </p:attrNameLst>
                                      </p:cBhvr>
                                      <p:to>
                                        <p:strVal val="visible"/>
                                      </p:to>
                                    </p:set>
                                    <p:animEffect transition="in" filter="barn(inVertical)">
                                      <p:cBhvr>
                                        <p:cTn id="12" dur="500"/>
                                        <p:tgtEl>
                                          <p:spTgt spid="993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6259">
                                            <p:txEl>
                                              <p:pRg st="0" end="0"/>
                                            </p:txEl>
                                          </p:spTgt>
                                        </p:tgtEl>
                                        <p:attrNameLst>
                                          <p:attrName>style.visibility</p:attrName>
                                        </p:attrNameLst>
                                      </p:cBhvr>
                                      <p:to>
                                        <p:strVal val="visible"/>
                                      </p:to>
                                    </p:set>
                                    <p:animEffect transition="in" filter="barn(inVertical)">
                                      <p:cBhvr>
                                        <p:cTn id="17" dur="500"/>
                                        <p:tgtEl>
                                          <p:spTgt spid="96259">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96259">
                                            <p:txEl>
                                              <p:pRg st="1" end="1"/>
                                            </p:txEl>
                                          </p:spTgt>
                                        </p:tgtEl>
                                        <p:attrNameLst>
                                          <p:attrName>style.visibility</p:attrName>
                                        </p:attrNameLst>
                                      </p:cBhvr>
                                      <p:to>
                                        <p:strVal val="visible"/>
                                      </p:to>
                                    </p:set>
                                    <p:animEffect transition="in" filter="barn(inVertical)">
                                      <p:cBhvr>
                                        <p:cTn id="20" dur="500"/>
                                        <p:tgtEl>
                                          <p:spTgt spid="96259">
                                            <p:txEl>
                                              <p:pRg st="1" end="1"/>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96259">
                                            <p:txEl>
                                              <p:pRg st="2" end="2"/>
                                            </p:txEl>
                                          </p:spTgt>
                                        </p:tgtEl>
                                        <p:attrNameLst>
                                          <p:attrName>style.visibility</p:attrName>
                                        </p:attrNameLst>
                                      </p:cBhvr>
                                      <p:to>
                                        <p:strVal val="visible"/>
                                      </p:to>
                                    </p:set>
                                    <p:animEffect transition="in" filter="barn(inVertical)">
                                      <p:cBhvr>
                                        <p:cTn id="23" dur="500"/>
                                        <p:tgtEl>
                                          <p:spTgt spid="96259">
                                            <p:txEl>
                                              <p:pRg st="2" end="2"/>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96259">
                                            <p:txEl>
                                              <p:pRg st="3" end="3"/>
                                            </p:txEl>
                                          </p:spTgt>
                                        </p:tgtEl>
                                        <p:attrNameLst>
                                          <p:attrName>style.visibility</p:attrName>
                                        </p:attrNameLst>
                                      </p:cBhvr>
                                      <p:to>
                                        <p:strVal val="visible"/>
                                      </p:to>
                                    </p:set>
                                    <p:animEffect transition="in" filter="barn(inVertical)">
                                      <p:cBhvr>
                                        <p:cTn id="26" dur="500"/>
                                        <p:tgtEl>
                                          <p:spTgt spid="96259">
                                            <p:txEl>
                                              <p:pRg st="3" end="3"/>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96259">
                                            <p:txEl>
                                              <p:pRg st="5" end="5"/>
                                            </p:txEl>
                                          </p:spTgt>
                                        </p:tgtEl>
                                        <p:attrNameLst>
                                          <p:attrName>style.visibility</p:attrName>
                                        </p:attrNameLst>
                                      </p:cBhvr>
                                      <p:to>
                                        <p:strVal val="visible"/>
                                      </p:to>
                                    </p:set>
                                    <p:animEffect transition="in" filter="barn(inVertical)">
                                      <p:cBhvr>
                                        <p:cTn id="29" dur="500"/>
                                        <p:tgtEl>
                                          <p:spTgt spid="96259">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96259">
                                            <p:txEl>
                                              <p:pRg st="6" end="6"/>
                                            </p:txEl>
                                          </p:spTgt>
                                        </p:tgtEl>
                                        <p:attrNameLst>
                                          <p:attrName>style.visibility</p:attrName>
                                        </p:attrNameLst>
                                      </p:cBhvr>
                                      <p:to>
                                        <p:strVal val="visible"/>
                                      </p:to>
                                    </p:set>
                                    <p:animEffect transition="in" filter="barn(inVertical)">
                                      <p:cBhvr>
                                        <p:cTn id="32" dur="500"/>
                                        <p:tgtEl>
                                          <p:spTgt spid="96259">
                                            <p:txEl>
                                              <p:pRg st="6" end="6"/>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96259">
                                            <p:txEl>
                                              <p:pRg st="7" end="7"/>
                                            </p:txEl>
                                          </p:spTgt>
                                        </p:tgtEl>
                                        <p:attrNameLst>
                                          <p:attrName>style.visibility</p:attrName>
                                        </p:attrNameLst>
                                      </p:cBhvr>
                                      <p:to>
                                        <p:strVal val="visible"/>
                                      </p:to>
                                    </p:set>
                                    <p:animEffect transition="in" filter="barn(inVertical)">
                                      <p:cBhvr>
                                        <p:cTn id="35" dur="500"/>
                                        <p:tgtEl>
                                          <p:spTgt spid="96259">
                                            <p:txEl>
                                              <p:pRg st="7" end="7"/>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96259">
                                            <p:txEl>
                                              <p:pRg st="8" end="8"/>
                                            </p:txEl>
                                          </p:spTgt>
                                        </p:tgtEl>
                                        <p:attrNameLst>
                                          <p:attrName>style.visibility</p:attrName>
                                        </p:attrNameLst>
                                      </p:cBhvr>
                                      <p:to>
                                        <p:strVal val="visible"/>
                                      </p:to>
                                    </p:set>
                                    <p:animEffect transition="in" filter="barn(inVertical)">
                                      <p:cBhvr>
                                        <p:cTn id="38" dur="500"/>
                                        <p:tgtEl>
                                          <p:spTgt spid="96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283" y="2124890"/>
            <a:ext cx="8596668" cy="4406537"/>
          </a:xfrm>
        </p:spPr>
        <p:txBody>
          <a:bodyPr>
            <a:normAutofit/>
          </a:bodyPr>
          <a:lstStyle/>
          <a:p>
            <a:r>
              <a:rPr lang="en-US" sz="9600" dirty="0" smtClean="0">
                <a:solidFill>
                  <a:srgbClr val="002060"/>
                </a:solidFill>
                <a:latin typeface="Adobe Garamond Pro Bold" panose="02020702060506020403" pitchFamily="18" charset="0"/>
              </a:rPr>
              <a:t>OPERATORS</a:t>
            </a:r>
            <a:endParaRPr lang="en-US" sz="9600" dirty="0">
              <a:solidFill>
                <a:srgbClr val="002060"/>
              </a:solidFill>
              <a:latin typeface="Adobe Garamond Pro Bold" panose="02020702060506020403" pitchFamily="18" charset="0"/>
            </a:endParaRPr>
          </a:p>
        </p:txBody>
      </p:sp>
    </p:spTree>
    <p:extLst>
      <p:ext uri="{BB962C8B-B14F-4D97-AF65-F5344CB8AC3E}">
        <p14:creationId xmlns:p14="http://schemas.microsoft.com/office/powerpoint/2010/main" val="296417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15" y="322217"/>
            <a:ext cx="10034209" cy="1689464"/>
          </a:xfrm>
        </p:spPr>
        <p:txBody>
          <a:bodyPr>
            <a:normAutofit fontScale="90000"/>
          </a:bodyPr>
          <a:lstStyle/>
          <a:p>
            <a:r>
              <a:rPr lang="en-US" sz="2700" b="1" dirty="0" smtClean="0">
                <a:solidFill>
                  <a:schemeClr val="tx1">
                    <a:lumMod val="95000"/>
                    <a:lumOff val="5000"/>
                  </a:schemeClr>
                </a:solidFill>
              </a:rPr>
              <a:t/>
            </a:r>
            <a:br>
              <a:rPr lang="en-US" sz="2700" b="1" dirty="0" smtClean="0">
                <a:solidFill>
                  <a:schemeClr val="tx1">
                    <a:lumMod val="95000"/>
                    <a:lumOff val="5000"/>
                  </a:schemeClr>
                </a:solidFill>
              </a:rPr>
            </a:br>
            <a:r>
              <a:rPr lang="en-US" sz="2700" b="1" dirty="0">
                <a:solidFill>
                  <a:schemeClr val="tx1">
                    <a:lumMod val="95000"/>
                    <a:lumOff val="5000"/>
                  </a:schemeClr>
                </a:solidFill>
              </a:rPr>
              <a:t/>
            </a:r>
            <a:br>
              <a:rPr lang="en-US" sz="2700" b="1" dirty="0">
                <a:solidFill>
                  <a:schemeClr val="tx1">
                    <a:lumMod val="95000"/>
                    <a:lumOff val="5000"/>
                  </a:schemeClr>
                </a:solidFill>
              </a:rPr>
            </a:br>
            <a:r>
              <a:rPr lang="en-US" sz="2700" b="1" dirty="0" smtClean="0">
                <a:solidFill>
                  <a:schemeClr val="tx1">
                    <a:lumMod val="95000"/>
                    <a:lumOff val="5000"/>
                  </a:schemeClr>
                </a:solidFill>
              </a:rPr>
              <a:t/>
            </a:r>
            <a:br>
              <a:rPr lang="en-US" sz="2700" b="1" dirty="0" smtClean="0">
                <a:solidFill>
                  <a:schemeClr val="tx1">
                    <a:lumMod val="95000"/>
                    <a:lumOff val="5000"/>
                  </a:schemeClr>
                </a:solidFill>
              </a:rPr>
            </a:br>
            <a:r>
              <a:rPr lang="en-US" sz="2700" b="1" dirty="0" smtClean="0">
                <a:solidFill>
                  <a:schemeClr val="tx1">
                    <a:lumMod val="95000"/>
                    <a:lumOff val="5000"/>
                  </a:schemeClr>
                </a:solidFill>
              </a:rPr>
              <a:t>Operator</a:t>
            </a:r>
            <a:r>
              <a:rPr lang="en-US" sz="2700" dirty="0" smtClean="0">
                <a:solidFill>
                  <a:schemeClr val="tx1">
                    <a:lumMod val="95000"/>
                    <a:lumOff val="5000"/>
                  </a:schemeClr>
                </a:solidFill>
              </a:rPr>
              <a:t> in java is a symbol that is used to perform operations. There are many types of operators in java such as unary operator, arithmetic operator, relational operator, shift operator, bitwise operator, ternary operator and assignment operator.</a:t>
            </a:r>
            <a:r>
              <a:rPr lang="en-US" sz="2000" dirty="0">
                <a:solidFill>
                  <a:srgbClr val="FF0000"/>
                </a:solidFill>
              </a:rPr>
              <a:t/>
            </a:r>
            <a:br>
              <a:rPr lang="en-US" sz="2000" dirty="0">
                <a:solidFill>
                  <a:srgbClr val="FF0000"/>
                </a:solidFill>
              </a:rPr>
            </a:br>
            <a:r>
              <a:rPr lang="en-US" sz="2800" dirty="0" smtClean="0">
                <a:solidFill>
                  <a:schemeClr val="tx1">
                    <a:lumMod val="95000"/>
                    <a:lumOff val="5000"/>
                  </a:schemeClr>
                </a:solidFill>
              </a:rPr>
              <a:t/>
            </a:r>
            <a:br>
              <a:rPr lang="en-US" sz="2800" dirty="0" smtClean="0">
                <a:solidFill>
                  <a:schemeClr val="tx1">
                    <a:lumMod val="95000"/>
                    <a:lumOff val="5000"/>
                  </a:schemeClr>
                </a:solidFill>
              </a:rPr>
            </a:br>
            <a:r>
              <a:rPr lang="en-US" sz="2800" dirty="0" smtClean="0">
                <a:solidFill>
                  <a:schemeClr val="tx1">
                    <a:lumMod val="95000"/>
                    <a:lumOff val="5000"/>
                  </a:schemeClr>
                </a:solidFill>
              </a:rPr>
              <a:t/>
            </a:r>
            <a:br>
              <a:rPr lang="en-US" sz="2800" dirty="0" smtClean="0">
                <a:solidFill>
                  <a:schemeClr val="tx1">
                    <a:lumMod val="95000"/>
                    <a:lumOff val="5000"/>
                  </a:schemeClr>
                </a:solidFill>
              </a:rPr>
            </a:br>
            <a:r>
              <a:rPr lang="en-US" sz="2800" dirty="0" smtClean="0"/>
              <a:t> </a:t>
            </a:r>
            <a:endParaRPr lang="en-US" sz="2800" dirty="0">
              <a:solidFill>
                <a:schemeClr val="tx1">
                  <a:lumMod val="95000"/>
                  <a:lumOff val="5000"/>
                </a:schemeClr>
              </a:solidFill>
            </a:endParaRPr>
          </a:p>
        </p:txBody>
      </p:sp>
      <p:sp>
        <p:nvSpPr>
          <p:cNvPr id="8" name="Content Placeholder 7"/>
          <p:cNvSpPr>
            <a:spLocks noGrp="1"/>
          </p:cNvSpPr>
          <p:nvPr>
            <p:ph sz="half" idx="1"/>
          </p:nvPr>
        </p:nvSpPr>
        <p:spPr>
          <a:xfrm>
            <a:off x="651208" y="2743201"/>
            <a:ext cx="4184035" cy="3755360"/>
          </a:xfrm>
        </p:spPr>
        <p:txBody>
          <a:bodyPr>
            <a:noAutofit/>
          </a:bodyPr>
          <a:lstStyle/>
          <a:p>
            <a:pPr marL="457200" indent="-457200">
              <a:buFont typeface="+mj-lt"/>
              <a:buAutoNum type="arabicPeriod"/>
            </a:pPr>
            <a:r>
              <a:rPr lang="en-US" sz="2000" b="1" dirty="0" smtClean="0">
                <a:solidFill>
                  <a:schemeClr val="tx1">
                    <a:lumMod val="95000"/>
                    <a:lumOff val="5000"/>
                  </a:schemeClr>
                </a:solidFill>
              </a:rPr>
              <a:t>Postfix</a:t>
            </a:r>
            <a:endParaRPr lang="en-US" sz="2000" b="1" i="1" dirty="0" smtClean="0">
              <a:solidFill>
                <a:schemeClr val="tx1">
                  <a:lumMod val="95000"/>
                  <a:lumOff val="5000"/>
                </a:schemeClr>
              </a:solidFill>
            </a:endParaRPr>
          </a:p>
          <a:p>
            <a:pPr marL="457200" indent="-457200">
              <a:buFont typeface="+mj-lt"/>
              <a:buAutoNum type="arabicPeriod"/>
            </a:pPr>
            <a:r>
              <a:rPr lang="en-US" sz="2000" b="1" i="1" dirty="0" smtClean="0">
                <a:solidFill>
                  <a:schemeClr val="tx1">
                    <a:lumMod val="95000"/>
                    <a:lumOff val="5000"/>
                  </a:schemeClr>
                </a:solidFill>
              </a:rPr>
              <a:t>U</a:t>
            </a:r>
            <a:r>
              <a:rPr lang="en-US" sz="2000" b="1" dirty="0" smtClean="0">
                <a:solidFill>
                  <a:schemeClr val="tx1">
                    <a:lumMod val="95000"/>
                    <a:lumOff val="5000"/>
                  </a:schemeClr>
                </a:solidFill>
              </a:rPr>
              <a:t>nary</a:t>
            </a:r>
          </a:p>
          <a:p>
            <a:pPr marL="457200" indent="-457200">
              <a:buFont typeface="+mj-lt"/>
              <a:buAutoNum type="arabicPeriod"/>
            </a:pPr>
            <a:r>
              <a:rPr lang="en-US" sz="2000" b="1" dirty="0" smtClean="0">
                <a:solidFill>
                  <a:schemeClr val="tx1">
                    <a:lumMod val="95000"/>
                    <a:lumOff val="5000"/>
                  </a:schemeClr>
                </a:solidFill>
              </a:rPr>
              <a:t>Multiplicative</a:t>
            </a:r>
          </a:p>
          <a:p>
            <a:pPr marL="457200" indent="-457200">
              <a:buFont typeface="+mj-lt"/>
              <a:buAutoNum type="arabicPeriod"/>
            </a:pPr>
            <a:r>
              <a:rPr lang="en-US" sz="2000" b="1" dirty="0" smtClean="0">
                <a:solidFill>
                  <a:schemeClr val="tx1">
                    <a:lumMod val="95000"/>
                    <a:lumOff val="5000"/>
                  </a:schemeClr>
                </a:solidFill>
              </a:rPr>
              <a:t>Additive</a:t>
            </a:r>
          </a:p>
          <a:p>
            <a:pPr marL="457200" indent="-457200">
              <a:buFont typeface="+mj-lt"/>
              <a:buAutoNum type="arabicPeriod"/>
            </a:pPr>
            <a:r>
              <a:rPr lang="en-US" sz="2000" b="1" dirty="0" smtClean="0">
                <a:solidFill>
                  <a:schemeClr val="tx1">
                    <a:lumMod val="95000"/>
                    <a:lumOff val="5000"/>
                  </a:schemeClr>
                </a:solidFill>
              </a:rPr>
              <a:t>Shift&lt;&lt; &gt;&gt; </a:t>
            </a:r>
          </a:p>
          <a:p>
            <a:pPr marL="457200" indent="-457200">
              <a:buFont typeface="+mj-lt"/>
              <a:buAutoNum type="arabicPeriod"/>
            </a:pPr>
            <a:r>
              <a:rPr lang="en-US" sz="2000" b="1" dirty="0" smtClean="0">
                <a:solidFill>
                  <a:schemeClr val="tx1">
                    <a:lumMod val="95000"/>
                    <a:lumOff val="5000"/>
                  </a:schemeClr>
                </a:solidFill>
              </a:rPr>
              <a:t>Relational</a:t>
            </a:r>
          </a:p>
          <a:p>
            <a:pPr marL="457200" indent="-457200">
              <a:buFont typeface="+mj-lt"/>
              <a:buAutoNum type="arabicPeriod"/>
            </a:pPr>
            <a:r>
              <a:rPr lang="en-US" sz="2000" b="1" dirty="0">
                <a:solidFill>
                  <a:schemeClr val="tx1">
                    <a:lumMod val="95000"/>
                    <a:lumOff val="5000"/>
                  </a:schemeClr>
                </a:solidFill>
              </a:rPr>
              <a:t>Assignment</a:t>
            </a:r>
          </a:p>
          <a:p>
            <a:pPr>
              <a:buFont typeface="Wingdings" pitchFamily="2" charset="2"/>
              <a:buChar char="§"/>
            </a:pPr>
            <a:endParaRPr lang="en-US" sz="1600" b="1" dirty="0" smtClean="0">
              <a:solidFill>
                <a:schemeClr val="tx1">
                  <a:lumMod val="95000"/>
                  <a:lumOff val="5000"/>
                </a:schemeClr>
              </a:solidFill>
            </a:endParaRPr>
          </a:p>
        </p:txBody>
      </p:sp>
      <p:sp>
        <p:nvSpPr>
          <p:cNvPr id="3" name="Content Placeholder 2"/>
          <p:cNvSpPr>
            <a:spLocks noGrp="1"/>
          </p:cNvSpPr>
          <p:nvPr>
            <p:ph sz="half" idx="2"/>
          </p:nvPr>
        </p:nvSpPr>
        <p:spPr>
          <a:xfrm>
            <a:off x="5142220" y="2743201"/>
            <a:ext cx="4184034" cy="3652381"/>
          </a:xfrm>
        </p:spPr>
        <p:txBody>
          <a:bodyPr>
            <a:normAutofit/>
          </a:bodyPr>
          <a:lstStyle/>
          <a:p>
            <a:pPr marL="0" indent="0">
              <a:buNone/>
            </a:pPr>
            <a:r>
              <a:rPr lang="en-US" sz="2000" b="1" dirty="0" smtClean="0">
                <a:solidFill>
                  <a:schemeClr val="tx1">
                    <a:lumMod val="95000"/>
                    <a:lumOff val="5000"/>
                  </a:schemeClr>
                </a:solidFill>
              </a:rPr>
              <a:t>8.     Instanceof</a:t>
            </a:r>
            <a:endParaRPr lang="en-US" sz="2000" b="1" dirty="0">
              <a:solidFill>
                <a:schemeClr val="tx1">
                  <a:lumMod val="95000"/>
                  <a:lumOff val="5000"/>
                </a:schemeClr>
              </a:solidFill>
            </a:endParaRPr>
          </a:p>
          <a:p>
            <a:pPr marL="0" indent="0">
              <a:buNone/>
            </a:pPr>
            <a:r>
              <a:rPr lang="en-US" sz="2000" b="1" dirty="0" smtClean="0">
                <a:solidFill>
                  <a:schemeClr val="tx1">
                    <a:lumMod val="95000"/>
                    <a:lumOff val="5000"/>
                  </a:schemeClr>
                </a:solidFill>
              </a:rPr>
              <a:t>9.     Equality</a:t>
            </a:r>
            <a:endParaRPr lang="en-US" sz="2000" b="1" dirty="0">
              <a:solidFill>
                <a:schemeClr val="tx1">
                  <a:lumMod val="95000"/>
                  <a:lumOff val="5000"/>
                </a:schemeClr>
              </a:solidFill>
            </a:endParaRPr>
          </a:p>
          <a:p>
            <a:pPr marL="0" indent="0">
              <a:buNone/>
            </a:pPr>
            <a:r>
              <a:rPr lang="en-US" sz="2000" b="1" dirty="0" smtClean="0">
                <a:solidFill>
                  <a:schemeClr val="tx1">
                    <a:lumMod val="95000"/>
                    <a:lumOff val="5000"/>
                  </a:schemeClr>
                </a:solidFill>
              </a:rPr>
              <a:t>10.   Bitwise </a:t>
            </a:r>
            <a:r>
              <a:rPr lang="en-US" sz="2000" b="1" dirty="0">
                <a:solidFill>
                  <a:schemeClr val="tx1">
                    <a:lumMod val="95000"/>
                    <a:lumOff val="5000"/>
                  </a:schemeClr>
                </a:solidFill>
              </a:rPr>
              <a:t>AND</a:t>
            </a:r>
          </a:p>
          <a:p>
            <a:pPr marL="0" indent="0">
              <a:buNone/>
            </a:pPr>
            <a:r>
              <a:rPr lang="en-US" sz="2000" b="1" dirty="0" smtClean="0">
                <a:solidFill>
                  <a:schemeClr val="tx1">
                    <a:lumMod val="95000"/>
                    <a:lumOff val="5000"/>
                  </a:schemeClr>
                </a:solidFill>
              </a:rPr>
              <a:t>11.   Logical </a:t>
            </a:r>
            <a:r>
              <a:rPr lang="en-US" sz="2000" b="1" dirty="0">
                <a:solidFill>
                  <a:schemeClr val="tx1">
                    <a:lumMod val="95000"/>
                    <a:lumOff val="5000"/>
                  </a:schemeClr>
                </a:solidFill>
              </a:rPr>
              <a:t>AND &amp;&amp;</a:t>
            </a:r>
          </a:p>
          <a:p>
            <a:pPr marL="0" indent="0">
              <a:buNone/>
            </a:pPr>
            <a:r>
              <a:rPr lang="en-US" sz="2000" b="1" dirty="0" smtClean="0">
                <a:solidFill>
                  <a:schemeClr val="tx1">
                    <a:lumMod val="95000"/>
                    <a:lumOff val="5000"/>
                  </a:schemeClr>
                </a:solidFill>
              </a:rPr>
              <a:t>12.   Logical </a:t>
            </a:r>
            <a:r>
              <a:rPr lang="en-US" sz="2000" b="1" dirty="0">
                <a:solidFill>
                  <a:schemeClr val="tx1">
                    <a:lumMod val="95000"/>
                    <a:lumOff val="5000"/>
                  </a:schemeClr>
                </a:solidFill>
              </a:rPr>
              <a:t>OR ||</a:t>
            </a:r>
          </a:p>
          <a:p>
            <a:pPr marL="0" indent="0">
              <a:buNone/>
            </a:pPr>
            <a:r>
              <a:rPr lang="en-US" sz="2000" b="1" dirty="0" smtClean="0">
                <a:solidFill>
                  <a:schemeClr val="tx1">
                    <a:lumMod val="95000"/>
                    <a:lumOff val="5000"/>
                  </a:schemeClr>
                </a:solidFill>
              </a:rPr>
              <a:t>13.   Ternary </a:t>
            </a:r>
            <a:r>
              <a:rPr lang="en-US" sz="2000" b="1" dirty="0">
                <a:solidFill>
                  <a:schemeClr val="tx1">
                    <a:lumMod val="95000"/>
                    <a:lumOff val="5000"/>
                  </a:schemeClr>
                </a:solidFill>
              </a:rPr>
              <a:t>? </a:t>
            </a:r>
            <a:r>
              <a:rPr lang="en-US" sz="2000" b="1" dirty="0" smtClean="0">
                <a:solidFill>
                  <a:schemeClr val="tx1">
                    <a:lumMod val="95000"/>
                    <a:lumOff val="5000"/>
                  </a:schemeClr>
                </a:solidFill>
              </a:rPr>
              <a:t>:</a:t>
            </a:r>
            <a:endParaRPr lang="en-US" sz="2000" b="1" dirty="0">
              <a:solidFill>
                <a:schemeClr val="tx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fade">
                                      <p:cBhvr>
                                        <p:cTn id="26" dur="1000"/>
                                        <p:tgtEl>
                                          <p:spTgt spid="8">
                                            <p:txEl>
                                              <p:pRg st="2" end="2"/>
                                            </p:txEl>
                                          </p:spTgt>
                                        </p:tgtEl>
                                      </p:cBhvr>
                                    </p:animEffect>
                                    <p:anim calcmode="lin" valueType="num">
                                      <p:cBhvr>
                                        <p:cTn id="2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fade">
                                      <p:cBhvr>
                                        <p:cTn id="33" dur="1000"/>
                                        <p:tgtEl>
                                          <p:spTgt spid="8">
                                            <p:txEl>
                                              <p:pRg st="3" end="3"/>
                                            </p:txEl>
                                          </p:spTgt>
                                        </p:tgtEl>
                                      </p:cBhvr>
                                    </p:animEffect>
                                    <p:anim calcmode="lin" valueType="num">
                                      <p:cBhvr>
                                        <p:cTn id="3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xEl>
                                              <p:pRg st="4" end="4"/>
                                            </p:txEl>
                                          </p:spTgt>
                                        </p:tgtEl>
                                        <p:attrNameLst>
                                          <p:attrName>style.visibility</p:attrName>
                                        </p:attrNameLst>
                                      </p:cBhvr>
                                      <p:to>
                                        <p:strVal val="visible"/>
                                      </p:to>
                                    </p:set>
                                    <p:animEffect transition="in" filter="fade">
                                      <p:cBhvr>
                                        <p:cTn id="40" dur="1000"/>
                                        <p:tgtEl>
                                          <p:spTgt spid="8">
                                            <p:txEl>
                                              <p:pRg st="4" end="4"/>
                                            </p:txEl>
                                          </p:spTgt>
                                        </p:tgtEl>
                                      </p:cBhvr>
                                    </p:animEffect>
                                    <p:anim calcmode="lin" valueType="num">
                                      <p:cBhvr>
                                        <p:cTn id="41"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fade">
                                      <p:cBhvr>
                                        <p:cTn id="47" dur="1000"/>
                                        <p:tgtEl>
                                          <p:spTgt spid="8">
                                            <p:txEl>
                                              <p:pRg st="5" end="5"/>
                                            </p:txEl>
                                          </p:spTgt>
                                        </p:tgtEl>
                                      </p:cBhvr>
                                    </p:animEffect>
                                    <p:anim calcmode="lin" valueType="num">
                                      <p:cBhvr>
                                        <p:cTn id="4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
                                            <p:txEl>
                                              <p:pRg st="6" end="6"/>
                                            </p:txEl>
                                          </p:spTgt>
                                        </p:tgtEl>
                                        <p:attrNameLst>
                                          <p:attrName>style.visibility</p:attrName>
                                        </p:attrNameLst>
                                      </p:cBhvr>
                                      <p:to>
                                        <p:strVal val="visible"/>
                                      </p:to>
                                    </p:set>
                                    <p:animEffect transition="in" filter="fade">
                                      <p:cBhvr>
                                        <p:cTn id="54" dur="1000"/>
                                        <p:tgtEl>
                                          <p:spTgt spid="8">
                                            <p:txEl>
                                              <p:pRg st="6" end="6"/>
                                            </p:txEl>
                                          </p:spTgt>
                                        </p:tgtEl>
                                      </p:cBhvr>
                                    </p:animEffect>
                                    <p:anim calcmode="lin" valueType="num">
                                      <p:cBhvr>
                                        <p:cTn id="5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animEffect transition="in" filter="fade">
                                      <p:cBhvr>
                                        <p:cTn id="61" dur="1000"/>
                                        <p:tgtEl>
                                          <p:spTgt spid="3">
                                            <p:txEl>
                                              <p:pRg st="0" end="0"/>
                                            </p:txEl>
                                          </p:spTgt>
                                        </p:tgtEl>
                                      </p:cBhvr>
                                    </p:animEffect>
                                    <p:anim calcmode="lin" valueType="num">
                                      <p:cBhvr>
                                        <p:cTn id="6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1" end="1"/>
                                            </p:txEl>
                                          </p:spTgt>
                                        </p:tgtEl>
                                        <p:attrNameLst>
                                          <p:attrName>style.visibility</p:attrName>
                                        </p:attrNameLst>
                                      </p:cBhvr>
                                      <p:to>
                                        <p:strVal val="visible"/>
                                      </p:to>
                                    </p:set>
                                    <p:animEffect transition="in" filter="fade">
                                      <p:cBhvr>
                                        <p:cTn id="68" dur="1000"/>
                                        <p:tgtEl>
                                          <p:spTgt spid="3">
                                            <p:txEl>
                                              <p:pRg st="1" end="1"/>
                                            </p:txEl>
                                          </p:spTgt>
                                        </p:tgtEl>
                                      </p:cBhvr>
                                    </p:animEffect>
                                    <p:anim calcmode="lin" valueType="num">
                                      <p:cBhvr>
                                        <p:cTn id="6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animEffect transition="in" filter="fade">
                                      <p:cBhvr>
                                        <p:cTn id="75" dur="1000"/>
                                        <p:tgtEl>
                                          <p:spTgt spid="3">
                                            <p:txEl>
                                              <p:pRg st="2" end="2"/>
                                            </p:txEl>
                                          </p:spTgt>
                                        </p:tgtEl>
                                      </p:cBhvr>
                                    </p:animEffect>
                                    <p:anim calcmode="lin" valueType="num">
                                      <p:cBhvr>
                                        <p:cTn id="7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animEffect transition="in" filter="fade">
                                      <p:cBhvr>
                                        <p:cTn id="82" dur="1000"/>
                                        <p:tgtEl>
                                          <p:spTgt spid="3">
                                            <p:txEl>
                                              <p:pRg st="3" end="3"/>
                                            </p:txEl>
                                          </p:spTgt>
                                        </p:tgtEl>
                                      </p:cBhvr>
                                    </p:animEffect>
                                    <p:anim calcmode="lin" valueType="num">
                                      <p:cBhvr>
                                        <p:cTn id="8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fade">
                                      <p:cBhvr>
                                        <p:cTn id="89" dur="1000"/>
                                        <p:tgtEl>
                                          <p:spTgt spid="3">
                                            <p:txEl>
                                              <p:pRg st="4" end="4"/>
                                            </p:txEl>
                                          </p:spTgt>
                                        </p:tgtEl>
                                      </p:cBhvr>
                                    </p:animEffect>
                                    <p:anim calcmode="lin" valueType="num">
                                      <p:cBhvr>
                                        <p:cTn id="9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3">
                                            <p:txEl>
                                              <p:pRg st="5" end="5"/>
                                            </p:txEl>
                                          </p:spTgt>
                                        </p:tgtEl>
                                        <p:attrNameLst>
                                          <p:attrName>style.visibility</p:attrName>
                                        </p:attrNameLst>
                                      </p:cBhvr>
                                      <p:to>
                                        <p:strVal val="visible"/>
                                      </p:to>
                                    </p:set>
                                    <p:animEffect transition="in" filter="fade">
                                      <p:cBhvr>
                                        <p:cTn id="96" dur="1000"/>
                                        <p:tgtEl>
                                          <p:spTgt spid="3">
                                            <p:txEl>
                                              <p:pRg st="5" end="5"/>
                                            </p:txEl>
                                          </p:spTgt>
                                        </p:tgtEl>
                                      </p:cBhvr>
                                    </p:animEffect>
                                    <p:anim calcmode="lin" valueType="num">
                                      <p:cBhvr>
                                        <p:cTn id="9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65942"/>
            <a:ext cx="8596668" cy="4441371"/>
          </a:xfrm>
        </p:spPr>
        <p:txBody>
          <a:bodyPr>
            <a:normAutofit/>
          </a:bodyPr>
          <a:lstStyle/>
          <a:p>
            <a:pPr algn="ctr"/>
            <a:r>
              <a:rPr lang="en-US" sz="9600" dirty="0" smtClean="0">
                <a:solidFill>
                  <a:srgbClr val="002060"/>
                </a:solidFill>
                <a:latin typeface="Adobe Garamond Pro Bold" panose="02020702060506020403" pitchFamily="18" charset="0"/>
              </a:rPr>
              <a:t>Control Statement</a:t>
            </a:r>
            <a:endParaRPr lang="en-US" sz="9600" dirty="0">
              <a:solidFill>
                <a:srgbClr val="002060"/>
              </a:solidFill>
              <a:latin typeface="Adobe Garamond Pro Bold" panose="020207020605060204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933" y="0"/>
            <a:ext cx="11642393" cy="6858000"/>
          </a:xfrm>
        </p:spPr>
        <p:txBody>
          <a:bodyPr>
            <a:noAutofit/>
          </a:bodyPr>
          <a:lstStyle/>
          <a:p>
            <a:pPr>
              <a:buNone/>
            </a:pPr>
            <a:r>
              <a:rPr lang="en-US" sz="2400" dirty="0" smtClean="0">
                <a:solidFill>
                  <a:srgbClr val="002060"/>
                </a:solidFill>
              </a:rPr>
              <a:t>Java Control Statement</a:t>
            </a:r>
          </a:p>
          <a:p>
            <a:pPr>
              <a:buNone/>
            </a:pPr>
            <a:r>
              <a:rPr lang="en-US" sz="2000" dirty="0" smtClean="0"/>
              <a:t>The Java</a:t>
            </a:r>
            <a:r>
              <a:rPr lang="en-US" sz="2000" i="1" dirty="0" smtClean="0"/>
              <a:t> statement</a:t>
            </a:r>
            <a:r>
              <a:rPr lang="en-US" sz="2000" dirty="0" smtClean="0"/>
              <a:t> is used to test the condition. It returns </a:t>
            </a:r>
            <a:r>
              <a:rPr lang="en-US" sz="2000" i="1" dirty="0" smtClean="0"/>
              <a:t>true</a:t>
            </a:r>
            <a:r>
              <a:rPr lang="en-US" sz="2000" dirty="0" smtClean="0"/>
              <a:t> or </a:t>
            </a:r>
            <a:r>
              <a:rPr lang="en-US" sz="2000" i="1" dirty="0" smtClean="0"/>
              <a:t>false</a:t>
            </a:r>
            <a:r>
              <a:rPr lang="en-US" sz="2000" dirty="0" smtClean="0"/>
              <a:t>.</a:t>
            </a:r>
          </a:p>
          <a:p>
            <a:pPr>
              <a:buNone/>
            </a:pPr>
            <a:r>
              <a:rPr lang="en-US" sz="2000" dirty="0" smtClean="0"/>
              <a:t>There are various types of if statement in java.</a:t>
            </a:r>
            <a:endParaRPr lang="en-US" sz="2400" dirty="0"/>
          </a:p>
          <a:p>
            <a:pPr>
              <a:buNone/>
            </a:pPr>
            <a:endParaRPr lang="en-US" sz="2400" dirty="0" smtClean="0"/>
          </a:p>
          <a:p>
            <a:pPr>
              <a:buNone/>
            </a:pPr>
            <a:r>
              <a:rPr lang="en-US" b="1" dirty="0" smtClean="0">
                <a:solidFill>
                  <a:schemeClr val="tx1">
                    <a:lumMod val="95000"/>
                    <a:lumOff val="5000"/>
                  </a:schemeClr>
                </a:solidFill>
              </a:rPr>
              <a:t>Java </a:t>
            </a:r>
            <a:r>
              <a:rPr lang="en-US" b="1" dirty="0">
                <a:solidFill>
                  <a:schemeClr val="tx1">
                    <a:lumMod val="95000"/>
                    <a:lumOff val="5000"/>
                  </a:schemeClr>
                </a:solidFill>
              </a:rPr>
              <a:t>IF Statement</a:t>
            </a:r>
          </a:p>
          <a:p>
            <a:pPr>
              <a:buNone/>
            </a:pPr>
            <a:r>
              <a:rPr lang="en-US" dirty="0"/>
              <a:t>The if statement tests the condition. It executes the if statement if condition is true.</a:t>
            </a:r>
          </a:p>
          <a:p>
            <a:pPr>
              <a:buNone/>
            </a:pPr>
            <a:r>
              <a:rPr lang="en-US" b="1" dirty="0"/>
              <a:t>Java IF-else Statement</a:t>
            </a:r>
          </a:p>
          <a:p>
            <a:pPr>
              <a:buNone/>
            </a:pPr>
            <a:r>
              <a:rPr lang="en-US" dirty="0"/>
              <a:t>The if-else statement also tests the condition. It executes the </a:t>
            </a:r>
            <a:r>
              <a:rPr lang="en-US" i="1" dirty="0"/>
              <a:t>if block</a:t>
            </a:r>
            <a:r>
              <a:rPr lang="en-US" dirty="0"/>
              <a:t> if condition is </a:t>
            </a:r>
            <a:r>
              <a:rPr lang="en-US" dirty="0" smtClean="0"/>
              <a:t>true otherwise</a:t>
            </a:r>
            <a:r>
              <a:rPr lang="en-US" dirty="0"/>
              <a:t> </a:t>
            </a:r>
            <a:r>
              <a:rPr lang="en-US" i="1" dirty="0" smtClean="0"/>
              <a:t>else block</a:t>
            </a:r>
            <a:r>
              <a:rPr lang="en-US" dirty="0"/>
              <a:t>.</a:t>
            </a:r>
          </a:p>
          <a:p>
            <a:pPr>
              <a:buNone/>
            </a:pPr>
            <a:r>
              <a:rPr lang="en-US" b="1" dirty="0">
                <a:solidFill>
                  <a:schemeClr val="tx1">
                    <a:lumMod val="95000"/>
                    <a:lumOff val="5000"/>
                  </a:schemeClr>
                </a:solidFill>
              </a:rPr>
              <a:t>Java IF-else-if ladder Statement</a:t>
            </a:r>
          </a:p>
          <a:p>
            <a:pPr>
              <a:buNone/>
            </a:pPr>
            <a:r>
              <a:rPr lang="en-US" dirty="0"/>
              <a:t>The if-else-if ladder statement executes one condition from multiple statements</a:t>
            </a:r>
            <a:r>
              <a:rPr lang="en-US" dirty="0" smtClean="0"/>
              <a:t>.</a:t>
            </a:r>
          </a:p>
          <a:p>
            <a:pPr>
              <a:buNone/>
            </a:pPr>
            <a:r>
              <a:rPr lang="en-US" b="1" dirty="0">
                <a:solidFill>
                  <a:schemeClr val="tx1">
                    <a:lumMod val="95000"/>
                    <a:lumOff val="5000"/>
                  </a:schemeClr>
                </a:solidFill>
              </a:rPr>
              <a:t>Java Switch Statement</a:t>
            </a:r>
          </a:p>
          <a:p>
            <a:pPr>
              <a:buNone/>
            </a:pPr>
            <a:r>
              <a:rPr lang="en-US" dirty="0"/>
              <a:t>The Java </a:t>
            </a:r>
            <a:r>
              <a:rPr lang="en-US" i="1" dirty="0"/>
              <a:t>switch statement</a:t>
            </a:r>
            <a:r>
              <a:rPr lang="en-US" dirty="0"/>
              <a:t> is executes one statement from multiple conditions.</a:t>
            </a:r>
          </a:p>
          <a:p>
            <a:pPr>
              <a:buNone/>
            </a:pPr>
            <a:r>
              <a:rPr lang="en-US" dirty="0"/>
              <a:t>It is like if-else-if ladder statement.</a:t>
            </a:r>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22068" y="248193"/>
            <a:ext cx="11495315" cy="6453053"/>
          </a:xfrm>
        </p:spPr>
        <p:txBody>
          <a:bodyPr>
            <a:normAutofit/>
          </a:bodyPr>
          <a:lstStyle/>
          <a:p>
            <a:pPr>
              <a:buNone/>
            </a:pPr>
            <a:r>
              <a:rPr lang="en-US" sz="2400" b="1" dirty="0" smtClean="0">
                <a:solidFill>
                  <a:schemeClr val="tx1">
                    <a:lumMod val="95000"/>
                    <a:lumOff val="5000"/>
                  </a:schemeClr>
                </a:solidFill>
              </a:rPr>
              <a:t>Java </a:t>
            </a:r>
            <a:r>
              <a:rPr lang="en-US" sz="2400" b="1" dirty="0">
                <a:solidFill>
                  <a:schemeClr val="tx1">
                    <a:lumMod val="95000"/>
                    <a:lumOff val="5000"/>
                  </a:schemeClr>
                </a:solidFill>
              </a:rPr>
              <a:t>For </a:t>
            </a:r>
            <a:r>
              <a:rPr lang="en-US" sz="2400" b="1" dirty="0" smtClean="0">
                <a:solidFill>
                  <a:schemeClr val="tx1">
                    <a:lumMod val="95000"/>
                    <a:lumOff val="5000"/>
                  </a:schemeClr>
                </a:solidFill>
              </a:rPr>
              <a:t>Loop</a:t>
            </a:r>
            <a:endParaRPr lang="en-US" sz="2400" b="1" dirty="0">
              <a:solidFill>
                <a:schemeClr val="tx1">
                  <a:lumMod val="95000"/>
                  <a:lumOff val="5000"/>
                </a:schemeClr>
              </a:solidFill>
            </a:endParaRPr>
          </a:p>
          <a:p>
            <a:pPr algn="just">
              <a:buNone/>
            </a:pPr>
            <a:r>
              <a:rPr lang="en-US" sz="2400" dirty="0"/>
              <a:t>The Java </a:t>
            </a:r>
            <a:r>
              <a:rPr lang="en-US" sz="2400" i="1" dirty="0"/>
              <a:t>for loop</a:t>
            </a:r>
            <a:r>
              <a:rPr lang="en-US" sz="2400" dirty="0"/>
              <a:t> is used to iterate a part of the program several times. If the number of iteration is fixed, it is recommended to use for loop</a:t>
            </a:r>
            <a:r>
              <a:rPr lang="en-US" sz="2400" dirty="0" smtClean="0"/>
              <a:t>.</a:t>
            </a:r>
          </a:p>
          <a:p>
            <a:pPr algn="just">
              <a:buNone/>
            </a:pPr>
            <a:endParaRPr lang="en-US" sz="2400" dirty="0" smtClean="0"/>
          </a:p>
          <a:p>
            <a:pPr algn="just">
              <a:buNone/>
            </a:pPr>
            <a:r>
              <a:rPr lang="en-US" sz="2400" b="1" dirty="0">
                <a:solidFill>
                  <a:schemeClr val="tx1">
                    <a:lumMod val="95000"/>
                    <a:lumOff val="5000"/>
                  </a:schemeClr>
                </a:solidFill>
              </a:rPr>
              <a:t>Java For-each Loop</a:t>
            </a:r>
          </a:p>
          <a:p>
            <a:pPr algn="just">
              <a:buNone/>
            </a:pPr>
            <a:r>
              <a:rPr lang="en-US" sz="2400" dirty="0"/>
              <a:t>The for-each loop is used to traverse array or collection in java. It is easier to use than simple for loop because we don't need to increment value and use subscript notation</a:t>
            </a:r>
            <a:r>
              <a:rPr lang="en-US" sz="2400" dirty="0" smtClean="0"/>
              <a:t>.</a:t>
            </a:r>
          </a:p>
          <a:p>
            <a:pPr algn="just">
              <a:buNone/>
            </a:pPr>
            <a:endParaRPr lang="en-US" sz="2400" dirty="0" smtClean="0"/>
          </a:p>
          <a:p>
            <a:pPr algn="just">
              <a:buNone/>
            </a:pPr>
            <a:r>
              <a:rPr lang="en-US" sz="2400" b="1" dirty="0">
                <a:solidFill>
                  <a:schemeClr val="tx1">
                    <a:lumMod val="95000"/>
                    <a:lumOff val="5000"/>
                  </a:schemeClr>
                </a:solidFill>
              </a:rPr>
              <a:t>Java While Loop</a:t>
            </a:r>
          </a:p>
          <a:p>
            <a:pPr algn="just">
              <a:buNone/>
            </a:pPr>
            <a:r>
              <a:rPr lang="en-US" sz="2400" dirty="0"/>
              <a:t>The Java </a:t>
            </a:r>
            <a:r>
              <a:rPr lang="en-US" sz="2400" i="1" dirty="0"/>
              <a:t>while loop</a:t>
            </a:r>
            <a:r>
              <a:rPr lang="en-US" sz="2400" dirty="0"/>
              <a:t> is used to iterate a part of the program several times. If the number</a:t>
            </a:r>
          </a:p>
          <a:p>
            <a:pPr algn="just">
              <a:buNone/>
            </a:pPr>
            <a:r>
              <a:rPr lang="en-US" sz="2400" dirty="0"/>
              <a:t>of iteration is not fixed, it is recommended to use while loop</a:t>
            </a:r>
            <a:r>
              <a:rPr lang="en-US" sz="2400" dirty="0" smtClean="0"/>
              <a:t>.</a:t>
            </a:r>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9" y="300446"/>
            <a:ext cx="11495314" cy="5340940"/>
          </a:xfrm>
        </p:spPr>
        <p:txBody>
          <a:bodyPr>
            <a:normAutofit/>
          </a:bodyPr>
          <a:lstStyle/>
          <a:p>
            <a:pPr>
              <a:buNone/>
            </a:pPr>
            <a:r>
              <a:rPr lang="en-US" sz="2400" b="1" dirty="0">
                <a:solidFill>
                  <a:schemeClr val="tx1">
                    <a:lumMod val="95000"/>
                    <a:lumOff val="5000"/>
                  </a:schemeClr>
                </a:solidFill>
              </a:rPr>
              <a:t>Java do-while Loop</a:t>
            </a:r>
          </a:p>
          <a:p>
            <a:pPr>
              <a:buNone/>
            </a:pPr>
            <a:r>
              <a:rPr lang="en-US" sz="2400" dirty="0" smtClean="0"/>
              <a:t>   The </a:t>
            </a:r>
            <a:r>
              <a:rPr lang="en-US" sz="2400" dirty="0"/>
              <a:t>Java </a:t>
            </a:r>
            <a:r>
              <a:rPr lang="en-US" sz="2400" i="1" dirty="0"/>
              <a:t>do-while loop</a:t>
            </a:r>
            <a:r>
              <a:rPr lang="en-US" sz="2400" dirty="0"/>
              <a:t> is used to iterate a part of the program several times. If the</a:t>
            </a:r>
          </a:p>
          <a:p>
            <a:pPr>
              <a:buNone/>
            </a:pPr>
            <a:r>
              <a:rPr lang="en-US" sz="2400" dirty="0" smtClean="0"/>
              <a:t>   number </a:t>
            </a:r>
            <a:r>
              <a:rPr lang="en-US" sz="2400" dirty="0"/>
              <a:t>of iteration is not fixed and you must have to execute the loop at least once,</a:t>
            </a:r>
          </a:p>
          <a:p>
            <a:pPr>
              <a:buNone/>
            </a:pPr>
            <a:r>
              <a:rPr lang="en-US" sz="2400" dirty="0" smtClean="0"/>
              <a:t>   it </a:t>
            </a:r>
            <a:r>
              <a:rPr lang="en-US" sz="2400" dirty="0"/>
              <a:t>is recommended to use while loop. It is executed at least once because condition </a:t>
            </a:r>
            <a:r>
              <a:rPr lang="en-US" sz="2400" dirty="0" smtClean="0"/>
              <a:t>is    checked </a:t>
            </a:r>
            <a:r>
              <a:rPr lang="en-US" sz="2400" dirty="0"/>
              <a:t>after loop body</a:t>
            </a:r>
            <a:r>
              <a:rPr lang="en-US" sz="2400" dirty="0" smtClean="0"/>
              <a:t>.</a:t>
            </a:r>
          </a:p>
          <a:p>
            <a:pPr>
              <a:buNone/>
            </a:pPr>
            <a:endParaRPr lang="en-US" sz="2400" dirty="0"/>
          </a:p>
          <a:p>
            <a:pPr>
              <a:buNone/>
            </a:pPr>
            <a:r>
              <a:rPr lang="en-US" sz="2400" b="1" dirty="0">
                <a:solidFill>
                  <a:schemeClr val="tx1">
                    <a:lumMod val="95000"/>
                    <a:lumOff val="5000"/>
                  </a:schemeClr>
                </a:solidFill>
              </a:rPr>
              <a:t>Java Break Statement:</a:t>
            </a:r>
          </a:p>
          <a:p>
            <a:pPr>
              <a:buNone/>
            </a:pPr>
            <a:r>
              <a:rPr lang="en-US" sz="2400" dirty="0"/>
              <a:t>   </a:t>
            </a:r>
            <a:r>
              <a:rPr lang="en-US" sz="2400" dirty="0" smtClean="0"/>
              <a:t>The </a:t>
            </a:r>
            <a:r>
              <a:rPr lang="en-US" sz="2400" dirty="0"/>
              <a:t>Java </a:t>
            </a:r>
            <a:r>
              <a:rPr lang="en-US" sz="2400" i="1" dirty="0"/>
              <a:t>break</a:t>
            </a:r>
            <a:r>
              <a:rPr lang="en-US" sz="2400" dirty="0"/>
              <a:t> is used to break loop or switch statement. It breaks the current flow of </a:t>
            </a:r>
            <a:r>
              <a:rPr lang="en-US" sz="2400" dirty="0" smtClean="0"/>
              <a:t>        the </a:t>
            </a:r>
            <a:r>
              <a:rPr lang="en-US" sz="2400" dirty="0"/>
              <a:t>program at specified condition. In case of inner loop, it breaks only inner loop.</a:t>
            </a:r>
          </a:p>
          <a:p>
            <a:endParaRPr lang="en-US" dirty="0"/>
          </a:p>
        </p:txBody>
      </p:sp>
    </p:spTree>
    <p:extLst>
      <p:ext uri="{BB962C8B-B14F-4D97-AF65-F5344CB8AC3E}">
        <p14:creationId xmlns:p14="http://schemas.microsoft.com/office/powerpoint/2010/main" val="4150766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1341119"/>
            <a:ext cx="8596668" cy="4550229"/>
          </a:xfrm>
        </p:spPr>
        <p:txBody>
          <a:bodyPr>
            <a:normAutofit/>
          </a:bodyPr>
          <a:lstStyle/>
          <a:p>
            <a:pPr algn="ctr"/>
            <a:r>
              <a:rPr lang="en-US" sz="9600" dirty="0" smtClean="0">
                <a:solidFill>
                  <a:srgbClr val="002060"/>
                </a:solidFill>
                <a:latin typeface="Adobe Garamond Pro Bold" panose="02020702060506020403" pitchFamily="18" charset="0"/>
                <a:ea typeface="Adobe Gothic Std B" panose="020B0800000000000000" pitchFamily="34" charset="-128"/>
              </a:rPr>
              <a:t>ARRAY And STRING</a:t>
            </a:r>
            <a:endParaRPr lang="en-US" sz="9600" dirty="0">
              <a:solidFill>
                <a:srgbClr val="002060"/>
              </a:solidFill>
              <a:latin typeface="Adobe Garamond Pro Bold" panose="02020702060506020403" pitchFamily="18" charset="0"/>
              <a:ea typeface="Adobe Gothic Std B" panose="020B0800000000000000"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364" y="182880"/>
            <a:ext cx="9520158" cy="640080"/>
          </a:xfrm>
        </p:spPr>
        <p:txBody>
          <a:bodyPr>
            <a:normAutofit fontScale="90000"/>
          </a:bodyPr>
          <a:lstStyle/>
          <a:p>
            <a:pPr algn="ctr"/>
            <a:r>
              <a:rPr lang="en-US" b="1" dirty="0" smtClean="0">
                <a:latin typeface="Adobe Gothic Std B" panose="020B0800000000000000" pitchFamily="34" charset="-128"/>
                <a:ea typeface="Adobe Gothic Std B" panose="020B0800000000000000" pitchFamily="34" charset="-128"/>
              </a:rPr>
              <a:t>AGENDA</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p:cNvSpPr>
            <a:spLocks noGrp="1"/>
          </p:cNvSpPr>
          <p:nvPr>
            <p:ph idx="1"/>
          </p:nvPr>
        </p:nvSpPr>
        <p:spPr>
          <a:xfrm>
            <a:off x="842364" y="994508"/>
            <a:ext cx="9520158" cy="6245217"/>
          </a:xfrm>
        </p:spPr>
        <p:txBody>
          <a:bodyPr>
            <a:normAutofit/>
          </a:bodyPr>
          <a:lstStyle/>
          <a:p>
            <a:r>
              <a:rPr lang="en-US" sz="2400" b="1" dirty="0">
                <a:solidFill>
                  <a:srgbClr val="002060"/>
                </a:solidFill>
                <a:latin typeface="Adobe Caslon Pro Bold" panose="0205070206050A020403" pitchFamily="18" charset="0"/>
              </a:rPr>
              <a:t>Overview of Java</a:t>
            </a:r>
          </a:p>
          <a:p>
            <a:r>
              <a:rPr lang="en-US" sz="2400" b="1" dirty="0">
                <a:solidFill>
                  <a:srgbClr val="002060"/>
                </a:solidFill>
                <a:latin typeface="Adobe Caslon Pro Bold" panose="0205070206050A020403" pitchFamily="18" charset="0"/>
              </a:rPr>
              <a:t>Key Features of Java</a:t>
            </a:r>
          </a:p>
          <a:p>
            <a:r>
              <a:rPr lang="en-US" sz="2400" b="1" dirty="0">
                <a:solidFill>
                  <a:srgbClr val="002060"/>
                </a:solidFill>
                <a:latin typeface="Adobe Caslon Pro Bold" panose="0205070206050A020403" pitchFamily="18" charset="0"/>
              </a:rPr>
              <a:t>Operators</a:t>
            </a:r>
          </a:p>
          <a:p>
            <a:r>
              <a:rPr lang="en-US" sz="2400" b="1" dirty="0">
                <a:solidFill>
                  <a:srgbClr val="002060"/>
                </a:solidFill>
                <a:latin typeface="Adobe Caslon Pro Bold" panose="0205070206050A020403" pitchFamily="18" charset="0"/>
              </a:rPr>
              <a:t>Control Statement</a:t>
            </a:r>
          </a:p>
          <a:p>
            <a:r>
              <a:rPr lang="en-US" sz="2400" b="1" dirty="0">
                <a:solidFill>
                  <a:srgbClr val="002060"/>
                </a:solidFill>
                <a:latin typeface="Adobe Caslon Pro Bold" panose="0205070206050A020403" pitchFamily="18" charset="0"/>
              </a:rPr>
              <a:t>Array and Strings</a:t>
            </a:r>
          </a:p>
          <a:p>
            <a:r>
              <a:rPr lang="en-US" sz="2400" b="1" dirty="0">
                <a:solidFill>
                  <a:srgbClr val="002060"/>
                </a:solidFill>
                <a:latin typeface="Adobe Caslon Pro Bold" panose="0205070206050A020403" pitchFamily="18" charset="0"/>
              </a:rPr>
              <a:t>Classes</a:t>
            </a:r>
          </a:p>
          <a:p>
            <a:r>
              <a:rPr lang="en-US" sz="2400" b="1" dirty="0" smtClean="0">
                <a:solidFill>
                  <a:srgbClr val="002060"/>
                </a:solidFill>
                <a:latin typeface="Adobe Caslon Pro Bold" panose="0205070206050A020403" pitchFamily="18" charset="0"/>
              </a:rPr>
              <a:t>Inheritance </a:t>
            </a:r>
            <a:r>
              <a:rPr lang="en-US" sz="2400" b="1" dirty="0">
                <a:solidFill>
                  <a:srgbClr val="002060"/>
                </a:solidFill>
                <a:latin typeface="Adobe Caslon Pro Bold" panose="0205070206050A020403" pitchFamily="18" charset="0"/>
              </a:rPr>
              <a:t>And Packages</a:t>
            </a:r>
          </a:p>
          <a:p>
            <a:r>
              <a:rPr lang="en-US" sz="2400" b="1" dirty="0">
                <a:solidFill>
                  <a:srgbClr val="002060"/>
                </a:solidFill>
                <a:latin typeface="Adobe Caslon Pro Bold" panose="0205070206050A020403" pitchFamily="18" charset="0"/>
              </a:rPr>
              <a:t>Exception Handling</a:t>
            </a:r>
          </a:p>
          <a:p>
            <a:r>
              <a:rPr lang="en-US" sz="2400" b="1" dirty="0">
                <a:solidFill>
                  <a:srgbClr val="002060"/>
                </a:solidFill>
                <a:latin typeface="Adobe Caslon Pro Bold" panose="0205070206050A020403" pitchFamily="18" charset="0"/>
              </a:rPr>
              <a:t>Multithreading</a:t>
            </a:r>
          </a:p>
          <a:p>
            <a:r>
              <a:rPr lang="en-US" sz="2400" b="1" dirty="0" smtClean="0">
                <a:solidFill>
                  <a:srgbClr val="002060"/>
                </a:solidFill>
                <a:latin typeface="Adobe Caslon Pro Bold" panose="0205070206050A020403" pitchFamily="18" charset="0"/>
              </a:rPr>
              <a:t>Applets</a:t>
            </a:r>
            <a:endParaRPr lang="en-US" sz="2400" b="1" dirty="0">
              <a:solidFill>
                <a:srgbClr val="002060"/>
              </a:solidFill>
              <a:latin typeface="Adobe Caslon Pro Bold" panose="0205070206050A020403" pitchFamily="18" charset="0"/>
            </a:endParaRPr>
          </a:p>
          <a:p>
            <a:r>
              <a:rPr lang="en-US" sz="2400" b="1" dirty="0">
                <a:solidFill>
                  <a:srgbClr val="002060"/>
                </a:solidFill>
                <a:latin typeface="Adobe Caslon Pro Bold" panose="0205070206050A020403" pitchFamily="18" charset="0"/>
              </a:rPr>
              <a:t>Summary</a:t>
            </a:r>
          </a:p>
        </p:txBody>
      </p:sp>
    </p:spTree>
    <p:extLst>
      <p:ext uri="{BB962C8B-B14F-4D97-AF65-F5344CB8AC3E}">
        <p14:creationId xmlns:p14="http://schemas.microsoft.com/office/powerpoint/2010/main" val="26166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59" y="226423"/>
            <a:ext cx="11425647" cy="6081486"/>
          </a:xfrm>
        </p:spPr>
        <p:txBody>
          <a:bodyPr>
            <a:normAutofit/>
          </a:bodyPr>
          <a:lstStyle/>
          <a:p>
            <a:pPr>
              <a:buNone/>
            </a:pPr>
            <a:r>
              <a:rPr lang="en-US" sz="2400" b="1" dirty="0" smtClean="0">
                <a:solidFill>
                  <a:srgbClr val="002060"/>
                </a:solidFill>
                <a:latin typeface="Adobe Garamond Pro Bold" panose="02020702060506020403" pitchFamily="18" charset="0"/>
                <a:ea typeface="Adobe Gothic Std B" panose="020B0800000000000000" pitchFamily="34" charset="-128"/>
                <a:cs typeface="Aharoni" pitchFamily="2" charset="-79"/>
              </a:rPr>
              <a:t>ARRAY</a:t>
            </a:r>
            <a:endParaRPr lang="en-US" sz="2400" b="1" dirty="0">
              <a:solidFill>
                <a:srgbClr val="002060"/>
              </a:solidFill>
              <a:latin typeface="Adobe Garamond Pro Bold" panose="02020702060506020403" pitchFamily="18" charset="0"/>
              <a:ea typeface="Adobe Gothic Std B" panose="020B0800000000000000" pitchFamily="34" charset="-128"/>
              <a:cs typeface="Aharoni" pitchFamily="2" charset="-79"/>
            </a:endParaRPr>
          </a:p>
          <a:p>
            <a:pPr algn="just">
              <a:buNone/>
            </a:pPr>
            <a:r>
              <a:rPr lang="en-US" sz="2400" b="1" dirty="0" smtClean="0">
                <a:solidFill>
                  <a:schemeClr val="tx1">
                    <a:lumMod val="95000"/>
                    <a:lumOff val="5000"/>
                  </a:schemeClr>
                </a:solidFill>
                <a:cs typeface="Aharoni" pitchFamily="2" charset="-79"/>
              </a:rPr>
              <a:t>	</a:t>
            </a:r>
            <a:r>
              <a:rPr lang="en-US" sz="2400" dirty="0" smtClean="0"/>
              <a:t>Java provides a data structure, the </a:t>
            </a:r>
            <a:r>
              <a:rPr lang="en-US" sz="2400" b="1" dirty="0" smtClean="0"/>
              <a:t>array</a:t>
            </a:r>
            <a:r>
              <a:rPr lang="en-US" sz="2400" dirty="0" smtClean="0"/>
              <a:t>, which stores a fixed-size sequential collection of elements of the same type. Once the array initialize then its value can not be changed.</a:t>
            </a:r>
          </a:p>
          <a:p>
            <a:pPr algn="just">
              <a:buNone/>
            </a:pPr>
            <a:endParaRPr lang="en-US" sz="2400" dirty="0" smtClean="0"/>
          </a:p>
          <a:p>
            <a:pPr algn="just">
              <a:buNone/>
            </a:pPr>
            <a:r>
              <a:rPr lang="en-US" sz="2400" dirty="0">
                <a:solidFill>
                  <a:srgbClr val="002060"/>
                </a:solidFill>
              </a:rPr>
              <a:t>STRINGS</a:t>
            </a:r>
            <a:r>
              <a:rPr lang="en-US" sz="2400" dirty="0" smtClean="0"/>
              <a:t>	</a:t>
            </a:r>
          </a:p>
          <a:p>
            <a:pPr algn="just">
              <a:buNone/>
            </a:pPr>
            <a:r>
              <a:rPr lang="en-US" sz="2400" dirty="0">
                <a:solidFill>
                  <a:srgbClr val="7030A0"/>
                </a:solidFill>
                <a:latin typeface="Adobe Fangsong Std R" panose="02020400000000000000" pitchFamily="18" charset="-128"/>
                <a:ea typeface="Adobe Fangsong Std R" panose="02020400000000000000" pitchFamily="18" charset="-128"/>
              </a:rPr>
              <a:t>Strings, which are widely used in Java programming, are a sequence of characters. In Java programming language, strings are treated as objects. </a:t>
            </a:r>
            <a:endParaRPr lang="en-US" sz="2400" dirty="0" smtClean="0">
              <a:solidFill>
                <a:srgbClr val="7030A0"/>
              </a:solidFill>
              <a:latin typeface="Adobe Fangsong Std R" panose="02020400000000000000" pitchFamily="18" charset="-128"/>
              <a:ea typeface="Adobe Fangsong Std R" panose="02020400000000000000" pitchFamily="18" charset="-128"/>
            </a:endParaRPr>
          </a:p>
          <a:p>
            <a:pPr algn="just">
              <a:buNone/>
            </a:pPr>
            <a:endParaRPr lang="en-US" sz="2400" dirty="0">
              <a:solidFill>
                <a:srgbClr val="7030A0"/>
              </a:solidFill>
              <a:latin typeface="Adobe Fangsong Std R" panose="02020400000000000000" pitchFamily="18" charset="-128"/>
              <a:ea typeface="Adobe Fangsong Std R" panose="02020400000000000000" pitchFamily="18" charset="-128"/>
            </a:endParaRPr>
          </a:p>
          <a:p>
            <a:pPr marL="0" indent="0" algn="just">
              <a:buNone/>
            </a:pPr>
            <a:r>
              <a:rPr lang="en-US" sz="2400" b="1" u="sng" dirty="0">
                <a:solidFill>
                  <a:schemeClr val="tx1">
                    <a:lumMod val="95000"/>
                    <a:lumOff val="5000"/>
                  </a:schemeClr>
                </a:solidFill>
                <a:latin typeface="Adobe Fangsong Std R" panose="02020400000000000000" pitchFamily="18" charset="-128"/>
                <a:ea typeface="Adobe Fangsong Std R" panose="02020400000000000000" pitchFamily="18" charset="-128"/>
                <a:cs typeface="Adobe Devanagari" panose="02040503050201020203" pitchFamily="18" charset="0"/>
              </a:rPr>
              <a:t>String Buffer &amp; String Builder Classes </a:t>
            </a:r>
          </a:p>
          <a:p>
            <a:pPr algn="just">
              <a:buFont typeface="Arial" panose="020B0604020202020204" pitchFamily="34" charset="0"/>
              <a:buChar char="•"/>
            </a:pPr>
            <a:r>
              <a:rPr lang="en-US" sz="2400" dirty="0">
                <a:solidFill>
                  <a:schemeClr val="tx1">
                    <a:lumMod val="85000"/>
                    <a:lumOff val="15000"/>
                  </a:schemeClr>
                </a:solidFill>
                <a:latin typeface="Adobe Devanagari" panose="02040503050201020203" pitchFamily="18" charset="0"/>
                <a:cs typeface="Adobe Devanagari" panose="02040503050201020203" pitchFamily="18" charset="0"/>
              </a:rPr>
              <a:t>The </a:t>
            </a:r>
            <a:r>
              <a:rPr lang="en-US" sz="2400" b="1" dirty="0">
                <a:solidFill>
                  <a:schemeClr val="tx1">
                    <a:lumMod val="85000"/>
                    <a:lumOff val="15000"/>
                  </a:schemeClr>
                </a:solidFill>
                <a:latin typeface="Adobe Devanagari" panose="02040503050201020203" pitchFamily="18" charset="0"/>
                <a:cs typeface="Adobe Devanagari" panose="02040503050201020203" pitchFamily="18" charset="0"/>
              </a:rPr>
              <a:t>StringBuffer </a:t>
            </a:r>
            <a:r>
              <a:rPr lang="en-US" sz="2400" dirty="0">
                <a:solidFill>
                  <a:schemeClr val="tx1">
                    <a:lumMod val="85000"/>
                    <a:lumOff val="15000"/>
                  </a:schemeClr>
                </a:solidFill>
                <a:latin typeface="Adobe Devanagari" panose="02040503050201020203" pitchFamily="18" charset="0"/>
                <a:cs typeface="Adobe Devanagari" panose="02040503050201020203" pitchFamily="18" charset="0"/>
              </a:rPr>
              <a:t>and </a:t>
            </a:r>
            <a:r>
              <a:rPr lang="en-US" sz="2400" b="1" dirty="0">
                <a:solidFill>
                  <a:schemeClr val="tx1">
                    <a:lumMod val="85000"/>
                    <a:lumOff val="15000"/>
                  </a:schemeClr>
                </a:solidFill>
                <a:latin typeface="Adobe Devanagari" panose="02040503050201020203" pitchFamily="18" charset="0"/>
                <a:cs typeface="Adobe Devanagari" panose="02040503050201020203" pitchFamily="18" charset="0"/>
              </a:rPr>
              <a:t>StringBuilder </a:t>
            </a:r>
            <a:r>
              <a:rPr lang="en-US" sz="2400" dirty="0">
                <a:solidFill>
                  <a:schemeClr val="tx1">
                    <a:lumMod val="85000"/>
                    <a:lumOff val="15000"/>
                  </a:schemeClr>
                </a:solidFill>
                <a:latin typeface="Adobe Devanagari" panose="02040503050201020203" pitchFamily="18" charset="0"/>
                <a:cs typeface="Adobe Devanagari" panose="02040503050201020203" pitchFamily="18" charset="0"/>
              </a:rPr>
              <a:t>classes are used when there is a necessity to make a lot of modifications to Strings of characters. </a:t>
            </a:r>
          </a:p>
          <a:p>
            <a:pPr algn="just">
              <a:buFont typeface="Arial" panose="020B0604020202020204" pitchFamily="34" charset="0"/>
              <a:buChar char="•"/>
            </a:pPr>
            <a:r>
              <a:rPr lang="en-US" sz="2400" dirty="0">
                <a:solidFill>
                  <a:schemeClr val="tx1">
                    <a:lumMod val="85000"/>
                    <a:lumOff val="15000"/>
                  </a:schemeClr>
                </a:solidFill>
                <a:latin typeface="Adobe Devanagari" panose="02040503050201020203" pitchFamily="18" charset="0"/>
                <a:cs typeface="Adobe Devanagari" panose="02040503050201020203" pitchFamily="18" charset="0"/>
              </a:rPr>
              <a:t>Unlike Strings, objects of type StringBuffer and </a:t>
            </a:r>
            <a:r>
              <a:rPr lang="en-US" sz="2400" dirty="0" err="1" smtClean="0">
                <a:solidFill>
                  <a:schemeClr val="tx1">
                    <a:lumMod val="85000"/>
                    <a:lumOff val="15000"/>
                  </a:schemeClr>
                </a:solidFill>
                <a:latin typeface="Adobe Devanagari" panose="02040503050201020203" pitchFamily="18" charset="0"/>
                <a:cs typeface="Adobe Devanagari" panose="02040503050201020203" pitchFamily="18" charset="0"/>
              </a:rPr>
              <a:t>Stringbuilder</a:t>
            </a:r>
            <a:r>
              <a:rPr lang="en-US" sz="2400" dirty="0" smtClean="0">
                <a:solidFill>
                  <a:schemeClr val="tx1">
                    <a:lumMod val="85000"/>
                    <a:lumOff val="15000"/>
                  </a:schemeClr>
                </a:solidFill>
                <a:latin typeface="Adobe Devanagari" panose="02040503050201020203" pitchFamily="18" charset="0"/>
                <a:cs typeface="Adobe Devanagari" panose="02040503050201020203" pitchFamily="18" charset="0"/>
              </a:rPr>
              <a:t> </a:t>
            </a:r>
            <a:r>
              <a:rPr lang="en-US" sz="2400" dirty="0">
                <a:solidFill>
                  <a:schemeClr val="tx1">
                    <a:lumMod val="85000"/>
                    <a:lumOff val="15000"/>
                  </a:schemeClr>
                </a:solidFill>
                <a:latin typeface="Adobe Devanagari" panose="02040503050201020203" pitchFamily="18" charset="0"/>
                <a:cs typeface="Adobe Devanagari" panose="02040503050201020203" pitchFamily="18" charset="0"/>
              </a:rPr>
              <a:t>can be modified over and over again without leaving behind a lot of new unused objects. </a:t>
            </a:r>
          </a:p>
          <a:p>
            <a:pPr marL="0" indent="0">
              <a:buNone/>
            </a:pPr>
            <a:endParaRPr lang="en-US" b="1" u="sng" dirty="0">
              <a:solidFill>
                <a:schemeClr val="tx1">
                  <a:lumMod val="95000"/>
                  <a:lumOff val="5000"/>
                </a:schemeClr>
              </a:solidFill>
              <a:latin typeface="Adobe Fangsong Std R" panose="02020400000000000000" pitchFamily="18" charset="-128"/>
              <a:ea typeface="Adobe Fangsong Std R" panose="02020400000000000000" pitchFamily="18" charset="-128"/>
              <a:cs typeface="Adobe Devanagari" panose="02040503050201020203" pitchFamily="18" charset="0"/>
            </a:endParaRPr>
          </a:p>
          <a:p>
            <a:pPr algn="just">
              <a:buNone/>
            </a:pPr>
            <a:endParaRPr lang="en-US" dirty="0" smtClean="0"/>
          </a:p>
          <a:p>
            <a:pPr algn="just">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2351314"/>
            <a:ext cx="8596668" cy="4010296"/>
          </a:xfrm>
        </p:spPr>
        <p:txBody>
          <a:bodyPr>
            <a:normAutofit/>
          </a:bodyPr>
          <a:lstStyle/>
          <a:p>
            <a:r>
              <a:rPr lang="en-US" sz="9600" dirty="0" smtClean="0">
                <a:solidFill>
                  <a:srgbClr val="002060"/>
                </a:solidFill>
                <a:latin typeface="Adobe Garamond Pro Bold" panose="02020702060506020403" pitchFamily="18" charset="0"/>
              </a:rPr>
              <a:t>			CLASSES</a:t>
            </a:r>
            <a:endParaRPr lang="en-US" sz="9600" dirty="0">
              <a:solidFill>
                <a:srgbClr val="002060"/>
              </a:solidFill>
              <a:latin typeface="Adobe Garamond Pro Bold" panose="02020702060506020403" pitchFamily="18" charset="0"/>
            </a:endParaRPr>
          </a:p>
        </p:txBody>
      </p:sp>
    </p:spTree>
    <p:extLst>
      <p:ext uri="{BB962C8B-B14F-4D97-AF65-F5344CB8AC3E}">
        <p14:creationId xmlns:p14="http://schemas.microsoft.com/office/powerpoint/2010/main" val="117754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 y="248194"/>
            <a:ext cx="11756572" cy="5793169"/>
          </a:xfrm>
        </p:spPr>
        <p:txBody>
          <a:bodyPr>
            <a:normAutofit/>
          </a:bodyPr>
          <a:lstStyle/>
          <a:p>
            <a:pPr marL="0" indent="0">
              <a:buNone/>
            </a:pPr>
            <a:r>
              <a:rPr lang="en-US" sz="2400" b="1" dirty="0">
                <a:solidFill>
                  <a:srgbClr val="002060"/>
                </a:solidFill>
              </a:rPr>
              <a:t>Classes in Java </a:t>
            </a:r>
            <a:endParaRPr lang="en-US" sz="2400" dirty="0">
              <a:solidFill>
                <a:srgbClr val="002060"/>
              </a:solidFill>
            </a:endParaRPr>
          </a:p>
          <a:p>
            <a:pPr marL="0" indent="0">
              <a:buNone/>
            </a:pPr>
            <a:r>
              <a:rPr lang="en-US" dirty="0">
                <a:solidFill>
                  <a:schemeClr val="bg1">
                    <a:lumMod val="50000"/>
                  </a:schemeClr>
                </a:solidFill>
              </a:rPr>
              <a:t>A class is a blueprint from which </a:t>
            </a:r>
            <a:r>
              <a:rPr lang="en-US" dirty="0" smtClean="0">
                <a:solidFill>
                  <a:schemeClr val="bg1">
                    <a:lumMod val="50000"/>
                  </a:schemeClr>
                </a:solidFill>
              </a:rPr>
              <a:t>Individual </a:t>
            </a:r>
            <a:r>
              <a:rPr lang="en-US" dirty="0">
                <a:solidFill>
                  <a:schemeClr val="bg1">
                    <a:lumMod val="50000"/>
                  </a:schemeClr>
                </a:solidFill>
              </a:rPr>
              <a:t>objects are created. </a:t>
            </a:r>
            <a:endParaRPr lang="en-US" dirty="0" smtClean="0">
              <a:solidFill>
                <a:schemeClr val="bg1">
                  <a:lumMod val="50000"/>
                </a:schemeClr>
              </a:solidFill>
            </a:endParaRPr>
          </a:p>
          <a:p>
            <a:pPr marL="0" indent="0" algn="just">
              <a:buNone/>
            </a:pPr>
            <a:r>
              <a:rPr lang="en-US" sz="2400" dirty="0">
                <a:latin typeface="Adobe Devanagari" panose="02040503050201020203" pitchFamily="18" charset="0"/>
                <a:cs typeface="Adobe Devanagari" panose="02040503050201020203" pitchFamily="18" charset="0"/>
              </a:rPr>
              <a:t>A class can contain any of the following variable types. </a:t>
            </a:r>
          </a:p>
          <a:p>
            <a:pPr algn="just">
              <a:buFont typeface="Wingdings" panose="05000000000000000000" pitchFamily="2" charset="2"/>
              <a:buChar char="v"/>
            </a:pPr>
            <a:r>
              <a:rPr lang="en-US" sz="2400" b="1" dirty="0" smtClean="0">
                <a:latin typeface="Adobe Devanagari" panose="02040503050201020203" pitchFamily="18" charset="0"/>
                <a:cs typeface="Adobe Devanagari" panose="02040503050201020203" pitchFamily="18" charset="0"/>
              </a:rPr>
              <a:t> Local </a:t>
            </a:r>
            <a:r>
              <a:rPr lang="en-US" sz="2400" b="1" dirty="0">
                <a:latin typeface="Adobe Devanagari" panose="02040503050201020203" pitchFamily="18" charset="0"/>
                <a:cs typeface="Adobe Devanagari" panose="02040503050201020203" pitchFamily="18" charset="0"/>
              </a:rPr>
              <a:t>variables: </a:t>
            </a:r>
            <a:r>
              <a:rPr lang="en-US" sz="2400" dirty="0">
                <a:latin typeface="Adobe Devanagari" panose="02040503050201020203" pitchFamily="18" charset="0"/>
                <a:cs typeface="Adobe Devanagari" panose="02040503050201020203" pitchFamily="18" charset="0"/>
              </a:rPr>
              <a:t>Variables defined inside methods, constructors or blocks are called local variables. The variable will be declared and initialized within the method and the variable will be destroyed when the method has completed. </a:t>
            </a:r>
          </a:p>
          <a:p>
            <a:pPr algn="just">
              <a:buFont typeface="Wingdings" panose="05000000000000000000" pitchFamily="2" charset="2"/>
              <a:buChar char="v"/>
            </a:pPr>
            <a:r>
              <a:rPr lang="en-US" sz="2400" dirty="0" smtClean="0">
                <a:latin typeface="Adobe Devanagari" panose="02040503050201020203" pitchFamily="18" charset="0"/>
                <a:cs typeface="Adobe Devanagari" panose="02040503050201020203" pitchFamily="18" charset="0"/>
              </a:rPr>
              <a:t> </a:t>
            </a:r>
            <a:r>
              <a:rPr lang="en-US" sz="2400" b="1" dirty="0">
                <a:latin typeface="Adobe Devanagari" panose="02040503050201020203" pitchFamily="18" charset="0"/>
                <a:cs typeface="Adobe Devanagari" panose="02040503050201020203" pitchFamily="18" charset="0"/>
              </a:rPr>
              <a:t>Instance variables: </a:t>
            </a:r>
            <a:r>
              <a:rPr lang="en-US" sz="2400" dirty="0">
                <a:latin typeface="Adobe Devanagari" panose="02040503050201020203" pitchFamily="18" charset="0"/>
                <a:cs typeface="Adobe Devanagari" panose="02040503050201020203" pitchFamily="18" charset="0"/>
              </a:rPr>
              <a:t>Instance variables are variables within a class but outside any method. These variables are initialized when the class is instantiated. Instance variables can be accessed from inside any method, constructor or blocks of that particular class. </a:t>
            </a:r>
          </a:p>
          <a:p>
            <a:pPr algn="just">
              <a:buFont typeface="Wingdings" panose="05000000000000000000" pitchFamily="2" charset="2"/>
              <a:buChar char="v"/>
            </a:pPr>
            <a:r>
              <a:rPr lang="en-US" sz="2400" dirty="0" smtClean="0">
                <a:latin typeface="Adobe Devanagari" panose="02040503050201020203" pitchFamily="18" charset="0"/>
                <a:cs typeface="Adobe Devanagari" panose="02040503050201020203" pitchFamily="18" charset="0"/>
              </a:rPr>
              <a:t> </a:t>
            </a:r>
            <a:r>
              <a:rPr lang="en-US" sz="2400" b="1" dirty="0">
                <a:latin typeface="Adobe Devanagari" panose="02040503050201020203" pitchFamily="18" charset="0"/>
                <a:cs typeface="Adobe Devanagari" panose="02040503050201020203" pitchFamily="18" charset="0"/>
              </a:rPr>
              <a:t>Class variables: </a:t>
            </a:r>
            <a:r>
              <a:rPr lang="en-US" sz="2400" dirty="0">
                <a:latin typeface="Adobe Devanagari" panose="02040503050201020203" pitchFamily="18" charset="0"/>
                <a:cs typeface="Adobe Devanagari" panose="02040503050201020203" pitchFamily="18" charset="0"/>
              </a:rPr>
              <a:t>Class variables are variables declared within a class, outside any method, with the static keyword. </a:t>
            </a:r>
          </a:p>
          <a:p>
            <a:pPr marL="0" indent="0">
              <a:buNone/>
            </a:pPr>
            <a:endParaRPr lang="en-US"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66210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4" y="287384"/>
            <a:ext cx="11743509" cy="6570616"/>
          </a:xfrm>
        </p:spPr>
        <p:txBody>
          <a:bodyPr>
            <a:normAutofit/>
          </a:bodyPr>
          <a:lstStyle/>
          <a:p>
            <a:pPr marL="0" indent="0" algn="just">
              <a:buNone/>
            </a:pPr>
            <a:endParaRPr lang="en-US" dirty="0">
              <a:latin typeface="Adobe Devanagari" panose="02040503050201020203" pitchFamily="18" charset="0"/>
              <a:cs typeface="Adobe Devanagari" panose="02040503050201020203" pitchFamily="18" charset="0"/>
            </a:endParaRPr>
          </a:p>
          <a:p>
            <a:pPr marL="0" indent="0" algn="just">
              <a:buNone/>
            </a:pPr>
            <a:r>
              <a:rPr lang="en-US" dirty="0">
                <a:latin typeface="Adobe Devanagari" panose="02040503050201020203" pitchFamily="18" charset="0"/>
                <a:cs typeface="Adobe Devanagari" panose="02040503050201020203" pitchFamily="18" charset="0"/>
              </a:rPr>
              <a:t>A class can have any number of methods to access the value of various kinds of methods</a:t>
            </a:r>
            <a:r>
              <a:rPr lang="en-US" dirty="0" smtClean="0">
                <a:latin typeface="Adobe Devanagari" panose="02040503050201020203" pitchFamily="18" charset="0"/>
                <a:cs typeface="Adobe Devanagari" panose="02040503050201020203" pitchFamily="18" charset="0"/>
              </a:rPr>
              <a:t>. </a:t>
            </a:r>
          </a:p>
          <a:p>
            <a:pPr marL="0" indent="0" algn="just">
              <a:buNone/>
            </a:pPr>
            <a:endParaRPr lang="en-US" dirty="0" smtClean="0">
              <a:latin typeface="Adobe Devanagari" panose="02040503050201020203" pitchFamily="18" charset="0"/>
              <a:cs typeface="Adobe Devanagari" panose="02040503050201020203" pitchFamily="18" charset="0"/>
            </a:endParaRPr>
          </a:p>
          <a:p>
            <a:r>
              <a:rPr lang="en-US" b="1" dirty="0"/>
              <a:t>Constructors </a:t>
            </a:r>
            <a:endParaRPr lang="en-US" dirty="0"/>
          </a:p>
          <a:p>
            <a:pPr marL="0" indent="0">
              <a:buNone/>
            </a:pPr>
            <a:r>
              <a:rPr lang="en-US" dirty="0">
                <a:solidFill>
                  <a:schemeClr val="tx1">
                    <a:lumMod val="95000"/>
                    <a:lumOff val="5000"/>
                  </a:schemeClr>
                </a:solidFill>
                <a:latin typeface="Adobe Devanagari" panose="02040503050201020203" pitchFamily="18" charset="0"/>
                <a:cs typeface="Adobe Devanagari" panose="02040503050201020203" pitchFamily="18" charset="0"/>
              </a:rPr>
              <a:t>When discussing about classes, one of the most important sub topic would be constructors. Every class has a constructor. If we do not explicitly write a constructor for a class, the Java compiler builds a default constructor for that class. </a:t>
            </a:r>
            <a:endParaRPr lang="en-US" dirty="0" smtClean="0">
              <a:solidFill>
                <a:schemeClr val="tx1">
                  <a:lumMod val="95000"/>
                  <a:lumOff val="5000"/>
                </a:schemeClr>
              </a:solidFill>
              <a:latin typeface="Adobe Devanagari" panose="02040503050201020203" pitchFamily="18" charset="0"/>
              <a:cs typeface="Adobe Devanagari" panose="02040503050201020203" pitchFamily="18" charset="0"/>
            </a:endParaRPr>
          </a:p>
          <a:p>
            <a:pPr marL="0" indent="0">
              <a:buNone/>
            </a:pPr>
            <a:endParaRPr lang="en-US" b="1" dirty="0" smtClean="0"/>
          </a:p>
        </p:txBody>
      </p:sp>
    </p:spTree>
    <p:extLst>
      <p:ext uri="{BB962C8B-B14F-4D97-AF65-F5344CB8AC3E}">
        <p14:creationId xmlns:p14="http://schemas.microsoft.com/office/powerpoint/2010/main" val="286236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94" y="326572"/>
            <a:ext cx="10515600" cy="483326"/>
          </a:xfrm>
        </p:spPr>
        <p:txBody>
          <a:bodyPr>
            <a:normAutofit fontScale="90000"/>
          </a:bodyPr>
          <a:lstStyle/>
          <a:p>
            <a:r>
              <a:rPr lang="en-US" b="1" dirty="0" smtClean="0"/>
              <a:t>Creating an Object </a:t>
            </a:r>
            <a:endParaRPr lang="en-US" dirty="0"/>
          </a:p>
        </p:txBody>
      </p:sp>
      <p:sp>
        <p:nvSpPr>
          <p:cNvPr id="3" name="Content Placeholder 2"/>
          <p:cNvSpPr>
            <a:spLocks noGrp="1"/>
          </p:cNvSpPr>
          <p:nvPr>
            <p:ph idx="1"/>
          </p:nvPr>
        </p:nvSpPr>
        <p:spPr>
          <a:xfrm>
            <a:off x="470263" y="1097280"/>
            <a:ext cx="11142617" cy="5079683"/>
          </a:xfrm>
        </p:spPr>
        <p:txBody>
          <a:bodyPr>
            <a:normAutofit/>
          </a:bodyPr>
          <a:lstStyle/>
          <a:p>
            <a:pPr marL="0" indent="0" algn="just">
              <a:buNone/>
            </a:pPr>
            <a:r>
              <a:rPr lang="en-US" sz="2400" dirty="0" smtClean="0">
                <a:solidFill>
                  <a:schemeClr val="tx1">
                    <a:lumMod val="95000"/>
                    <a:lumOff val="5000"/>
                  </a:schemeClr>
                </a:solidFill>
                <a:latin typeface="Calibri" panose="020F0502020204030204" pitchFamily="34" charset="0"/>
                <a:ea typeface="Adobe Fangsong Std R" panose="02020400000000000000" pitchFamily="18" charset="-128"/>
              </a:rPr>
              <a:t>As mentioned previously, a class provides the blueprints for objects. So basically, an object is created from a class. In Java, the new keyword is used to create new objects. </a:t>
            </a:r>
          </a:p>
          <a:p>
            <a:pPr marL="0" indent="0" algn="just">
              <a:buNone/>
            </a:pPr>
            <a:r>
              <a:rPr lang="en-US" sz="2400" dirty="0" smtClean="0">
                <a:solidFill>
                  <a:schemeClr val="tx1">
                    <a:lumMod val="95000"/>
                    <a:lumOff val="5000"/>
                  </a:schemeClr>
                </a:solidFill>
                <a:latin typeface="Calibri" panose="020F0502020204030204" pitchFamily="34" charset="0"/>
                <a:ea typeface="Adobe Fangsong Std R" panose="02020400000000000000" pitchFamily="18" charset="-128"/>
              </a:rPr>
              <a:t>There are three steps when creating an object from a class:</a:t>
            </a:r>
          </a:p>
          <a:p>
            <a:pPr marL="0" indent="0" algn="just">
              <a:buNone/>
            </a:pPr>
            <a:endParaRPr lang="en-US" sz="2400" dirty="0" smtClean="0">
              <a:solidFill>
                <a:schemeClr val="tx1">
                  <a:lumMod val="95000"/>
                  <a:lumOff val="5000"/>
                </a:schemeClr>
              </a:solidFill>
              <a:latin typeface="Adobe Fangsong Std R" panose="02020400000000000000" pitchFamily="18" charset="-128"/>
              <a:ea typeface="Adobe Fangsong Std R" panose="02020400000000000000" pitchFamily="18" charset="-128"/>
            </a:endParaRPr>
          </a:p>
          <a:p>
            <a:pPr algn="just">
              <a:buFont typeface="Wingdings" panose="05000000000000000000" pitchFamily="2" charset="2"/>
              <a:buChar char="§"/>
            </a:pPr>
            <a:r>
              <a:rPr lang="en-US" sz="2400" b="1" dirty="0" smtClean="0">
                <a:latin typeface="Adobe Fangsong Std R" panose="02020400000000000000" pitchFamily="18" charset="-128"/>
                <a:ea typeface="Adobe Fangsong Std R" panose="02020400000000000000" pitchFamily="18" charset="-128"/>
              </a:rPr>
              <a:t>Declaration: </a:t>
            </a:r>
            <a:r>
              <a:rPr lang="en-US" sz="2400" dirty="0" smtClean="0">
                <a:latin typeface="Adobe Fangsong Std R" panose="02020400000000000000" pitchFamily="18" charset="-128"/>
                <a:ea typeface="Adobe Fangsong Std R" panose="02020400000000000000" pitchFamily="18" charset="-128"/>
              </a:rPr>
              <a:t>A variable declaration with a variable name with an object type. </a:t>
            </a:r>
          </a:p>
          <a:p>
            <a:pPr algn="just">
              <a:buFont typeface="Wingdings" panose="05000000000000000000" pitchFamily="2" charset="2"/>
              <a:buChar char="§"/>
            </a:pPr>
            <a:r>
              <a:rPr lang="en-US" sz="2400" b="1" dirty="0" smtClean="0">
                <a:latin typeface="Adobe Fangsong Std R" panose="02020400000000000000" pitchFamily="18" charset="-128"/>
                <a:ea typeface="Adobe Fangsong Std R" panose="02020400000000000000" pitchFamily="18" charset="-128"/>
              </a:rPr>
              <a:t>Instantiation: </a:t>
            </a:r>
            <a:r>
              <a:rPr lang="en-US" sz="2400" dirty="0" smtClean="0">
                <a:latin typeface="Adobe Fangsong Std R" panose="02020400000000000000" pitchFamily="18" charset="-128"/>
                <a:ea typeface="Adobe Fangsong Std R" panose="02020400000000000000" pitchFamily="18" charset="-128"/>
              </a:rPr>
              <a:t>The 'new' keyword is used to create the object. </a:t>
            </a:r>
          </a:p>
          <a:p>
            <a:pPr algn="just">
              <a:buFont typeface="Wingdings" panose="05000000000000000000" pitchFamily="2" charset="2"/>
              <a:buChar char="§"/>
            </a:pPr>
            <a:r>
              <a:rPr lang="en-US" sz="2400" b="1" dirty="0" smtClean="0">
                <a:latin typeface="Adobe Fangsong Std R" panose="02020400000000000000" pitchFamily="18" charset="-128"/>
                <a:ea typeface="Adobe Fangsong Std R" panose="02020400000000000000" pitchFamily="18" charset="-128"/>
              </a:rPr>
              <a:t>Initialization: </a:t>
            </a:r>
            <a:r>
              <a:rPr lang="en-US" sz="2400" dirty="0" smtClean="0">
                <a:latin typeface="Adobe Fangsong Std R" panose="02020400000000000000" pitchFamily="18" charset="-128"/>
                <a:ea typeface="Adobe Fangsong Std R" panose="02020400000000000000" pitchFamily="18" charset="-128"/>
              </a:rPr>
              <a:t>The 'new' keyword is followed by a call to a constructor. This call initializes the new object. </a:t>
            </a:r>
            <a:endParaRPr lang="en-US" sz="2400"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231725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1889760"/>
            <a:ext cx="8596668" cy="4968240"/>
          </a:xfrm>
        </p:spPr>
        <p:txBody>
          <a:bodyPr>
            <a:normAutofit/>
          </a:bodyPr>
          <a:lstStyle/>
          <a:p>
            <a:pPr algn="ctr"/>
            <a:r>
              <a:rPr lang="en-US" sz="9600" b="1" dirty="0">
                <a:solidFill>
                  <a:srgbClr val="002060"/>
                </a:solidFill>
                <a:latin typeface="Adobe Caslon Pro Bold" panose="0205070206050A020403" pitchFamily="18" charset="0"/>
              </a:rPr>
              <a:t>Inheritance And Packages</a:t>
            </a:r>
            <a:br>
              <a:rPr lang="en-US" sz="9600" b="1" dirty="0">
                <a:solidFill>
                  <a:srgbClr val="002060"/>
                </a:solidFill>
                <a:latin typeface="Adobe Caslon Pro Bold" panose="0205070206050A020403" pitchFamily="18" charset="0"/>
              </a:rPr>
            </a:br>
            <a:endParaRPr lang="en-US" sz="9600" dirty="0">
              <a:latin typeface="Adobe Garamond Pro Bold" panose="02020702060506020403" pitchFamily="18" charset="0"/>
            </a:endParaRPr>
          </a:p>
        </p:txBody>
      </p:sp>
    </p:spTree>
    <p:extLst>
      <p:ext uri="{BB962C8B-B14F-4D97-AF65-F5344CB8AC3E}">
        <p14:creationId xmlns:p14="http://schemas.microsoft.com/office/powerpoint/2010/main" val="36250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3" y="391886"/>
            <a:ext cx="11443063" cy="6322423"/>
          </a:xfrm>
        </p:spPr>
        <p:txBody>
          <a:bodyPr>
            <a:normAutofit lnSpcReduction="10000"/>
          </a:bodyPr>
          <a:lstStyle/>
          <a:p>
            <a:pPr algn="just">
              <a:buFont typeface="Courier New" panose="02070309020205020404" pitchFamily="49" charset="0"/>
              <a:buChar char="o"/>
            </a:pPr>
            <a:r>
              <a:rPr lang="en-US" sz="2400" dirty="0">
                <a:solidFill>
                  <a:schemeClr val="tx1">
                    <a:lumMod val="95000"/>
                    <a:lumOff val="5000"/>
                  </a:schemeClr>
                </a:solidFill>
                <a:latin typeface="Adobe Devanagari" panose="02040503050201020203" pitchFamily="18" charset="0"/>
                <a:cs typeface="Adobe Devanagari" panose="02040503050201020203" pitchFamily="18" charset="0"/>
              </a:rPr>
              <a:t>Inheritance can be defined as the process where one class acquires the properties (methods and fields) of another. With the use of inheritance the information is made manageable in a hierarchical order. </a:t>
            </a:r>
          </a:p>
          <a:p>
            <a:pPr algn="just">
              <a:buFont typeface="Courier New" panose="02070309020205020404" pitchFamily="49" charset="0"/>
              <a:buChar char="o"/>
            </a:pPr>
            <a:r>
              <a:rPr lang="en-US" sz="2400" dirty="0">
                <a:solidFill>
                  <a:schemeClr val="tx1">
                    <a:lumMod val="95000"/>
                    <a:lumOff val="5000"/>
                  </a:schemeClr>
                </a:solidFill>
                <a:latin typeface="Adobe Devanagari" panose="02040503050201020203" pitchFamily="18" charset="0"/>
                <a:cs typeface="Adobe Devanagari" panose="02040503050201020203" pitchFamily="18" charset="0"/>
              </a:rPr>
              <a:t>The class which inherits the properties of other is known as subclass (derived class, child class) and the class whose properties </a:t>
            </a:r>
            <a:r>
              <a:rPr lang="en-US" sz="2400" dirty="0" smtClean="0">
                <a:solidFill>
                  <a:schemeClr val="tx1">
                    <a:lumMod val="95000"/>
                    <a:lumOff val="5000"/>
                  </a:schemeClr>
                </a:solidFill>
                <a:latin typeface="Adobe Devanagari" panose="02040503050201020203" pitchFamily="18" charset="0"/>
                <a:cs typeface="Adobe Devanagari" panose="02040503050201020203" pitchFamily="18" charset="0"/>
              </a:rPr>
              <a:t>are </a:t>
            </a:r>
            <a:r>
              <a:rPr lang="en-US" sz="2400" dirty="0">
                <a:solidFill>
                  <a:schemeClr val="tx1">
                    <a:lumMod val="95000"/>
                    <a:lumOff val="5000"/>
                  </a:schemeClr>
                </a:solidFill>
                <a:latin typeface="Adobe Devanagari" panose="02040503050201020203" pitchFamily="18" charset="0"/>
                <a:cs typeface="Adobe Devanagari" panose="02040503050201020203" pitchFamily="18" charset="0"/>
              </a:rPr>
              <a:t>inherited is known as superclass (base class, parent class).</a:t>
            </a:r>
            <a:r>
              <a:rPr lang="en-US" sz="3200" dirty="0">
                <a:solidFill>
                  <a:schemeClr val="tx1">
                    <a:lumMod val="95000"/>
                    <a:lumOff val="5000"/>
                  </a:schemeClr>
                </a:solidFill>
                <a:latin typeface="Adobe Devanagari" panose="02040503050201020203" pitchFamily="18" charset="0"/>
                <a:cs typeface="Adobe Devanagari" panose="02040503050201020203" pitchFamily="18" charset="0"/>
              </a:rPr>
              <a:t> </a:t>
            </a:r>
            <a:endParaRPr lang="en-US" sz="3200" dirty="0" smtClean="0">
              <a:solidFill>
                <a:schemeClr val="tx1">
                  <a:lumMod val="95000"/>
                  <a:lumOff val="5000"/>
                </a:schemeClr>
              </a:solidFill>
              <a:latin typeface="Adobe Devanagari" panose="02040503050201020203" pitchFamily="18" charset="0"/>
              <a:cs typeface="Adobe Devanagari" panose="02040503050201020203" pitchFamily="18" charset="0"/>
            </a:endParaRPr>
          </a:p>
          <a:p>
            <a:pPr marL="0" indent="0" algn="just">
              <a:buNone/>
            </a:pPr>
            <a:endParaRPr lang="en-US" dirty="0">
              <a:solidFill>
                <a:schemeClr val="tx1">
                  <a:lumMod val="95000"/>
                  <a:lumOff val="5000"/>
                </a:schemeClr>
              </a:solidFill>
              <a:latin typeface="Adobe Devanagari" panose="02040503050201020203" pitchFamily="18" charset="0"/>
              <a:cs typeface="Adobe Devanagari" panose="02040503050201020203" pitchFamily="18" charset="0"/>
            </a:endParaRPr>
          </a:p>
          <a:p>
            <a:pPr marL="0" indent="0">
              <a:buNone/>
            </a:pPr>
            <a:r>
              <a:rPr lang="en-US" b="1" dirty="0">
                <a:solidFill>
                  <a:schemeClr val="tx1">
                    <a:lumMod val="95000"/>
                    <a:lumOff val="5000"/>
                  </a:schemeClr>
                </a:solidFill>
              </a:rPr>
              <a:t>extends Keyword </a:t>
            </a:r>
            <a:endParaRPr lang="en-US" dirty="0">
              <a:solidFill>
                <a:schemeClr val="tx1">
                  <a:lumMod val="95000"/>
                  <a:lumOff val="5000"/>
                </a:schemeClr>
              </a:solidFill>
            </a:endParaRPr>
          </a:p>
          <a:p>
            <a:pPr marL="0" indent="0">
              <a:buNone/>
            </a:pPr>
            <a:r>
              <a:rPr lang="en-US" sz="2000" b="1" dirty="0"/>
              <a:t>extends </a:t>
            </a:r>
            <a:r>
              <a:rPr lang="en-US" sz="2000" dirty="0"/>
              <a:t>is the keyword used to inherit the properties of a class. Following is the syntax of extends keyword. </a:t>
            </a:r>
          </a:p>
          <a:p>
            <a:pPr marL="0" indent="0">
              <a:buNone/>
            </a:pPr>
            <a:r>
              <a:rPr lang="en-US" sz="2000" dirty="0"/>
              <a:t>class Super{ </a:t>
            </a:r>
          </a:p>
          <a:p>
            <a:pPr marL="0" indent="0">
              <a:buNone/>
            </a:pPr>
            <a:r>
              <a:rPr lang="en-US" sz="2000" dirty="0" smtClean="0"/>
              <a:t>	..... </a:t>
            </a:r>
            <a:endParaRPr lang="en-US" sz="2000" dirty="0"/>
          </a:p>
          <a:p>
            <a:pPr marL="0" indent="0">
              <a:buNone/>
            </a:pPr>
            <a:r>
              <a:rPr lang="en-US" sz="2000" dirty="0" smtClean="0"/>
              <a:t>	..... </a:t>
            </a:r>
            <a:endParaRPr lang="en-US" sz="2000" dirty="0"/>
          </a:p>
          <a:p>
            <a:pPr marL="0" indent="0">
              <a:buNone/>
            </a:pPr>
            <a:r>
              <a:rPr lang="en-US" sz="2000" dirty="0" smtClean="0"/>
              <a:t>	} </a:t>
            </a:r>
            <a:endParaRPr lang="en-US" sz="2000" dirty="0"/>
          </a:p>
          <a:p>
            <a:pPr marL="0" indent="0">
              <a:buNone/>
            </a:pPr>
            <a:r>
              <a:rPr lang="en-US" sz="2000" dirty="0"/>
              <a:t>class Sub extends Super{ </a:t>
            </a:r>
          </a:p>
          <a:p>
            <a:pPr marL="0" indent="0">
              <a:buNone/>
            </a:pPr>
            <a:r>
              <a:rPr lang="en-US" sz="2000" dirty="0" smtClean="0"/>
              <a:t>	..... </a:t>
            </a:r>
            <a:endParaRPr lang="en-US" sz="2000" dirty="0"/>
          </a:p>
          <a:p>
            <a:pPr marL="0" indent="0">
              <a:buNone/>
            </a:pPr>
            <a:r>
              <a:rPr lang="en-US" sz="2000" dirty="0" smtClean="0"/>
              <a:t>	..... </a:t>
            </a:r>
            <a:endParaRPr lang="en-US" sz="2000" dirty="0"/>
          </a:p>
          <a:p>
            <a:pPr marL="0" indent="0">
              <a:buNone/>
            </a:pPr>
            <a:r>
              <a:rPr lang="en-US" sz="2000" dirty="0"/>
              <a:t>} </a:t>
            </a:r>
            <a:endParaRPr lang="en-US" sz="2000" dirty="0">
              <a:solidFill>
                <a:schemeClr val="tx1">
                  <a:lumMod val="95000"/>
                  <a:lumOff val="5000"/>
                </a:schemeClr>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39789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75" y="52257"/>
            <a:ext cx="8596668" cy="1254029"/>
          </a:xfrm>
        </p:spPr>
        <p:txBody>
          <a:bodyPr>
            <a:normAutofit/>
          </a:bodyPr>
          <a:lstStyle/>
          <a:p>
            <a:pPr marL="0" indent="0"/>
            <a:r>
              <a:rPr lang="en-US" sz="3200" b="1" dirty="0"/>
              <a:t>The super keyword </a:t>
            </a:r>
            <a:endParaRPr lang="en-US" sz="3200" dirty="0"/>
          </a:p>
        </p:txBody>
      </p:sp>
      <p:sp>
        <p:nvSpPr>
          <p:cNvPr id="3" name="Content Placeholder 2"/>
          <p:cNvSpPr>
            <a:spLocks noGrp="1"/>
          </p:cNvSpPr>
          <p:nvPr>
            <p:ph idx="1"/>
          </p:nvPr>
        </p:nvSpPr>
        <p:spPr>
          <a:xfrm>
            <a:off x="299792" y="1306286"/>
            <a:ext cx="11522094" cy="4680863"/>
          </a:xfrm>
        </p:spPr>
        <p:txBody>
          <a:bodyPr>
            <a:normAutofit/>
          </a:bodyPr>
          <a:lstStyle/>
          <a:p>
            <a:pPr marL="0" indent="0">
              <a:buNone/>
            </a:pPr>
            <a:endParaRPr lang="en-US" dirty="0"/>
          </a:p>
          <a:p>
            <a:pPr marL="0" indent="0">
              <a:buNone/>
            </a:pPr>
            <a:r>
              <a:rPr lang="en-US" dirty="0" smtClean="0"/>
              <a:t>The </a:t>
            </a:r>
            <a:r>
              <a:rPr lang="en-US" b="1" dirty="0"/>
              <a:t>super </a:t>
            </a:r>
            <a:r>
              <a:rPr lang="en-US" dirty="0"/>
              <a:t>keyword is similar to </a:t>
            </a:r>
            <a:r>
              <a:rPr lang="en-US" b="1" dirty="0"/>
              <a:t>this </a:t>
            </a:r>
            <a:r>
              <a:rPr lang="en-US" dirty="0"/>
              <a:t>keyword. Following are the scenarios where the super keyword is used. </a:t>
            </a:r>
          </a:p>
          <a:p>
            <a:pPr>
              <a:buFont typeface="Wingdings" panose="05000000000000000000" pitchFamily="2" charset="2"/>
              <a:buChar char="§"/>
            </a:pPr>
            <a:r>
              <a:rPr lang="en-US" dirty="0" smtClean="0"/>
              <a:t> </a:t>
            </a:r>
            <a:r>
              <a:rPr lang="en-US" dirty="0"/>
              <a:t>It is used to </a:t>
            </a:r>
            <a:r>
              <a:rPr lang="en-US" b="1" dirty="0"/>
              <a:t>differentiate the members </a:t>
            </a:r>
            <a:r>
              <a:rPr lang="en-US" dirty="0"/>
              <a:t>of superclass from the members of subclass, if they have same names. </a:t>
            </a:r>
          </a:p>
          <a:p>
            <a:pPr>
              <a:buFont typeface="Wingdings" panose="05000000000000000000" pitchFamily="2" charset="2"/>
              <a:buChar char="§"/>
            </a:pPr>
            <a:r>
              <a:rPr lang="en-US" dirty="0" smtClean="0"/>
              <a:t> </a:t>
            </a:r>
            <a:r>
              <a:rPr lang="en-US" dirty="0"/>
              <a:t>It is used to </a:t>
            </a:r>
            <a:r>
              <a:rPr lang="en-US" b="1" dirty="0"/>
              <a:t>invoke the superclass </a:t>
            </a:r>
            <a:r>
              <a:rPr lang="en-US" dirty="0"/>
              <a:t>constructor from subclass</a:t>
            </a:r>
            <a:r>
              <a:rPr lang="en-US" dirty="0" smtClean="0"/>
              <a:t>.</a:t>
            </a:r>
          </a:p>
          <a:p>
            <a:pPr marL="0" indent="0">
              <a:buNone/>
            </a:pPr>
            <a:endParaRPr lang="en-US" dirty="0"/>
          </a:p>
          <a:p>
            <a:pPr marL="0" indent="0">
              <a:buNone/>
            </a:pPr>
            <a:r>
              <a:rPr lang="en-US" dirty="0" smtClean="0"/>
              <a:t> </a:t>
            </a:r>
          </a:p>
        </p:txBody>
      </p:sp>
    </p:spTree>
    <p:extLst>
      <p:ext uri="{BB962C8B-B14F-4D97-AF65-F5344CB8AC3E}">
        <p14:creationId xmlns:p14="http://schemas.microsoft.com/office/powerpoint/2010/main" val="369435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3600" b="1" dirty="0" smtClean="0">
                <a:solidFill>
                  <a:schemeClr val="tx1">
                    <a:lumMod val="95000"/>
                    <a:lumOff val="5000"/>
                  </a:schemeClr>
                </a:solidFill>
              </a:rPr>
              <a:t>Types of Inheritance </a:t>
            </a:r>
            <a:r>
              <a:rPr lang="en-US" sz="3600" dirty="0" smtClean="0">
                <a:solidFill>
                  <a:schemeClr val="tx1">
                    <a:lumMod val="95000"/>
                    <a:lumOff val="5000"/>
                  </a:schemeClr>
                </a:solidFill>
              </a:rPr>
              <a:t/>
            </a:r>
            <a:br>
              <a:rPr lang="en-US" sz="3600" dirty="0" smtClean="0">
                <a:solidFill>
                  <a:schemeClr val="tx1">
                    <a:lumMod val="95000"/>
                    <a:lumOff val="5000"/>
                  </a:schemeClr>
                </a:solidFill>
              </a:rPr>
            </a:br>
            <a:r>
              <a:rPr lang="en-US" sz="3600" dirty="0" smtClean="0"/>
              <a:t>There are various types of inheritance as demonstrated below. </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371601" y="1489166"/>
            <a:ext cx="8477794" cy="5159827"/>
          </a:xfrm>
          <a:prstGeom prst="rect">
            <a:avLst/>
          </a:prstGeom>
        </p:spPr>
      </p:pic>
    </p:spTree>
    <p:extLst>
      <p:ext uri="{BB962C8B-B14F-4D97-AF65-F5344CB8AC3E}">
        <p14:creationId xmlns:p14="http://schemas.microsoft.com/office/powerpoint/2010/main" val="96692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627017"/>
            <a:ext cx="10935789" cy="5549946"/>
          </a:xfrm>
        </p:spPr>
        <p:txBody>
          <a:bodyPr>
            <a:normAutofit lnSpcReduction="10000"/>
          </a:bodyPr>
          <a:lstStyle/>
          <a:p>
            <a:pPr marL="0" indent="0" algn="just">
              <a:buNone/>
            </a:pPr>
            <a:r>
              <a:rPr lang="en-US" sz="2200" dirty="0" smtClean="0">
                <a:latin typeface="Adobe Fangsong Std R" panose="02020400000000000000" pitchFamily="18" charset="-128"/>
                <a:ea typeface="Adobe Fangsong Std R" panose="02020400000000000000" pitchFamily="18" charset="-128"/>
              </a:rPr>
              <a:t>A </a:t>
            </a:r>
            <a:r>
              <a:rPr lang="en-US" sz="2200" b="1" dirty="0" smtClean="0">
                <a:latin typeface="Adobe Fangsong Std R" panose="02020400000000000000" pitchFamily="18" charset="-128"/>
                <a:ea typeface="Adobe Fangsong Std R" panose="02020400000000000000" pitchFamily="18" charset="-128"/>
              </a:rPr>
              <a:t>Package </a:t>
            </a:r>
            <a:r>
              <a:rPr lang="en-US" sz="2200" dirty="0" smtClean="0">
                <a:latin typeface="Adobe Fangsong Std R" panose="02020400000000000000" pitchFamily="18" charset="-128"/>
                <a:ea typeface="Adobe Fangsong Std R" panose="02020400000000000000" pitchFamily="18" charset="-128"/>
              </a:rPr>
              <a:t>can be defined as a grouping of related types (classes, interfaces ) providing access protection and namespace management. </a:t>
            </a:r>
          </a:p>
          <a:p>
            <a:pPr marL="0" indent="0" algn="just">
              <a:buNone/>
            </a:pPr>
            <a:r>
              <a:rPr lang="en-US" sz="2200" dirty="0" smtClean="0">
                <a:latin typeface="Adobe Fangsong Std R" panose="02020400000000000000" pitchFamily="18" charset="-128"/>
                <a:ea typeface="Adobe Fangsong Std R" panose="02020400000000000000" pitchFamily="18" charset="-128"/>
              </a:rPr>
              <a:t>Some of the existing packages in Java are: </a:t>
            </a:r>
          </a:p>
          <a:p>
            <a:pPr algn="just">
              <a:buFont typeface="Wingdings" panose="05000000000000000000" pitchFamily="2" charset="2"/>
              <a:buChar char="§"/>
            </a:pPr>
            <a:r>
              <a:rPr lang="en-US" sz="2200" dirty="0" smtClean="0">
                <a:latin typeface="Adobe Fangsong Std R" panose="02020400000000000000" pitchFamily="18" charset="-128"/>
                <a:ea typeface="Adobe Fangsong Std R" panose="02020400000000000000" pitchFamily="18" charset="-128"/>
              </a:rPr>
              <a:t> </a:t>
            </a:r>
            <a:r>
              <a:rPr lang="en-US" sz="2200" b="1" dirty="0" err="1" smtClean="0">
                <a:latin typeface="Adobe Fangsong Std R" panose="02020400000000000000" pitchFamily="18" charset="-128"/>
                <a:ea typeface="Adobe Fangsong Std R" panose="02020400000000000000" pitchFamily="18" charset="-128"/>
              </a:rPr>
              <a:t>java.lang</a:t>
            </a:r>
            <a:r>
              <a:rPr lang="en-US" sz="2200" b="1" dirty="0" smtClean="0">
                <a:latin typeface="Adobe Fangsong Std R" panose="02020400000000000000" pitchFamily="18" charset="-128"/>
                <a:ea typeface="Adobe Fangsong Std R" panose="02020400000000000000" pitchFamily="18" charset="-128"/>
              </a:rPr>
              <a:t> </a:t>
            </a:r>
            <a:r>
              <a:rPr lang="en-US" sz="2200" dirty="0" smtClean="0">
                <a:latin typeface="Adobe Fangsong Std R" panose="02020400000000000000" pitchFamily="18" charset="-128"/>
                <a:ea typeface="Adobe Fangsong Std R" panose="02020400000000000000" pitchFamily="18" charset="-128"/>
              </a:rPr>
              <a:t>- bundles the fundamental classes </a:t>
            </a:r>
          </a:p>
          <a:p>
            <a:pPr algn="just">
              <a:buFont typeface="Wingdings" panose="05000000000000000000" pitchFamily="2" charset="2"/>
              <a:buChar char="§"/>
            </a:pPr>
            <a:r>
              <a:rPr lang="en-US" sz="2200" dirty="0" smtClean="0">
                <a:latin typeface="Adobe Fangsong Std R" panose="02020400000000000000" pitchFamily="18" charset="-128"/>
                <a:ea typeface="Adobe Fangsong Std R" panose="02020400000000000000" pitchFamily="18" charset="-128"/>
              </a:rPr>
              <a:t> </a:t>
            </a:r>
            <a:r>
              <a:rPr lang="en-US" sz="2200" b="1" dirty="0" smtClean="0">
                <a:latin typeface="Adobe Fangsong Std R" panose="02020400000000000000" pitchFamily="18" charset="-128"/>
                <a:ea typeface="Adobe Fangsong Std R" panose="02020400000000000000" pitchFamily="18" charset="-128"/>
              </a:rPr>
              <a:t>java.io </a:t>
            </a:r>
            <a:r>
              <a:rPr lang="en-US" sz="2200" dirty="0" smtClean="0">
                <a:latin typeface="Adobe Fangsong Std R" panose="02020400000000000000" pitchFamily="18" charset="-128"/>
                <a:ea typeface="Adobe Fangsong Std R" panose="02020400000000000000" pitchFamily="18" charset="-128"/>
              </a:rPr>
              <a:t>- classes for input, output functions are bundled in this package.</a:t>
            </a:r>
          </a:p>
          <a:p>
            <a:pPr marL="0" indent="0" algn="just">
              <a:buNone/>
            </a:pPr>
            <a:endParaRPr lang="en-US" dirty="0" smtClean="0"/>
          </a:p>
          <a:p>
            <a:pPr marL="0" indent="0" algn="just">
              <a:buNone/>
            </a:pPr>
            <a:endParaRPr lang="en-US" sz="2400" dirty="0" smtClean="0"/>
          </a:p>
          <a:p>
            <a:pPr>
              <a:spcBef>
                <a:spcPct val="20000"/>
              </a:spcBef>
              <a:buClr>
                <a:schemeClr val="bg2"/>
              </a:buClr>
              <a:buFont typeface="Wingdings" panose="05000000000000000000" pitchFamily="2" charset="2"/>
              <a:buChar char="q"/>
            </a:pPr>
            <a:r>
              <a:rPr lang="en-US" altLang="en-US" sz="2400" dirty="0" err="1" smtClean="0">
                <a:latin typeface="Times New Roman" panose="02020603050405020304" pitchFamily="18" charset="0"/>
              </a:rPr>
              <a:t>java.lang</a:t>
            </a:r>
            <a:endParaRPr lang="en-US" altLang="en-US" sz="2400" dirty="0" smtClean="0">
              <a:latin typeface="Times New Roman" panose="02020603050405020304" pitchFamily="18" charset="0"/>
            </a:endParaRPr>
          </a:p>
          <a:p>
            <a:pPr>
              <a:spcBef>
                <a:spcPct val="20000"/>
              </a:spcBef>
              <a:buClr>
                <a:schemeClr val="bg2"/>
              </a:buClr>
              <a:buFont typeface="Wingdings" panose="05000000000000000000" pitchFamily="2" charset="2"/>
              <a:buChar char="§"/>
            </a:pPr>
            <a:r>
              <a:rPr lang="en-US" altLang="en-US" sz="2400" dirty="0" err="1" smtClean="0">
                <a:latin typeface="Times New Roman" panose="02020603050405020304" pitchFamily="18" charset="0"/>
              </a:rPr>
              <a:t>java.util</a:t>
            </a:r>
            <a:endParaRPr lang="en-US" altLang="en-US" sz="2400" dirty="0" smtClean="0">
              <a:latin typeface="Times New Roman" panose="02020603050405020304" pitchFamily="18" charset="0"/>
            </a:endParaRPr>
          </a:p>
          <a:p>
            <a:pPr>
              <a:spcBef>
                <a:spcPct val="20000"/>
              </a:spcBef>
              <a:buClr>
                <a:schemeClr val="bg2"/>
              </a:buClr>
              <a:buFont typeface="Wingdings" panose="05000000000000000000" pitchFamily="2" charset="2"/>
              <a:buChar char="§"/>
            </a:pPr>
            <a:r>
              <a:rPr lang="en-US" altLang="en-US" sz="2400" dirty="0" smtClean="0">
                <a:latin typeface="Times New Roman" panose="02020603050405020304" pitchFamily="18" charset="0"/>
              </a:rPr>
              <a:t>java.io</a:t>
            </a:r>
          </a:p>
          <a:p>
            <a:pPr>
              <a:spcBef>
                <a:spcPct val="20000"/>
              </a:spcBef>
              <a:buClr>
                <a:schemeClr val="bg2"/>
              </a:buClr>
              <a:buFont typeface="Wingdings" panose="05000000000000000000" pitchFamily="2" charset="2"/>
              <a:buChar char="§"/>
            </a:pPr>
            <a:r>
              <a:rPr lang="en-US" altLang="en-US" sz="2400" dirty="0" err="1" smtClean="0">
                <a:latin typeface="Times New Roman" panose="02020603050405020304" pitchFamily="18" charset="0"/>
              </a:rPr>
              <a:t>java.awt</a:t>
            </a:r>
            <a:endParaRPr lang="en-US" altLang="en-US" sz="2400" dirty="0" smtClean="0">
              <a:latin typeface="Times New Roman" panose="02020603050405020304" pitchFamily="18" charset="0"/>
            </a:endParaRPr>
          </a:p>
          <a:p>
            <a:pPr>
              <a:spcBef>
                <a:spcPct val="20000"/>
              </a:spcBef>
              <a:buClr>
                <a:schemeClr val="bg2"/>
              </a:buClr>
              <a:buFont typeface="Wingdings" panose="05000000000000000000" pitchFamily="2" charset="2"/>
              <a:buChar char="§"/>
            </a:pPr>
            <a:r>
              <a:rPr lang="en-US" altLang="en-US" sz="2400" dirty="0" err="1" smtClean="0">
                <a:latin typeface="Times New Roman" panose="02020603050405020304" pitchFamily="18" charset="0"/>
              </a:rPr>
              <a:t>java.awt.image</a:t>
            </a:r>
            <a:endParaRPr lang="en-US" altLang="en-US" sz="2400" dirty="0" smtClean="0">
              <a:latin typeface="Times New Roman" panose="02020603050405020304" pitchFamily="18" charset="0"/>
            </a:endParaRPr>
          </a:p>
          <a:p>
            <a:pPr>
              <a:spcBef>
                <a:spcPct val="20000"/>
              </a:spcBef>
              <a:buClr>
                <a:schemeClr val="bg2"/>
              </a:buClr>
              <a:buFont typeface="Wingdings" panose="05000000000000000000" pitchFamily="2" charset="2"/>
              <a:buChar char="§"/>
            </a:pPr>
            <a:r>
              <a:rPr lang="en-US" altLang="en-US" sz="2400" dirty="0" err="1" smtClean="0">
                <a:latin typeface="Times New Roman" panose="02020603050405020304" pitchFamily="18" charset="0"/>
              </a:rPr>
              <a:t>java.applet</a:t>
            </a:r>
            <a:endParaRPr lang="en-US" altLang="en-US" sz="2400" dirty="0" smtClean="0">
              <a:latin typeface="Times New Roman" panose="02020603050405020304" pitchFamily="18" charset="0"/>
            </a:endParaRPr>
          </a:p>
          <a:p>
            <a:pPr>
              <a:spcBef>
                <a:spcPct val="20000"/>
              </a:spcBef>
              <a:buClr>
                <a:schemeClr val="bg2"/>
              </a:buClr>
              <a:buFont typeface="Wingdings" panose="05000000000000000000" pitchFamily="2" charset="2"/>
              <a:buChar char="§"/>
            </a:pPr>
            <a:r>
              <a:rPr lang="en-US" altLang="en-US" sz="2400" dirty="0" smtClean="0">
                <a:latin typeface="Times New Roman" panose="02020603050405020304" pitchFamily="18" charset="0"/>
              </a:rPr>
              <a:t>java.net</a:t>
            </a:r>
          </a:p>
        </p:txBody>
      </p:sp>
    </p:spTree>
    <p:extLst>
      <p:ext uri="{BB962C8B-B14F-4D97-AF65-F5344CB8AC3E}">
        <p14:creationId xmlns:p14="http://schemas.microsoft.com/office/powerpoint/2010/main" val="288178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629260" cy="5007430"/>
          </a:xfrm>
        </p:spPr>
        <p:txBody>
          <a:bodyPr/>
          <a:lstStyle/>
          <a:p>
            <a:r>
              <a:rPr lang="en-US" sz="7200" b="1" dirty="0" smtClean="0">
                <a:solidFill>
                  <a:srgbClr val="002060"/>
                </a:solidFill>
                <a:latin typeface="Adobe Gothic Std B" panose="020B0800000000000000" pitchFamily="34" charset="-128"/>
                <a:ea typeface="Adobe Gothic Std B" panose="020B0800000000000000" pitchFamily="34" charset="-128"/>
              </a:rPr>
              <a:t/>
            </a:r>
            <a:br>
              <a:rPr lang="en-US" sz="7200" b="1" dirty="0" smtClean="0">
                <a:solidFill>
                  <a:srgbClr val="002060"/>
                </a:solidFill>
                <a:latin typeface="Adobe Gothic Std B" panose="020B0800000000000000" pitchFamily="34" charset="-128"/>
                <a:ea typeface="Adobe Gothic Std B" panose="020B0800000000000000" pitchFamily="34" charset="-128"/>
              </a:rPr>
            </a:br>
            <a:r>
              <a:rPr lang="en-US" sz="7200" b="1" dirty="0">
                <a:solidFill>
                  <a:srgbClr val="002060"/>
                </a:solidFill>
                <a:latin typeface="Adobe Gothic Std B" panose="020B0800000000000000" pitchFamily="34" charset="-128"/>
                <a:ea typeface="Adobe Gothic Std B" panose="020B0800000000000000" pitchFamily="34" charset="-128"/>
              </a:rPr>
              <a:t/>
            </a:r>
            <a:br>
              <a:rPr lang="en-US" sz="7200" b="1" dirty="0">
                <a:solidFill>
                  <a:srgbClr val="002060"/>
                </a:solidFill>
                <a:latin typeface="Adobe Gothic Std B" panose="020B0800000000000000" pitchFamily="34" charset="-128"/>
                <a:ea typeface="Adobe Gothic Std B" panose="020B0800000000000000" pitchFamily="34" charset="-128"/>
              </a:rPr>
            </a:br>
            <a:r>
              <a:rPr lang="en-US" sz="7200" b="1" dirty="0" smtClean="0">
                <a:solidFill>
                  <a:srgbClr val="002060"/>
                </a:solidFill>
                <a:latin typeface="Adobe Gothic Std B" panose="020B0800000000000000" pitchFamily="34" charset="-128"/>
                <a:ea typeface="Adobe Gothic Std B" panose="020B0800000000000000" pitchFamily="34" charset="-128"/>
              </a:rPr>
              <a:t>Overview </a:t>
            </a:r>
            <a:r>
              <a:rPr lang="en-US" sz="7200" b="1" dirty="0">
                <a:solidFill>
                  <a:srgbClr val="002060"/>
                </a:solidFill>
                <a:latin typeface="Adobe Gothic Std B" panose="020B0800000000000000" pitchFamily="34" charset="-128"/>
                <a:ea typeface="Adobe Gothic Std B" panose="020B0800000000000000" pitchFamily="34" charset="-128"/>
              </a:rPr>
              <a:t>of Java</a:t>
            </a:r>
            <a:r>
              <a:rPr lang="en-US" b="1" dirty="0">
                <a:solidFill>
                  <a:srgbClr val="002060"/>
                </a:solidFill>
                <a:latin typeface="Adobe Caslon Pro Bold" panose="0205070206050A020403" pitchFamily="18" charset="0"/>
              </a:rPr>
              <a:t/>
            </a:r>
            <a:br>
              <a:rPr lang="en-US" b="1" dirty="0">
                <a:solidFill>
                  <a:srgbClr val="002060"/>
                </a:solidFill>
                <a:latin typeface="Adobe Caslon Pro Bold" panose="0205070206050A020403" pitchFamily="18" charset="0"/>
              </a:rPr>
            </a:br>
            <a:endParaRPr lang="en-US" dirty="0"/>
          </a:p>
        </p:txBody>
      </p:sp>
    </p:spTree>
    <p:extLst>
      <p:ext uri="{BB962C8B-B14F-4D97-AF65-F5344CB8AC3E}">
        <p14:creationId xmlns:p14="http://schemas.microsoft.com/office/powerpoint/2010/main" val="145943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51" y="2033451"/>
            <a:ext cx="8596668" cy="5151120"/>
          </a:xfrm>
        </p:spPr>
        <p:txBody>
          <a:bodyPr>
            <a:normAutofit/>
          </a:bodyPr>
          <a:lstStyle/>
          <a:p>
            <a:pPr algn="ctr"/>
            <a:r>
              <a:rPr lang="en-US" sz="9600" b="1" dirty="0">
                <a:solidFill>
                  <a:srgbClr val="002060"/>
                </a:solidFill>
                <a:latin typeface="Adobe Caslon Pro Bold" panose="0205070206050A020403" pitchFamily="18" charset="0"/>
              </a:rPr>
              <a:t>Exception Handling</a:t>
            </a:r>
            <a:endParaRPr lang="en-US" sz="9600" dirty="0">
              <a:latin typeface="Adobe Garamond Pro Bold" panose="02020702060506020403" pitchFamily="18" charset="0"/>
            </a:endParaRPr>
          </a:p>
        </p:txBody>
      </p:sp>
    </p:spTree>
    <p:extLst>
      <p:ext uri="{BB962C8B-B14F-4D97-AF65-F5344CB8AC3E}">
        <p14:creationId xmlns:p14="http://schemas.microsoft.com/office/powerpoint/2010/main" val="195397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79" y="522515"/>
            <a:ext cx="11625944" cy="5499462"/>
          </a:xfrm>
        </p:spPr>
        <p:txBody>
          <a:bodyPr>
            <a:normAutofit/>
          </a:bodyPr>
          <a:lstStyle/>
          <a:p>
            <a:pPr marL="0" indent="0" algn="just">
              <a:buNone/>
            </a:pPr>
            <a:endParaRPr lang="en-US" sz="2400" dirty="0" smtClean="0">
              <a:latin typeface="Adobe Caslon Pro" panose="0205050205050A020403" pitchFamily="18" charset="0"/>
            </a:endParaRPr>
          </a:p>
          <a:p>
            <a:pPr marL="0" indent="0" algn="just">
              <a:buNone/>
            </a:pPr>
            <a:r>
              <a:rPr lang="en-US" sz="2400" dirty="0" smtClean="0">
                <a:latin typeface="Adobe Caslon Pro" panose="0205050205050A020403" pitchFamily="18" charset="0"/>
              </a:rPr>
              <a:t>An </a:t>
            </a:r>
            <a:r>
              <a:rPr lang="en-US" sz="2400" dirty="0">
                <a:latin typeface="Adobe Caslon Pro" panose="0205050205050A020403" pitchFamily="18" charset="0"/>
              </a:rPr>
              <a:t>exception (or exceptional event) is a problem that arises during the execution of a program. When an </a:t>
            </a:r>
            <a:r>
              <a:rPr lang="en-US" sz="2400" b="1" dirty="0">
                <a:latin typeface="Adobe Caslon Pro" panose="0205050205050A020403" pitchFamily="18" charset="0"/>
              </a:rPr>
              <a:t>Exception </a:t>
            </a:r>
            <a:r>
              <a:rPr lang="en-US" sz="2400" dirty="0">
                <a:latin typeface="Adobe Caslon Pro" panose="0205050205050A020403" pitchFamily="18" charset="0"/>
              </a:rPr>
              <a:t>occurs the normal flow of the program is </a:t>
            </a:r>
            <a:r>
              <a:rPr lang="en-US" sz="2400" dirty="0" smtClean="0">
                <a:latin typeface="Adobe Caslon Pro" panose="0205050205050A020403" pitchFamily="18" charset="0"/>
              </a:rPr>
              <a:t>disturbed </a:t>
            </a:r>
            <a:r>
              <a:rPr lang="en-US" sz="2400" dirty="0">
                <a:latin typeface="Adobe Caslon Pro" panose="0205050205050A020403" pitchFamily="18" charset="0"/>
              </a:rPr>
              <a:t>and the program/Application terminates abnormally, which is not recommended, therefore, these exceptions are to be handled. </a:t>
            </a:r>
            <a:endParaRPr lang="en-US" sz="2400" dirty="0" smtClean="0">
              <a:latin typeface="Adobe Caslon Pro" panose="0205050205050A020403" pitchFamily="18" charset="0"/>
            </a:endParaRPr>
          </a:p>
          <a:p>
            <a:pPr marL="0" indent="0" algn="just">
              <a:buNone/>
            </a:pPr>
            <a:endParaRPr lang="en-US" sz="2400" dirty="0">
              <a:latin typeface="Adobe Caslon Pro" panose="0205050205050A020403" pitchFamily="18" charset="0"/>
            </a:endParaRPr>
          </a:p>
          <a:p>
            <a:pPr marL="0" indent="0">
              <a:buNone/>
            </a:pPr>
            <a:r>
              <a:rPr lang="en-US" sz="2400" dirty="0">
                <a:latin typeface="Adobe Devanagari" panose="02040503050201020203" pitchFamily="18" charset="0"/>
                <a:cs typeface="Adobe Devanagari" panose="02040503050201020203" pitchFamily="18" charset="0"/>
              </a:rPr>
              <a:t>An exception can occur for many different reasons. Following are some scenarios where an exception occurs. </a:t>
            </a:r>
            <a:endParaRPr lang="en-US" sz="2400" dirty="0" smtClean="0">
              <a:latin typeface="Adobe Devanagari" panose="02040503050201020203" pitchFamily="18" charset="0"/>
              <a:cs typeface="Adobe Devanagari" panose="02040503050201020203" pitchFamily="18" charset="0"/>
            </a:endParaRPr>
          </a:p>
          <a:p>
            <a:pPr marL="0" indent="0">
              <a:buNone/>
            </a:pPr>
            <a:endParaRPr lang="en-US" sz="2400" dirty="0">
              <a:latin typeface="Adobe Devanagari" panose="02040503050201020203" pitchFamily="18" charset="0"/>
              <a:cs typeface="Adobe Devanagari" panose="02040503050201020203" pitchFamily="18" charset="0"/>
            </a:endParaRPr>
          </a:p>
          <a:p>
            <a:pPr>
              <a:buFont typeface="Wingdings" panose="05000000000000000000" pitchFamily="2" charset="2"/>
              <a:buChar char="Ø"/>
            </a:pPr>
            <a:r>
              <a:rPr lang="en-US" sz="2400" dirty="0" smtClean="0"/>
              <a:t> </a:t>
            </a:r>
            <a:r>
              <a:rPr lang="en-US" sz="2400" dirty="0"/>
              <a:t>A user has entered an invalid data. </a:t>
            </a:r>
          </a:p>
          <a:p>
            <a:pPr>
              <a:buFont typeface="Wingdings" panose="05000000000000000000" pitchFamily="2" charset="2"/>
              <a:buChar char="Ø"/>
            </a:pPr>
            <a:r>
              <a:rPr lang="en-US" sz="2400" dirty="0" smtClean="0"/>
              <a:t> </a:t>
            </a:r>
            <a:r>
              <a:rPr lang="en-US" sz="2400" dirty="0"/>
              <a:t>A file that needs to be opened cannot be found. </a:t>
            </a:r>
          </a:p>
          <a:p>
            <a:pPr>
              <a:buFont typeface="Wingdings" panose="05000000000000000000" pitchFamily="2" charset="2"/>
              <a:buChar char="Ø"/>
            </a:pPr>
            <a:r>
              <a:rPr lang="en-US" sz="2400" dirty="0" smtClean="0"/>
              <a:t> A </a:t>
            </a:r>
            <a:r>
              <a:rPr lang="en-US" sz="2400" dirty="0"/>
              <a:t>network connection has been lost in the middle of communications or the JVM has run out of memory</a:t>
            </a:r>
            <a:r>
              <a:rPr lang="en-US" sz="2400" dirty="0" smtClean="0"/>
              <a:t>.</a:t>
            </a:r>
          </a:p>
        </p:txBody>
      </p:sp>
    </p:spTree>
    <p:extLst>
      <p:ext uri="{BB962C8B-B14F-4D97-AF65-F5344CB8AC3E}">
        <p14:creationId xmlns:p14="http://schemas.microsoft.com/office/powerpoint/2010/main" val="229306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19" y="391886"/>
            <a:ext cx="10909663" cy="1586185"/>
          </a:xfrm>
        </p:spPr>
        <p:txBody>
          <a:bodyPr>
            <a:normAutofit fontScale="90000"/>
          </a:bodyPr>
          <a:lstStyle/>
          <a:p>
            <a:pPr marL="0" indent="0"/>
            <a:r>
              <a:rPr lang="en-US" dirty="0" smtClean="0"/>
              <a:t/>
            </a:r>
            <a:br>
              <a:rPr lang="en-US" dirty="0" smtClean="0"/>
            </a:br>
            <a:r>
              <a:rPr lang="en-US" sz="3100" b="1" dirty="0" smtClean="0"/>
              <a:t>exception are mainly following three types:-</a:t>
            </a:r>
            <a:r>
              <a:rPr lang="en-US" dirty="0" smtClean="0"/>
              <a:t/>
            </a:r>
            <a:br>
              <a:rPr lang="en-US" dirty="0" smtClean="0"/>
            </a:br>
            <a:r>
              <a:rPr lang="en-US" sz="2200" dirty="0" smtClean="0">
                <a:latin typeface="Adobe Kaiti Std R" panose="02020400000000000000" pitchFamily="18" charset="-128"/>
                <a:ea typeface="Adobe Kaiti Std R" panose="02020400000000000000" pitchFamily="18" charset="-128"/>
              </a:rPr>
              <a:t>Checked exception:</a:t>
            </a:r>
            <a:br>
              <a:rPr lang="en-US" sz="2200" dirty="0" smtClean="0">
                <a:latin typeface="Adobe Kaiti Std R" panose="02020400000000000000" pitchFamily="18" charset="-128"/>
                <a:ea typeface="Adobe Kaiti Std R" panose="02020400000000000000" pitchFamily="18" charset="-128"/>
              </a:rPr>
            </a:br>
            <a:r>
              <a:rPr lang="en-US" sz="2200" dirty="0" smtClean="0">
                <a:latin typeface="Adobe Kaiti Std R" panose="02020400000000000000" pitchFamily="18" charset="-128"/>
                <a:ea typeface="Adobe Kaiti Std R" panose="02020400000000000000" pitchFamily="18" charset="-128"/>
              </a:rPr>
              <a:t>Unchecked exceptions:</a:t>
            </a:r>
            <a:br>
              <a:rPr lang="en-US" sz="2200" dirty="0" smtClean="0">
                <a:latin typeface="Adobe Kaiti Std R" panose="02020400000000000000" pitchFamily="18" charset="-128"/>
                <a:ea typeface="Adobe Kaiti Std R" panose="02020400000000000000" pitchFamily="18" charset="-128"/>
              </a:rPr>
            </a:br>
            <a:r>
              <a:rPr lang="en-US" sz="2200" dirty="0" smtClean="0">
                <a:latin typeface="Adobe Kaiti Std R" panose="02020400000000000000" pitchFamily="18" charset="-128"/>
                <a:ea typeface="Adobe Kaiti Std R" panose="02020400000000000000" pitchFamily="18" charset="-128"/>
              </a:rPr>
              <a:t>Errors:</a:t>
            </a:r>
            <a:r>
              <a:rPr lang="en-US" dirty="0" smtClean="0">
                <a:latin typeface="Adobe Fangsong Std R" panose="02020400000000000000" pitchFamily="18" charset="-128"/>
                <a:ea typeface="Adobe Fangsong Std R" panose="02020400000000000000" pitchFamily="18" charset="-128"/>
              </a:rPr>
              <a:t/>
            </a:r>
            <a:br>
              <a:rPr lang="en-US" dirty="0" smtClean="0">
                <a:latin typeface="Adobe Fangsong Std R" panose="02020400000000000000" pitchFamily="18" charset="-128"/>
                <a:ea typeface="Adobe Fangsong Std R" panose="02020400000000000000" pitchFamily="18" charset="-128"/>
              </a:rPr>
            </a:br>
            <a:r>
              <a:rPr lang="en-US" dirty="0" smtClean="0"/>
              <a:t> </a:t>
            </a:r>
          </a:p>
        </p:txBody>
      </p:sp>
      <p:pic>
        <p:nvPicPr>
          <p:cNvPr id="4" name="Content Placeholder 3"/>
          <p:cNvPicPr>
            <a:picLocks noGrp="1" noChangeAspect="1"/>
          </p:cNvPicPr>
          <p:nvPr>
            <p:ph idx="1"/>
          </p:nvPr>
        </p:nvPicPr>
        <p:blipFill>
          <a:blip r:embed="rId2"/>
          <a:stretch>
            <a:fillRect/>
          </a:stretch>
        </p:blipFill>
        <p:spPr>
          <a:xfrm>
            <a:off x="1939459" y="2295888"/>
            <a:ext cx="8208577" cy="4351338"/>
          </a:xfrm>
          <a:prstGeom prst="rect">
            <a:avLst/>
          </a:prstGeom>
        </p:spPr>
      </p:pic>
    </p:spTree>
    <p:extLst>
      <p:ext uri="{BB962C8B-B14F-4D97-AF65-F5344CB8AC3E}">
        <p14:creationId xmlns:p14="http://schemas.microsoft.com/office/powerpoint/2010/main" val="2102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6" y="2634342"/>
            <a:ext cx="9681511" cy="4733109"/>
          </a:xfrm>
        </p:spPr>
        <p:txBody>
          <a:bodyPr>
            <a:normAutofit/>
          </a:bodyPr>
          <a:lstStyle/>
          <a:p>
            <a:pPr algn="ctr"/>
            <a:r>
              <a:rPr lang="en-US" sz="9600" b="1" dirty="0">
                <a:solidFill>
                  <a:srgbClr val="002060"/>
                </a:solidFill>
                <a:latin typeface="Adobe Caslon Pro Bold" panose="0205070206050A020403" pitchFamily="18" charset="0"/>
              </a:rPr>
              <a:t>Multithreading</a:t>
            </a:r>
            <a:br>
              <a:rPr lang="en-US" sz="9600" b="1" dirty="0">
                <a:solidFill>
                  <a:srgbClr val="002060"/>
                </a:solidFill>
                <a:latin typeface="Adobe Caslon Pro Bold" panose="0205070206050A020403" pitchFamily="18" charset="0"/>
              </a:rPr>
            </a:br>
            <a:endParaRPr lang="en-US" sz="9600" dirty="0">
              <a:latin typeface="Adobe Garamond Pro Bold" panose="02020702060506020403" pitchFamily="18" charset="0"/>
            </a:endParaRPr>
          </a:p>
        </p:txBody>
      </p:sp>
    </p:spTree>
    <p:extLst>
      <p:ext uri="{BB962C8B-B14F-4D97-AF65-F5344CB8AC3E}">
        <p14:creationId xmlns:p14="http://schemas.microsoft.com/office/powerpoint/2010/main" val="426038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82836" y="359601"/>
            <a:ext cx="11390855" cy="6230983"/>
          </a:xfrm>
        </p:spPr>
        <p:txBody>
          <a:bodyPr>
            <a:normAutofit/>
          </a:bodyPr>
          <a:lstStyle/>
          <a:p>
            <a:pPr marL="0" indent="0" algn="just">
              <a:buNone/>
            </a:pPr>
            <a:endParaRPr lang="en-US" sz="2400" dirty="0" smtClean="0">
              <a:latin typeface="Adobe Caslon Pro" panose="0205050205050A020403" pitchFamily="18" charset="0"/>
            </a:endParaRPr>
          </a:p>
          <a:p>
            <a:pPr marL="0" indent="0" algn="just">
              <a:buNone/>
            </a:pPr>
            <a:r>
              <a:rPr lang="en-US" sz="2400" dirty="0" smtClean="0">
                <a:latin typeface="Adobe Caslon Pro" panose="0205050205050A020403" pitchFamily="18" charset="0"/>
              </a:rPr>
              <a:t>Java </a:t>
            </a:r>
            <a:r>
              <a:rPr lang="en-US" sz="2400" dirty="0">
                <a:latin typeface="Adobe Caslon Pro" panose="0205050205050A020403" pitchFamily="18" charset="0"/>
              </a:rPr>
              <a:t>is </a:t>
            </a:r>
            <a:r>
              <a:rPr lang="en-US" sz="2400" dirty="0">
                <a:solidFill>
                  <a:schemeClr val="tx1">
                    <a:lumMod val="95000"/>
                    <a:lumOff val="5000"/>
                  </a:schemeClr>
                </a:solidFill>
                <a:latin typeface="Adobe Caslon Pro" panose="0205050205050A020403" pitchFamily="18" charset="0"/>
              </a:rPr>
              <a:t>a </a:t>
            </a:r>
            <a:r>
              <a:rPr lang="en-US" sz="2400" i="1" dirty="0">
                <a:solidFill>
                  <a:schemeClr val="tx1">
                    <a:lumMod val="95000"/>
                    <a:lumOff val="5000"/>
                  </a:schemeClr>
                </a:solidFill>
                <a:latin typeface="Adobe Caslon Pro" panose="0205050205050A020403" pitchFamily="18" charset="0"/>
              </a:rPr>
              <a:t>multi-threaded programming language </a:t>
            </a:r>
            <a:r>
              <a:rPr lang="en-US" sz="2400" dirty="0">
                <a:latin typeface="Adobe Caslon Pro" panose="0205050205050A020403" pitchFamily="18" charset="0"/>
              </a:rPr>
              <a:t>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 </a:t>
            </a:r>
            <a:r>
              <a:rPr lang="en-US" sz="2400" dirty="0" smtClean="0">
                <a:latin typeface="Adobe Caslon Pro" panose="0205050205050A020403" pitchFamily="18" charset="0"/>
              </a:rPr>
              <a:t> </a:t>
            </a:r>
          </a:p>
          <a:p>
            <a:pPr marL="0" indent="0">
              <a:buNone/>
            </a:pPr>
            <a:endParaRPr lang="en-US" sz="2000" dirty="0" smtClean="0">
              <a:latin typeface="Adobe Caslon Pro" panose="0205050205050A020403" pitchFamily="18" charset="0"/>
            </a:endParaRPr>
          </a:p>
          <a:p>
            <a:r>
              <a:rPr lang="en-US" b="1" dirty="0">
                <a:solidFill>
                  <a:schemeClr val="tx1">
                    <a:lumMod val="95000"/>
                    <a:lumOff val="5000"/>
                  </a:schemeClr>
                </a:solidFill>
              </a:rPr>
              <a:t>Life Cycle of a Thread </a:t>
            </a:r>
            <a:endParaRPr lang="en-US" dirty="0">
              <a:solidFill>
                <a:schemeClr val="tx1">
                  <a:lumMod val="95000"/>
                  <a:lumOff val="5000"/>
                </a:schemeClr>
              </a:solidFill>
            </a:endParaRPr>
          </a:p>
          <a:p>
            <a:pPr marL="0" indent="0" algn="just">
              <a:buNone/>
            </a:pPr>
            <a:r>
              <a:rPr lang="en-US" sz="2400" dirty="0">
                <a:latin typeface="Adobe Caslon Pro" panose="0205050205050A020403" pitchFamily="18" charset="0"/>
              </a:rPr>
              <a:t>A thread goes through various stages in its life cycle. For example, a thread is </a:t>
            </a:r>
            <a:endParaRPr lang="en-US" sz="2400" dirty="0" smtClean="0">
              <a:latin typeface="Adobe Caslon Pro" panose="0205050205050A020403" pitchFamily="18" charset="0"/>
            </a:endParaRPr>
          </a:p>
          <a:p>
            <a:pPr marL="0" indent="0" algn="just">
              <a:buNone/>
            </a:pPr>
            <a:r>
              <a:rPr lang="en-US" sz="2400" dirty="0" smtClean="0">
                <a:latin typeface="Adobe Caslon Pro" panose="0205050205050A020403" pitchFamily="18" charset="0"/>
              </a:rPr>
              <a:t>Born</a:t>
            </a:r>
          </a:p>
          <a:p>
            <a:pPr marL="0" indent="0" algn="just">
              <a:buNone/>
            </a:pPr>
            <a:r>
              <a:rPr lang="en-US" sz="2400" dirty="0" smtClean="0">
                <a:latin typeface="Adobe Caslon Pro" panose="0205050205050A020403" pitchFamily="18" charset="0"/>
              </a:rPr>
              <a:t>Started</a:t>
            </a:r>
          </a:p>
          <a:p>
            <a:pPr marL="0" indent="0" algn="just">
              <a:buNone/>
            </a:pPr>
            <a:r>
              <a:rPr lang="en-US" sz="2400" dirty="0" smtClean="0">
                <a:latin typeface="Adobe Caslon Pro" panose="0205050205050A020403" pitchFamily="18" charset="0"/>
              </a:rPr>
              <a:t>Runs</a:t>
            </a:r>
          </a:p>
          <a:p>
            <a:pPr marL="0" indent="0" algn="just">
              <a:buNone/>
            </a:pPr>
            <a:r>
              <a:rPr lang="en-US" sz="2400" dirty="0" smtClean="0">
                <a:latin typeface="Adobe Caslon Pro" panose="0205050205050A020403" pitchFamily="18" charset="0"/>
              </a:rPr>
              <a:t>Dies</a:t>
            </a:r>
          </a:p>
          <a:p>
            <a:pPr marL="0" indent="0" algn="just">
              <a:buNone/>
            </a:pPr>
            <a:endParaRPr lang="en-US" sz="2400" dirty="0" smtClean="0">
              <a:latin typeface="Adobe Caslon Pro" panose="0205050205050A020403" pitchFamily="18" charset="0"/>
            </a:endParaRPr>
          </a:p>
          <a:p>
            <a:pPr marL="0" indent="0" algn="just">
              <a:buNone/>
            </a:pPr>
            <a:r>
              <a:rPr lang="en-US" sz="2400" dirty="0" smtClean="0">
                <a:latin typeface="Adobe Caslon Pro" panose="0205050205050A020403" pitchFamily="18" charset="0"/>
              </a:rPr>
              <a:t>The </a:t>
            </a:r>
            <a:r>
              <a:rPr lang="en-US" sz="2400" dirty="0">
                <a:latin typeface="Adobe Caslon Pro" panose="0205050205050A020403" pitchFamily="18" charset="0"/>
              </a:rPr>
              <a:t>following diagram shows the complete life cycle of a thread</a:t>
            </a:r>
            <a:r>
              <a:rPr lang="en-US" sz="2400" dirty="0" smtClean="0">
                <a:latin typeface="Adobe Caslon Pro" panose="0205050205050A020403" pitchFamily="18" charset="0"/>
              </a:rPr>
              <a:t>. </a:t>
            </a:r>
            <a:endParaRPr lang="en-US" sz="1800" dirty="0">
              <a:latin typeface="Adobe Caslon Pro" panose="0205050205050A020403" pitchFamily="18" charset="0"/>
            </a:endParaRPr>
          </a:p>
        </p:txBody>
      </p:sp>
    </p:spTree>
    <p:extLst>
      <p:ext uri="{BB962C8B-B14F-4D97-AF65-F5344CB8AC3E}">
        <p14:creationId xmlns:p14="http://schemas.microsoft.com/office/powerpoint/2010/main" val="208258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4572000"/>
            <a:ext cx="10944497" cy="1606731"/>
          </a:xfrm>
        </p:spPr>
        <p:txBody>
          <a:bodyPr>
            <a:noAutofit/>
          </a:bodyPr>
          <a:lstStyle/>
          <a:p>
            <a:pPr marL="285750" indent="-285750">
              <a:buFont typeface="Wingdings" panose="05000000000000000000" pitchFamily="2" charset="2"/>
              <a:buChar char="§"/>
            </a:pPr>
            <a:r>
              <a:rPr lang="en-US" sz="1800" b="1" dirty="0" smtClean="0">
                <a:latin typeface="Adobe Caslon Pro" panose="0205050205050A020403" pitchFamily="18" charset="0"/>
              </a:rPr>
              <a:t>New: </a:t>
            </a:r>
            <a:r>
              <a:rPr lang="en-US" sz="1800" dirty="0" smtClean="0">
                <a:latin typeface="Adobe Caslon Pro" panose="0205050205050A020403" pitchFamily="18" charset="0"/>
              </a:rPr>
              <a:t>A new thread begins its life cycle in the new state. It remains in this state until the program starts the thread. It is also referred to as a </a:t>
            </a:r>
            <a:r>
              <a:rPr lang="en-US" sz="1800" b="1" dirty="0" smtClean="0">
                <a:latin typeface="Adobe Caslon Pro" panose="0205050205050A020403" pitchFamily="18" charset="0"/>
              </a:rPr>
              <a:t>born thread</a:t>
            </a:r>
            <a:r>
              <a:rPr lang="en-US" sz="1800" dirty="0" smtClean="0">
                <a:latin typeface="Adobe Caslon Pro" panose="0205050205050A020403" pitchFamily="18" charset="0"/>
              </a:rPr>
              <a:t>. </a:t>
            </a:r>
            <a:br>
              <a:rPr lang="en-US" sz="1800" dirty="0" smtClean="0">
                <a:latin typeface="Adobe Caslon Pro" panose="0205050205050A020403" pitchFamily="18" charset="0"/>
              </a:rPr>
            </a:br>
            <a:r>
              <a:rPr lang="en-US" sz="1800" dirty="0">
                <a:latin typeface="Adobe Caslon Pro" panose="0205050205050A020403" pitchFamily="18" charset="0"/>
              </a:rPr>
              <a:t/>
            </a:r>
            <a:br>
              <a:rPr lang="en-US" sz="1800" dirty="0">
                <a:latin typeface="Adobe Caslon Pro" panose="0205050205050A020403" pitchFamily="18" charset="0"/>
              </a:rPr>
            </a:br>
            <a:r>
              <a:rPr lang="en-US" sz="1800" dirty="0" smtClean="0">
                <a:latin typeface="Adobe Caslon Pro" panose="0205050205050A020403" pitchFamily="18" charset="0"/>
              </a:rPr>
              <a:t/>
            </a:r>
            <a:br>
              <a:rPr lang="en-US" sz="1800" dirty="0" smtClean="0">
                <a:latin typeface="Adobe Caslon Pro" panose="0205050205050A020403" pitchFamily="18" charset="0"/>
              </a:rPr>
            </a:br>
            <a:endParaRPr lang="en-US" sz="1800" dirty="0">
              <a:latin typeface="Adobe Caslon Pro" panose="0205050205050A020403" pitchFamily="18" charset="0"/>
            </a:endParaRPr>
          </a:p>
        </p:txBody>
      </p:sp>
      <p:pic>
        <p:nvPicPr>
          <p:cNvPr id="4" name="Content Placeholder 3"/>
          <p:cNvPicPr>
            <a:picLocks noGrp="1" noChangeAspect="1"/>
          </p:cNvPicPr>
          <p:nvPr>
            <p:ph idx="1"/>
          </p:nvPr>
        </p:nvPicPr>
        <p:blipFill>
          <a:blip r:embed="rId2"/>
          <a:stretch>
            <a:fillRect/>
          </a:stretch>
        </p:blipFill>
        <p:spPr>
          <a:xfrm>
            <a:off x="825136" y="220662"/>
            <a:ext cx="9099564" cy="4351338"/>
          </a:xfrm>
          <a:prstGeom prst="rect">
            <a:avLst/>
          </a:prstGeom>
        </p:spPr>
      </p:pic>
      <p:sp>
        <p:nvSpPr>
          <p:cNvPr id="3" name="TextBox 2"/>
          <p:cNvSpPr txBox="1"/>
          <p:nvPr/>
        </p:nvSpPr>
        <p:spPr>
          <a:xfrm>
            <a:off x="380999" y="5661622"/>
            <a:ext cx="10944497"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Adobe Caslon Pro" panose="0205050205050A020403" pitchFamily="18" charset="0"/>
              </a:rPr>
              <a:t>Runnable: </a:t>
            </a:r>
            <a:r>
              <a:rPr lang="en-US" dirty="0">
                <a:latin typeface="Adobe Caslon Pro" panose="0205050205050A020403" pitchFamily="18" charset="0"/>
              </a:rPr>
              <a:t>After a newly born thread is started, the thread becomes runnable. A thread in this state is considered to be executing its task. </a:t>
            </a:r>
            <a:endParaRPr lang="en-US" dirty="0"/>
          </a:p>
        </p:txBody>
      </p:sp>
    </p:spTree>
    <p:extLst>
      <p:ext uri="{BB962C8B-B14F-4D97-AF65-F5344CB8AC3E}">
        <p14:creationId xmlns:p14="http://schemas.microsoft.com/office/powerpoint/2010/main" val="268910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394" y="470263"/>
            <a:ext cx="10648406" cy="5706700"/>
          </a:xfrm>
        </p:spPr>
        <p:txBody>
          <a:bodyPr/>
          <a:lstStyle/>
          <a:p>
            <a:pPr algn="just">
              <a:buFont typeface="Wingdings" panose="05000000000000000000" pitchFamily="2" charset="2"/>
              <a:buChar char="§"/>
            </a:pPr>
            <a:endParaRPr lang="en-US" sz="2000" dirty="0" smtClean="0"/>
          </a:p>
          <a:p>
            <a:pPr algn="just">
              <a:buFont typeface="Wingdings" panose="05000000000000000000" pitchFamily="2" charset="2"/>
              <a:buChar char="§"/>
            </a:pPr>
            <a:r>
              <a:rPr lang="en-US" sz="2000" dirty="0" smtClean="0"/>
              <a:t> </a:t>
            </a:r>
            <a:r>
              <a:rPr lang="en-US" sz="2000" b="1" dirty="0" smtClean="0"/>
              <a:t>Waiting: </a:t>
            </a:r>
            <a:r>
              <a:rPr lang="en-US" sz="2000" dirty="0" smtClean="0"/>
              <a:t>Sometimes, a thread transitions to the waiting state while the thread waits for another thread to perform a task. A thread transitions back to the runnable state only when another thread signals the waiting thread to continue executing. </a:t>
            </a:r>
          </a:p>
          <a:p>
            <a:pPr marL="0" indent="0" algn="just">
              <a:buNone/>
            </a:pPr>
            <a:endParaRPr lang="en-US" sz="2000" dirty="0" smtClean="0"/>
          </a:p>
          <a:p>
            <a:pPr algn="just">
              <a:buFont typeface="Wingdings" panose="05000000000000000000" pitchFamily="2" charset="2"/>
              <a:buChar char="§"/>
            </a:pPr>
            <a:r>
              <a:rPr lang="en-US" sz="2000" dirty="0" smtClean="0"/>
              <a:t> </a:t>
            </a:r>
            <a:r>
              <a:rPr lang="en-US" sz="2000" b="1" dirty="0" smtClean="0"/>
              <a:t>Timed Waiting: </a:t>
            </a:r>
            <a:r>
              <a:rPr lang="en-US" sz="2000" dirty="0" smtClean="0"/>
              <a:t>A runnable thread can enter the timed waiting state for a specified interval of time. A thread in this state transitions back to the runnable state when that time interval expires or when the event it is waiting for occurs. </a:t>
            </a:r>
          </a:p>
          <a:p>
            <a:pPr marL="0" indent="0" algn="just">
              <a:buNone/>
            </a:pPr>
            <a:endParaRPr lang="en-US" sz="2000" dirty="0" smtClean="0"/>
          </a:p>
          <a:p>
            <a:pPr algn="just">
              <a:buFont typeface="Wingdings" panose="05000000000000000000" pitchFamily="2" charset="2"/>
              <a:buChar char="§"/>
            </a:pPr>
            <a:r>
              <a:rPr lang="en-US" sz="2000" dirty="0" smtClean="0"/>
              <a:t> </a:t>
            </a:r>
            <a:r>
              <a:rPr lang="en-US" sz="2000" b="1" dirty="0" smtClean="0"/>
              <a:t>Terminated (Dead): </a:t>
            </a:r>
            <a:r>
              <a:rPr lang="en-US" sz="2000" dirty="0" smtClean="0"/>
              <a:t>A runnable thread enters the terminated state when it completes its task or otherwise terminates. </a:t>
            </a:r>
          </a:p>
          <a:p>
            <a:endParaRPr lang="en-US" dirty="0"/>
          </a:p>
        </p:txBody>
      </p:sp>
    </p:spTree>
    <p:extLst>
      <p:ext uri="{BB962C8B-B14F-4D97-AF65-F5344CB8AC3E}">
        <p14:creationId xmlns:p14="http://schemas.microsoft.com/office/powerpoint/2010/main" val="246832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8" y="339634"/>
            <a:ext cx="11129555" cy="6518366"/>
          </a:xfrm>
        </p:spPr>
        <p:txBody>
          <a:bodyPr>
            <a:normAutofit/>
          </a:bodyPr>
          <a:lstStyle/>
          <a:p>
            <a:pPr marL="0" indent="0">
              <a:buNone/>
            </a:pPr>
            <a:r>
              <a:rPr lang="en-US" b="1" dirty="0" smtClean="0">
                <a:solidFill>
                  <a:schemeClr val="accent2"/>
                </a:solidFill>
              </a:rPr>
              <a:t>Deadlock </a:t>
            </a:r>
          </a:p>
          <a:p>
            <a:pPr marL="0" indent="0">
              <a:buNone/>
            </a:pPr>
            <a:endParaRPr lang="en-US" dirty="0">
              <a:solidFill>
                <a:schemeClr val="accent2"/>
              </a:solidFill>
            </a:endParaRPr>
          </a:p>
          <a:p>
            <a:pPr marL="0" indent="0" algn="just">
              <a:buNone/>
            </a:pPr>
            <a:r>
              <a:rPr lang="en-US" sz="2400" dirty="0"/>
              <a:t>Deadlock describes a situation where two or more threads are blocked forever, waiting for each other. Deadlock occurs when multiple threads need the same locks but obtain them in different order. A Java multithreaded program may suffer from the deadlock condition because the synchronized keyword causes the executing thread to block while waiting for the lock, or monitor, associated with the specified object. </a:t>
            </a:r>
          </a:p>
          <a:p>
            <a:pPr marL="0" indent="0">
              <a:buNone/>
            </a:pPr>
            <a:endParaRPr lang="en-US" dirty="0" smtClean="0"/>
          </a:p>
        </p:txBody>
      </p:sp>
      <p:sp>
        <p:nvSpPr>
          <p:cNvPr id="2" name="Oval 1"/>
          <p:cNvSpPr/>
          <p:nvPr/>
        </p:nvSpPr>
        <p:spPr>
          <a:xfrm>
            <a:off x="2005148" y="4193177"/>
            <a:ext cx="2246812" cy="134547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Process 1</a:t>
            </a:r>
            <a:endParaRPr lang="en-US" dirty="0"/>
          </a:p>
        </p:txBody>
      </p:sp>
      <p:sp>
        <p:nvSpPr>
          <p:cNvPr id="4" name="Oval 3"/>
          <p:cNvSpPr/>
          <p:nvPr/>
        </p:nvSpPr>
        <p:spPr>
          <a:xfrm>
            <a:off x="8373292" y="4193177"/>
            <a:ext cx="2246812" cy="134547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Process 2</a:t>
            </a:r>
            <a:endParaRPr lang="en-US" dirty="0"/>
          </a:p>
        </p:txBody>
      </p:sp>
      <p:sp>
        <p:nvSpPr>
          <p:cNvPr id="5" name="Rounded Rectangle 4"/>
          <p:cNvSpPr/>
          <p:nvPr/>
        </p:nvSpPr>
        <p:spPr>
          <a:xfrm>
            <a:off x="5120640" y="3226526"/>
            <a:ext cx="2246811"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Resource 1</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ounded Rectangle 5"/>
          <p:cNvSpPr/>
          <p:nvPr/>
        </p:nvSpPr>
        <p:spPr>
          <a:xfrm>
            <a:off x="5133703" y="5538651"/>
            <a:ext cx="2246811"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Resource 2</a:t>
            </a:r>
            <a:endParaRPr lang="en-US" dirty="0">
              <a:ln w="0"/>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a:stCxn id="5" idx="1"/>
            <a:endCxn id="2" idx="7"/>
          </p:cNvCxnSpPr>
          <p:nvPr/>
        </p:nvCxnSpPr>
        <p:spPr>
          <a:xfrm flipH="1">
            <a:off x="3922922" y="3683726"/>
            <a:ext cx="1197718" cy="706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4" idx="3"/>
          </p:cNvCxnSpPr>
          <p:nvPr/>
        </p:nvCxnSpPr>
        <p:spPr>
          <a:xfrm flipV="1">
            <a:off x="7347856" y="5341611"/>
            <a:ext cx="1354474" cy="659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2" idx="5"/>
          </p:cNvCxnSpPr>
          <p:nvPr/>
        </p:nvCxnSpPr>
        <p:spPr>
          <a:xfrm>
            <a:off x="3922922" y="5341611"/>
            <a:ext cx="1210781" cy="654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5" idx="3"/>
          </p:cNvCxnSpPr>
          <p:nvPr/>
        </p:nvCxnSpPr>
        <p:spPr>
          <a:xfrm flipH="1" flipV="1">
            <a:off x="7367451" y="3683726"/>
            <a:ext cx="1373777" cy="649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056927" y="3558391"/>
            <a:ext cx="2124746" cy="369332"/>
          </a:xfrm>
          <a:prstGeom prst="rect">
            <a:avLst/>
          </a:prstGeom>
          <a:noFill/>
        </p:spPr>
        <p:txBody>
          <a:bodyPr wrap="square" rtlCol="0">
            <a:spAutoFit/>
          </a:bodyPr>
          <a:lstStyle/>
          <a:p>
            <a:r>
              <a:rPr lang="en-US" dirty="0" smtClean="0"/>
              <a:t>Assigned to</a:t>
            </a:r>
            <a:endParaRPr lang="en-US" dirty="0"/>
          </a:p>
        </p:txBody>
      </p:sp>
      <p:sp>
        <p:nvSpPr>
          <p:cNvPr id="16" name="TextBox 15"/>
          <p:cNvSpPr txBox="1"/>
          <p:nvPr/>
        </p:nvSpPr>
        <p:spPr>
          <a:xfrm>
            <a:off x="2905471" y="5625970"/>
            <a:ext cx="2124746" cy="369332"/>
          </a:xfrm>
          <a:prstGeom prst="rect">
            <a:avLst/>
          </a:prstGeom>
          <a:noFill/>
        </p:spPr>
        <p:txBody>
          <a:bodyPr wrap="square" rtlCol="0">
            <a:spAutoFit/>
          </a:bodyPr>
          <a:lstStyle/>
          <a:p>
            <a:r>
              <a:rPr lang="en-US" dirty="0" smtClean="0"/>
              <a:t>Waiting for</a:t>
            </a:r>
            <a:endParaRPr lang="en-US" dirty="0"/>
          </a:p>
        </p:txBody>
      </p:sp>
      <p:sp>
        <p:nvSpPr>
          <p:cNvPr id="17" name="TextBox 16"/>
          <p:cNvSpPr txBox="1"/>
          <p:nvPr/>
        </p:nvSpPr>
        <p:spPr>
          <a:xfrm>
            <a:off x="8175896" y="5625970"/>
            <a:ext cx="2124746" cy="369332"/>
          </a:xfrm>
          <a:prstGeom prst="rect">
            <a:avLst/>
          </a:prstGeom>
          <a:noFill/>
        </p:spPr>
        <p:txBody>
          <a:bodyPr wrap="square" rtlCol="0">
            <a:spAutoFit/>
          </a:bodyPr>
          <a:lstStyle/>
          <a:p>
            <a:r>
              <a:rPr lang="en-US" dirty="0" smtClean="0"/>
              <a:t>Assigned to</a:t>
            </a:r>
            <a:endParaRPr lang="en-US" dirty="0"/>
          </a:p>
        </p:txBody>
      </p:sp>
      <p:sp>
        <p:nvSpPr>
          <p:cNvPr id="18" name="TextBox 17"/>
          <p:cNvSpPr txBox="1"/>
          <p:nvPr/>
        </p:nvSpPr>
        <p:spPr>
          <a:xfrm>
            <a:off x="7956586" y="3552419"/>
            <a:ext cx="2124746" cy="369332"/>
          </a:xfrm>
          <a:prstGeom prst="rect">
            <a:avLst/>
          </a:prstGeom>
          <a:noFill/>
        </p:spPr>
        <p:txBody>
          <a:bodyPr wrap="square" rtlCol="0">
            <a:spAutoFit/>
          </a:bodyPr>
          <a:lstStyle/>
          <a:p>
            <a:r>
              <a:rPr lang="en-US" dirty="0" smtClean="0"/>
              <a:t>Waiting for</a:t>
            </a:r>
            <a:endParaRPr lang="en-US" dirty="0"/>
          </a:p>
        </p:txBody>
      </p:sp>
    </p:spTree>
    <p:extLst>
      <p:ext uri="{BB962C8B-B14F-4D97-AF65-F5344CB8AC3E}">
        <p14:creationId xmlns:p14="http://schemas.microsoft.com/office/powerpoint/2010/main" val="155503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arn(inVertical)">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4" grpId="0" animBg="1"/>
      <p:bldP spid="5" grpId="0" animBg="1"/>
      <p:bldP spid="6" grpId="0" animBg="1"/>
      <p:bldP spid="15" grpId="0"/>
      <p:bldP spid="16" grpId="0"/>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899" y="2621279"/>
            <a:ext cx="8596668" cy="4733109"/>
          </a:xfrm>
        </p:spPr>
        <p:txBody>
          <a:bodyPr>
            <a:normAutofit/>
          </a:bodyPr>
          <a:lstStyle/>
          <a:p>
            <a:pPr algn="ctr"/>
            <a:r>
              <a:rPr lang="en-US" sz="9600" b="1" dirty="0">
                <a:solidFill>
                  <a:srgbClr val="002060"/>
                </a:solidFill>
                <a:latin typeface="Adobe Caslon Pro Bold" panose="0205070206050A020403" pitchFamily="18" charset="0"/>
              </a:rPr>
              <a:t>Applets</a:t>
            </a:r>
            <a:br>
              <a:rPr lang="en-US" sz="9600" b="1" dirty="0">
                <a:solidFill>
                  <a:srgbClr val="002060"/>
                </a:solidFill>
                <a:latin typeface="Adobe Caslon Pro Bold" panose="0205070206050A020403" pitchFamily="18" charset="0"/>
              </a:rPr>
            </a:br>
            <a:endParaRPr lang="en-US" sz="9600" dirty="0">
              <a:latin typeface="Adobe Garamond Pro Bold" panose="02020702060506020403" pitchFamily="18" charset="0"/>
            </a:endParaRPr>
          </a:p>
        </p:txBody>
      </p:sp>
    </p:spTree>
    <p:extLst>
      <p:ext uri="{BB962C8B-B14F-4D97-AF65-F5344CB8AC3E}">
        <p14:creationId xmlns:p14="http://schemas.microsoft.com/office/powerpoint/2010/main" val="297561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182880"/>
            <a:ext cx="11390811" cy="6557554"/>
          </a:xfrm>
        </p:spPr>
        <p:txBody>
          <a:bodyPr>
            <a:noAutofit/>
          </a:bodyPr>
          <a:lstStyle/>
          <a:p>
            <a:pPr marL="0" indent="0" algn="just">
              <a:buNone/>
            </a:pPr>
            <a:r>
              <a:rPr lang="en-US" sz="2400" dirty="0"/>
              <a:t>An </a:t>
            </a:r>
            <a:r>
              <a:rPr lang="en-US" sz="2400" b="1" dirty="0" smtClean="0"/>
              <a:t>APPLET </a:t>
            </a:r>
            <a:r>
              <a:rPr lang="en-US" sz="2400" dirty="0"/>
              <a:t>is a Java program that runs in a Web browser. An applet can be a fully functional Java application because it has the entire Java </a:t>
            </a:r>
            <a:r>
              <a:rPr lang="en-US" sz="2400" dirty="0" smtClean="0"/>
              <a:t>API (application </a:t>
            </a:r>
            <a:r>
              <a:rPr lang="en-US" sz="2400" dirty="0" err="1" smtClean="0"/>
              <a:t>programmimng</a:t>
            </a:r>
            <a:r>
              <a:rPr lang="en-US" sz="2400" dirty="0" smtClean="0"/>
              <a:t> interface). </a:t>
            </a:r>
            <a:endParaRPr lang="en-US" sz="2400" dirty="0"/>
          </a:p>
          <a:p>
            <a:pPr marL="0" indent="0" algn="just">
              <a:buNone/>
            </a:pPr>
            <a:endParaRPr lang="en-US" sz="2400" dirty="0"/>
          </a:p>
          <a:p>
            <a:pPr marL="0" indent="0" algn="just">
              <a:buNone/>
            </a:pPr>
            <a:r>
              <a:rPr lang="en-US" sz="2400" dirty="0"/>
              <a:t>There are some important differences between an applet and a standalone Java application, including the following</a:t>
            </a:r>
            <a:r>
              <a:rPr lang="en-US" sz="2400" dirty="0" smtClean="0"/>
              <a:t>:</a:t>
            </a:r>
          </a:p>
          <a:p>
            <a:pPr marL="0" indent="0" algn="just">
              <a:buNone/>
            </a:pPr>
            <a:r>
              <a:rPr lang="en-US" sz="2400" dirty="0" smtClean="0"/>
              <a:t> </a:t>
            </a:r>
            <a:endParaRPr lang="en-US" sz="2400" dirty="0"/>
          </a:p>
          <a:p>
            <a:pPr algn="just"/>
            <a:r>
              <a:rPr lang="en-US" sz="2400" dirty="0" smtClean="0"/>
              <a:t> </a:t>
            </a:r>
            <a:r>
              <a:rPr lang="en-US" sz="2400" dirty="0"/>
              <a:t>An applet is a Java class that extends the </a:t>
            </a:r>
            <a:r>
              <a:rPr lang="en-US" sz="2400" dirty="0" err="1"/>
              <a:t>java.applet.Applet</a:t>
            </a:r>
            <a:r>
              <a:rPr lang="en-US" sz="2400" dirty="0"/>
              <a:t> class. </a:t>
            </a:r>
          </a:p>
          <a:p>
            <a:pPr algn="just"/>
            <a:r>
              <a:rPr lang="en-US" sz="2400" dirty="0" smtClean="0"/>
              <a:t> </a:t>
            </a:r>
            <a:r>
              <a:rPr lang="en-US" sz="2400" dirty="0"/>
              <a:t>A main() method is not invoked on an applet, and an applet class will not define main(). </a:t>
            </a:r>
          </a:p>
          <a:p>
            <a:pPr algn="just"/>
            <a:r>
              <a:rPr lang="en-US" sz="2400" dirty="0" smtClean="0"/>
              <a:t> </a:t>
            </a:r>
            <a:r>
              <a:rPr lang="en-US" sz="2400" dirty="0"/>
              <a:t>Applets are designed to be embedded within an HTML page. </a:t>
            </a:r>
          </a:p>
          <a:p>
            <a:pPr algn="just"/>
            <a:r>
              <a:rPr lang="en-US" sz="2400" dirty="0" smtClean="0"/>
              <a:t> </a:t>
            </a:r>
            <a:r>
              <a:rPr lang="en-US" sz="2400" dirty="0"/>
              <a:t>When a user views an HTML page that contains an applet, the code for the applet is downloaded to the user's machine. </a:t>
            </a:r>
          </a:p>
          <a:p>
            <a:pPr algn="just"/>
            <a:r>
              <a:rPr lang="en-US" sz="2400" dirty="0" smtClean="0"/>
              <a:t> </a:t>
            </a:r>
            <a:r>
              <a:rPr lang="en-US" sz="2400" dirty="0"/>
              <a:t>Other classes that the applet needs can be downloaded in a single Java Archive (JAR) </a:t>
            </a:r>
            <a:r>
              <a:rPr lang="en-US" sz="2400" dirty="0" smtClean="0"/>
              <a:t>file.</a:t>
            </a:r>
          </a:p>
          <a:p>
            <a:pPr marL="0" indent="0">
              <a:buNone/>
            </a:pPr>
            <a:endParaRPr lang="en-US" b="1" dirty="0" smtClean="0">
              <a:solidFill>
                <a:schemeClr val="accent2"/>
              </a:solidFill>
            </a:endParaRPr>
          </a:p>
          <a:p>
            <a:pPr>
              <a:buAutoNum type="arabicPeriod"/>
            </a:pPr>
            <a:endParaRPr lang="en-US" sz="1400" b="1" dirty="0" smtClean="0">
              <a:solidFill>
                <a:schemeClr val="accent2"/>
              </a:solidFill>
            </a:endParaRPr>
          </a:p>
          <a:p>
            <a:pPr>
              <a:buAutoNum type="arabicPeriod"/>
            </a:pPr>
            <a:endParaRPr lang="en-US" sz="1400" b="1" dirty="0" smtClean="0">
              <a:solidFill>
                <a:schemeClr val="accent2"/>
              </a:solidFill>
            </a:endParaRPr>
          </a:p>
          <a:p>
            <a:pPr marL="0" indent="0">
              <a:buNone/>
            </a:pPr>
            <a:endParaRPr lang="en-US" sz="1400" dirty="0">
              <a:solidFill>
                <a:schemeClr val="accent2"/>
              </a:solidFill>
            </a:endParaRPr>
          </a:p>
          <a:p>
            <a:pPr marL="0" indent="0">
              <a:buNone/>
            </a:pPr>
            <a:r>
              <a:rPr lang="en-US" sz="1400" dirty="0" smtClean="0"/>
              <a:t> </a:t>
            </a:r>
          </a:p>
          <a:p>
            <a:pPr marL="0" indent="0">
              <a:buNone/>
            </a:pPr>
            <a:endParaRPr lang="en-US" sz="1400" dirty="0"/>
          </a:p>
        </p:txBody>
      </p:sp>
    </p:spTree>
    <p:extLst>
      <p:ext uri="{BB962C8B-B14F-4D97-AF65-F5344CB8AC3E}">
        <p14:creationId xmlns:p14="http://schemas.microsoft.com/office/powerpoint/2010/main" val="78129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137" y="287383"/>
            <a:ext cx="11736251" cy="6570617"/>
          </a:xfrm>
        </p:spPr>
        <p:txBody>
          <a:bodyPr>
            <a:normAutofit/>
          </a:bodyPr>
          <a:lstStyle/>
          <a:p>
            <a:pPr marL="0" indent="0">
              <a:buNone/>
            </a:pPr>
            <a:r>
              <a:rPr lang="en-US" sz="3600" b="1" dirty="0" smtClean="0">
                <a:solidFill>
                  <a:srgbClr val="002060"/>
                </a:solidFill>
                <a:latin typeface="Adobe Caslon Pro" panose="0205050205050A020403" pitchFamily="18" charset="0"/>
              </a:rPr>
              <a:t>INTRODUCTION </a:t>
            </a:r>
            <a:r>
              <a:rPr lang="en-US" sz="3600" b="1" dirty="0" smtClean="0">
                <a:solidFill>
                  <a:srgbClr val="002060"/>
                </a:solidFill>
                <a:latin typeface="Adobe Caslon Pro" panose="0205050205050A020403" pitchFamily="18" charset="0"/>
              </a:rPr>
              <a:t>TO </a:t>
            </a:r>
            <a:r>
              <a:rPr lang="en-US" sz="3600" b="1" dirty="0" smtClean="0">
                <a:solidFill>
                  <a:srgbClr val="002060"/>
                </a:solidFill>
                <a:latin typeface="Adobe Caslon Pro" panose="0205050205050A020403" pitchFamily="18" charset="0"/>
              </a:rPr>
              <a:t>JAVA</a:t>
            </a:r>
            <a:endParaRPr lang="en-US" sz="3600" b="1" dirty="0" smtClean="0">
              <a:solidFill>
                <a:srgbClr val="002060"/>
              </a:solidFill>
              <a:latin typeface="Adobe Caslon Pro" panose="0205050205050A020403" pitchFamily="18" charset="0"/>
            </a:endParaRPr>
          </a:p>
          <a:p>
            <a:pPr marL="0" indent="0" algn="just">
              <a:buNone/>
            </a:pPr>
            <a:endParaRPr lang="en-US" sz="2200" dirty="0" smtClean="0">
              <a:latin typeface="Adobe Caslon Pro" panose="0205050205050A020403" pitchFamily="18" charset="0"/>
            </a:endParaRPr>
          </a:p>
          <a:p>
            <a:pPr marL="0" indent="0" algn="just">
              <a:buNone/>
            </a:pPr>
            <a:r>
              <a:rPr lang="en-US" sz="2200" dirty="0" smtClean="0">
                <a:latin typeface="Adobe Caslon Pro" panose="0205050205050A020403" pitchFamily="18" charset="0"/>
              </a:rPr>
              <a:t> </a:t>
            </a:r>
            <a:r>
              <a:rPr lang="en-US" sz="2200" dirty="0" smtClean="0">
                <a:latin typeface="Adobe Caslon Pro" panose="0205050205050A020403" pitchFamily="18" charset="0"/>
                <a:ea typeface="Adobe Fangsong Std R" panose="02020400000000000000" pitchFamily="18" charset="-128"/>
              </a:rPr>
              <a:t>JAVA is first introduced in 1991 by the team of </a:t>
            </a:r>
            <a:r>
              <a:rPr lang="en-US" altLang="en-US" sz="2200" dirty="0" smtClean="0"/>
              <a:t> </a:t>
            </a:r>
            <a:r>
              <a:rPr lang="en-US" altLang="en-US" sz="2200" dirty="0"/>
              <a:t>Sun </a:t>
            </a:r>
            <a:r>
              <a:rPr lang="en-US" altLang="en-US" sz="2200" dirty="0" smtClean="0"/>
              <a:t>Microsystems </a:t>
            </a:r>
            <a:r>
              <a:rPr lang="en-US" sz="2200" dirty="0">
                <a:latin typeface="Adobe Caslon Pro" panose="0205050205050A020403" pitchFamily="18" charset="0"/>
                <a:ea typeface="Adobe Fangsong Std R" panose="02020400000000000000" pitchFamily="18" charset="-128"/>
              </a:rPr>
              <a:t> and the member of this team </a:t>
            </a:r>
            <a:endParaRPr lang="en-US" sz="2200" dirty="0" smtClean="0">
              <a:latin typeface="Adobe Caslon Pro" panose="0205050205050A020403" pitchFamily="18" charset="0"/>
              <a:ea typeface="Adobe Fangsong Std R" panose="02020400000000000000" pitchFamily="18" charset="-128"/>
            </a:endParaRPr>
          </a:p>
          <a:p>
            <a:pPr marL="0" indent="0" algn="just">
              <a:buNone/>
            </a:pPr>
            <a:r>
              <a:rPr lang="en-US" sz="2200" dirty="0" smtClean="0">
                <a:latin typeface="Adobe Caslon Pro" panose="0205050205050A020403" pitchFamily="18" charset="0"/>
                <a:ea typeface="Adobe Fangsong Std R" panose="02020400000000000000" pitchFamily="18" charset="-128"/>
              </a:rPr>
              <a:t> </a:t>
            </a:r>
            <a:r>
              <a:rPr lang="en-US" sz="2200" dirty="0" smtClean="0">
                <a:latin typeface="Adobe Caslon Pro" panose="0205050205050A020403" pitchFamily="18" charset="0"/>
                <a:ea typeface="Adobe Fangsong Std R" panose="02020400000000000000" pitchFamily="18" charset="-128"/>
              </a:rPr>
              <a:t>are </a:t>
            </a:r>
            <a:r>
              <a:rPr lang="en-US" sz="2200" dirty="0">
                <a:latin typeface="Adobe Caslon Pro" panose="0205050205050A020403" pitchFamily="18" charset="0"/>
                <a:ea typeface="Adobe Fangsong Std R" panose="02020400000000000000" pitchFamily="18" charset="-128"/>
              </a:rPr>
              <a:t>James Gosling and Patrick </a:t>
            </a:r>
            <a:r>
              <a:rPr lang="en-US" sz="2200" b="1" dirty="0">
                <a:latin typeface="Adobe Myungjo Std M" panose="02020600000000000000" pitchFamily="18" charset="-128"/>
                <a:ea typeface="Adobe Myungjo Std M" panose="02020600000000000000" pitchFamily="18" charset="-128"/>
                <a:cs typeface="Angsana New" pitchFamily="18" charset="-34"/>
              </a:rPr>
              <a:t>Naughton</a:t>
            </a:r>
            <a:r>
              <a:rPr lang="en-US" sz="2200" dirty="0" smtClean="0">
                <a:latin typeface="Adobe Caslon Pro" panose="0205050205050A020403" pitchFamily="18" charset="0"/>
                <a:ea typeface="Adobe Fangsong Std R" panose="02020400000000000000" pitchFamily="18" charset="-128"/>
              </a:rPr>
              <a:t>.</a:t>
            </a:r>
            <a:endParaRPr lang="en-US" altLang="en-US" sz="2200" dirty="0"/>
          </a:p>
          <a:p>
            <a:pPr algn="just">
              <a:buFont typeface="Wingdings" panose="05000000000000000000" pitchFamily="2" charset="2"/>
              <a:buChar char="§"/>
            </a:pPr>
            <a:r>
              <a:rPr lang="en-US" sz="2200" dirty="0" smtClean="0">
                <a:solidFill>
                  <a:schemeClr val="tx1">
                    <a:lumMod val="95000"/>
                    <a:lumOff val="5000"/>
                  </a:schemeClr>
                </a:solidFill>
                <a:latin typeface="Adobe Devanagari" panose="02040503050201020203" pitchFamily="18" charset="0"/>
                <a:cs typeface="Adobe Devanagari" panose="02040503050201020203" pitchFamily="18" charset="0"/>
              </a:rPr>
              <a:t>The history of java starts from Green Team initiated a revolutionary task to develop a language for digital devices such as set-top boxes, televisions etc.</a:t>
            </a:r>
          </a:p>
          <a:p>
            <a:pPr algn="just">
              <a:buFont typeface="Wingdings" panose="05000000000000000000" pitchFamily="2" charset="2"/>
              <a:buChar char="§"/>
            </a:pPr>
            <a:r>
              <a:rPr lang="en-US" sz="2200" dirty="0" smtClean="0">
                <a:solidFill>
                  <a:schemeClr val="tx1">
                    <a:lumMod val="95000"/>
                    <a:lumOff val="5000"/>
                  </a:schemeClr>
                </a:solidFill>
                <a:latin typeface="Adobe Devanagari" panose="02040503050201020203" pitchFamily="18" charset="0"/>
                <a:cs typeface="Adobe Devanagari" panose="02040503050201020203" pitchFamily="18" charset="0"/>
              </a:rPr>
              <a:t>For the green team members, it was an advance concept at that time. But, it was suited for internet programming. Later, Java technology as incorporated by Netscape.</a:t>
            </a:r>
          </a:p>
          <a:p>
            <a:pPr algn="just">
              <a:buFont typeface="Wingdings" panose="05000000000000000000" pitchFamily="2" charset="2"/>
              <a:buChar char="§"/>
            </a:pPr>
            <a:r>
              <a:rPr lang="en-US" sz="2200" dirty="0" smtClean="0">
                <a:solidFill>
                  <a:schemeClr val="tx1">
                    <a:lumMod val="95000"/>
                    <a:lumOff val="5000"/>
                  </a:schemeClr>
                </a:solidFill>
                <a:latin typeface="Adobe Devanagari" panose="02040503050201020203" pitchFamily="18" charset="0"/>
                <a:cs typeface="Adobe Devanagari" panose="02040503050201020203" pitchFamily="18" charset="0"/>
              </a:rPr>
              <a:t>Currently, Java is used in internet programming, mobile devices, games, e-business solutions etc. </a:t>
            </a:r>
            <a:endParaRPr lang="en-US" sz="2200" dirty="0" smtClean="0">
              <a:solidFill>
                <a:schemeClr val="tx1">
                  <a:lumMod val="95000"/>
                  <a:lumOff val="5000"/>
                </a:schemeClr>
              </a:solidFill>
              <a:latin typeface="Adobe Devanagari" panose="02040503050201020203" pitchFamily="18" charset="0"/>
              <a:cs typeface="Adobe Devanagari" panose="02040503050201020203" pitchFamily="18" charset="0"/>
            </a:endParaRPr>
          </a:p>
          <a:p>
            <a:pPr algn="just">
              <a:buFont typeface="Wingdings" panose="05000000000000000000" pitchFamily="2" charset="2"/>
              <a:buChar char="§"/>
            </a:pPr>
            <a:r>
              <a:rPr lang="en-US" sz="2200" dirty="0" smtClean="0">
                <a:solidFill>
                  <a:schemeClr val="tx1">
                    <a:lumMod val="95000"/>
                    <a:lumOff val="5000"/>
                  </a:schemeClr>
                </a:solidFill>
                <a:latin typeface="Adobe Devanagari" panose="02040503050201020203" pitchFamily="18" charset="0"/>
                <a:cs typeface="Adobe Devanagari" panose="02040503050201020203" pitchFamily="18" charset="0"/>
              </a:rPr>
              <a:t>Firstly</a:t>
            </a:r>
            <a:r>
              <a:rPr lang="en-US" sz="2200" dirty="0" smtClean="0">
                <a:solidFill>
                  <a:schemeClr val="tx1">
                    <a:lumMod val="95000"/>
                    <a:lumOff val="5000"/>
                  </a:schemeClr>
                </a:solidFill>
                <a:latin typeface="Adobe Devanagari" panose="02040503050201020203" pitchFamily="18" charset="0"/>
                <a:cs typeface="Adobe Devanagari" panose="02040503050201020203" pitchFamily="18" charset="0"/>
              </a:rPr>
              <a:t>, it was called "Green talk" by James Gosling and file extension was .</a:t>
            </a:r>
            <a:r>
              <a:rPr lang="en-US" sz="2200" dirty="0" err="1" smtClean="0">
                <a:solidFill>
                  <a:schemeClr val="tx1">
                    <a:lumMod val="95000"/>
                    <a:lumOff val="5000"/>
                  </a:schemeClr>
                </a:solidFill>
                <a:latin typeface="Adobe Devanagari" panose="02040503050201020203" pitchFamily="18" charset="0"/>
                <a:cs typeface="Adobe Devanagari" panose="02040503050201020203" pitchFamily="18" charset="0"/>
              </a:rPr>
              <a:t>gt.</a:t>
            </a:r>
            <a:endParaRPr lang="en-US" sz="2200" dirty="0" smtClean="0">
              <a:solidFill>
                <a:schemeClr val="tx1">
                  <a:lumMod val="95000"/>
                  <a:lumOff val="5000"/>
                </a:schemeClr>
              </a:solidFill>
              <a:latin typeface="Adobe Devanagari" panose="02040503050201020203" pitchFamily="18" charset="0"/>
              <a:cs typeface="Adobe Devanagari" panose="02040503050201020203" pitchFamily="18" charset="0"/>
            </a:endParaRPr>
          </a:p>
          <a:p>
            <a:pPr algn="just">
              <a:buFont typeface="Wingdings" panose="05000000000000000000" pitchFamily="2" charset="2"/>
              <a:buChar char="§"/>
            </a:pPr>
            <a:r>
              <a:rPr lang="en-US" sz="2200" dirty="0" smtClean="0">
                <a:solidFill>
                  <a:schemeClr val="tx1">
                    <a:lumMod val="95000"/>
                    <a:lumOff val="5000"/>
                  </a:schemeClr>
                </a:solidFill>
                <a:latin typeface="Adobe Devanagari" panose="02040503050201020203" pitchFamily="18" charset="0"/>
                <a:cs typeface="Adobe Devanagari" panose="02040503050201020203" pitchFamily="18" charset="0"/>
              </a:rPr>
              <a:t>After that, it was called Oak and was developed as a part of the Green project.</a:t>
            </a:r>
          </a:p>
          <a:p>
            <a:pPr algn="just">
              <a:buFont typeface="Wingdings" panose="05000000000000000000" pitchFamily="2" charset="2"/>
              <a:buChar char="§"/>
            </a:pPr>
            <a:r>
              <a:rPr lang="en-US" sz="2200" dirty="0" smtClean="0">
                <a:solidFill>
                  <a:schemeClr val="tx1">
                    <a:lumMod val="95000"/>
                    <a:lumOff val="5000"/>
                  </a:schemeClr>
                </a:solidFill>
                <a:latin typeface="Adobe Devanagari" panose="02040503050201020203" pitchFamily="18" charset="0"/>
                <a:cs typeface="Adobe Devanagari" panose="02040503050201020203" pitchFamily="18" charset="0"/>
              </a:rPr>
              <a:t>Originally </a:t>
            </a:r>
            <a:r>
              <a:rPr lang="en-US" sz="2200" dirty="0">
                <a:solidFill>
                  <a:schemeClr val="tx1">
                    <a:lumMod val="95000"/>
                    <a:lumOff val="5000"/>
                  </a:schemeClr>
                </a:solidFill>
                <a:latin typeface="Adobe Devanagari" panose="02040503050201020203" pitchFamily="18" charset="0"/>
                <a:cs typeface="Adobe Devanagari" panose="02040503050201020203" pitchFamily="18" charset="0"/>
              </a:rPr>
              <a:t>developed by James Gosling at Sun Microsystems (which is now a subsidiary of Oracle Corporation) and released in 1995.</a:t>
            </a:r>
          </a:p>
          <a:p>
            <a:pPr marL="0" indent="0">
              <a:buNone/>
            </a:pPr>
            <a:endParaRPr lang="en-US" sz="2500" dirty="0" smtClean="0"/>
          </a:p>
        </p:txBody>
      </p:sp>
    </p:spTree>
    <p:extLst>
      <p:ext uri="{BB962C8B-B14F-4D97-AF65-F5344CB8AC3E}">
        <p14:creationId xmlns:p14="http://schemas.microsoft.com/office/powerpoint/2010/main" val="164919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571" y="676094"/>
            <a:ext cx="10515600" cy="4351338"/>
          </a:xfrm>
        </p:spPr>
        <p:txBody>
          <a:bodyPr/>
          <a:lstStyle/>
          <a:p>
            <a:pPr marL="0" indent="0">
              <a:buNone/>
            </a:pPr>
            <a:r>
              <a:rPr lang="en-US" b="1" dirty="0" smtClean="0">
                <a:solidFill>
                  <a:schemeClr val="accent2"/>
                </a:solidFill>
              </a:rPr>
              <a:t>Life Cycle of an Applet:</a:t>
            </a:r>
          </a:p>
          <a:p>
            <a:pPr marL="0" indent="0">
              <a:buNone/>
            </a:pPr>
            <a:endParaRPr lang="en-US" b="1" dirty="0" smtClean="0">
              <a:solidFill>
                <a:schemeClr val="accent2"/>
              </a:solidFill>
            </a:endParaRPr>
          </a:p>
          <a:p>
            <a:pPr>
              <a:buAutoNum type="arabicPeriod"/>
            </a:pPr>
            <a:r>
              <a:rPr lang="en-US" b="1" dirty="0" err="1" smtClean="0">
                <a:solidFill>
                  <a:schemeClr val="accent2"/>
                </a:solidFill>
              </a:rPr>
              <a:t>Init</a:t>
            </a:r>
            <a:endParaRPr lang="en-US" b="1" dirty="0" smtClean="0">
              <a:solidFill>
                <a:schemeClr val="accent2"/>
              </a:solidFill>
            </a:endParaRPr>
          </a:p>
          <a:p>
            <a:pPr>
              <a:buAutoNum type="arabicPeriod"/>
            </a:pPr>
            <a:r>
              <a:rPr lang="en-US" b="1" dirty="0" smtClean="0">
                <a:solidFill>
                  <a:schemeClr val="accent2"/>
                </a:solidFill>
              </a:rPr>
              <a:t>Start</a:t>
            </a:r>
          </a:p>
          <a:p>
            <a:pPr>
              <a:buAutoNum type="arabicPeriod"/>
            </a:pPr>
            <a:r>
              <a:rPr lang="en-US" b="1" dirty="0" smtClean="0">
                <a:solidFill>
                  <a:schemeClr val="accent2"/>
                </a:solidFill>
              </a:rPr>
              <a:t>Stop</a:t>
            </a:r>
          </a:p>
          <a:p>
            <a:pPr>
              <a:buAutoNum type="arabicPeriod"/>
            </a:pPr>
            <a:r>
              <a:rPr lang="en-US" b="1" dirty="0" smtClean="0">
                <a:solidFill>
                  <a:schemeClr val="accent2"/>
                </a:solidFill>
              </a:rPr>
              <a:t>Destroy</a:t>
            </a:r>
          </a:p>
          <a:p>
            <a:pPr>
              <a:buAutoNum type="arabicPeriod"/>
            </a:pPr>
            <a:r>
              <a:rPr lang="en-US" b="1" dirty="0" smtClean="0">
                <a:solidFill>
                  <a:schemeClr val="accent2"/>
                </a:solidFill>
              </a:rPr>
              <a:t>Paint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006" y="676094"/>
            <a:ext cx="6348549" cy="5303520"/>
          </a:xfrm>
          <a:prstGeom prst="rect">
            <a:avLst/>
          </a:prstGeom>
        </p:spPr>
      </p:pic>
    </p:spTree>
    <p:extLst>
      <p:ext uri="{BB962C8B-B14F-4D97-AF65-F5344CB8AC3E}">
        <p14:creationId xmlns:p14="http://schemas.microsoft.com/office/powerpoint/2010/main" val="82586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arn(inVertical)">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097524" y="574766"/>
            <a:ext cx="9520158" cy="588852"/>
          </a:xfrm>
          <a:noFill/>
        </p:spPr>
        <p:txBody>
          <a:bodyPr>
            <a:normAutofit fontScale="90000"/>
          </a:bodyPr>
          <a:lstStyle/>
          <a:p>
            <a:pPr>
              <a:lnSpc>
                <a:spcPct val="90000"/>
              </a:lnSpc>
            </a:pPr>
            <a:r>
              <a:rPr lang="en-US" altLang="en-US" dirty="0" smtClean="0"/>
              <a:t>Calling an Applet</a:t>
            </a:r>
          </a:p>
        </p:txBody>
      </p:sp>
      <p:sp>
        <p:nvSpPr>
          <p:cNvPr id="107523" name="Rectangle 3"/>
          <p:cNvSpPr>
            <a:spLocks noGrp="1" noChangeArrowheads="1"/>
          </p:cNvSpPr>
          <p:nvPr>
            <p:ph idx="1"/>
          </p:nvPr>
        </p:nvSpPr>
        <p:spPr>
          <a:xfrm>
            <a:off x="1202027" y="2278742"/>
            <a:ext cx="8763000" cy="1788938"/>
          </a:xfrm>
        </p:spPr>
        <p:txBody>
          <a:bodyPr>
            <a:normAutofit fontScale="77500" lnSpcReduction="20000"/>
          </a:bodyPr>
          <a:lstStyle/>
          <a:p>
            <a:pPr>
              <a:lnSpc>
                <a:spcPct val="90000"/>
              </a:lnSpc>
              <a:buFont typeface="Monotype Sorts" pitchFamily="2" charset="2"/>
              <a:buNone/>
            </a:pPr>
            <a:r>
              <a:rPr lang="en-US" altLang="en-US" dirty="0" smtClean="0"/>
              <a:t>&lt;HTML&gt;</a:t>
            </a:r>
          </a:p>
          <a:p>
            <a:pPr>
              <a:lnSpc>
                <a:spcPct val="90000"/>
              </a:lnSpc>
              <a:buFont typeface="Monotype Sorts" pitchFamily="2" charset="2"/>
              <a:buNone/>
            </a:pPr>
            <a:r>
              <a:rPr lang="en-US" altLang="en-US" dirty="0" smtClean="0"/>
              <a:t>&lt;TITLE&gt; Hello World Applet &lt;/TITLE&gt;</a:t>
            </a:r>
          </a:p>
          <a:p>
            <a:pPr>
              <a:lnSpc>
                <a:spcPct val="90000"/>
              </a:lnSpc>
              <a:buFont typeface="Monotype Sorts" pitchFamily="2" charset="2"/>
              <a:buNone/>
            </a:pPr>
            <a:r>
              <a:rPr lang="en-US" altLang="en-US" dirty="0" smtClean="0"/>
              <a:t>&lt;APPLET code=“</a:t>
            </a:r>
            <a:r>
              <a:rPr lang="en-US" altLang="en-US" dirty="0" err="1" smtClean="0"/>
              <a:t>HelloWorld.class</a:t>
            </a:r>
            <a:r>
              <a:rPr lang="en-US" altLang="en-US" dirty="0" smtClean="0"/>
              <a:t>” width=500 height=500&gt;</a:t>
            </a:r>
          </a:p>
          <a:p>
            <a:pPr>
              <a:lnSpc>
                <a:spcPct val="90000"/>
              </a:lnSpc>
              <a:buFont typeface="Monotype Sorts" pitchFamily="2" charset="2"/>
              <a:buNone/>
            </a:pPr>
            <a:r>
              <a:rPr lang="en-US" altLang="en-US" dirty="0" smtClean="0"/>
              <a:t>&lt;/APPLET&gt;</a:t>
            </a:r>
          </a:p>
          <a:p>
            <a:pPr>
              <a:lnSpc>
                <a:spcPct val="90000"/>
              </a:lnSpc>
              <a:buFont typeface="Monotype Sorts" pitchFamily="2" charset="2"/>
              <a:buNone/>
            </a:pPr>
            <a:r>
              <a:rPr lang="en-US" altLang="en-US" dirty="0" smtClean="0"/>
              <a:t>&lt;/HTML&gt;</a:t>
            </a:r>
          </a:p>
          <a:p>
            <a:pPr>
              <a:lnSpc>
                <a:spcPct val="90000"/>
              </a:lnSpc>
              <a:buFont typeface="Monotype Sorts" pitchFamily="2" charset="2"/>
              <a:buNone/>
            </a:pPr>
            <a:endParaRPr lang="en-US" altLang="en-US" dirty="0" smtClean="0"/>
          </a:p>
        </p:txBody>
      </p:sp>
    </p:spTree>
    <p:extLst>
      <p:ext uri="{BB962C8B-B14F-4D97-AF65-F5344CB8AC3E}">
        <p14:creationId xmlns:p14="http://schemas.microsoft.com/office/powerpoint/2010/main" val="389326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fade">
                                      <p:cBhvr>
                                        <p:cTn id="7" dur="1000"/>
                                        <p:tgtEl>
                                          <p:spTgt spid="107522"/>
                                        </p:tgtEl>
                                      </p:cBhvr>
                                    </p:animEffect>
                                    <p:anim calcmode="lin" valueType="num">
                                      <p:cBhvr>
                                        <p:cTn id="8" dur="1000" fill="hold"/>
                                        <p:tgtEl>
                                          <p:spTgt spid="107522"/>
                                        </p:tgtEl>
                                        <p:attrNameLst>
                                          <p:attrName>ppt_x</p:attrName>
                                        </p:attrNameLst>
                                      </p:cBhvr>
                                      <p:tavLst>
                                        <p:tav tm="0">
                                          <p:val>
                                            <p:strVal val="#ppt_x"/>
                                          </p:val>
                                        </p:tav>
                                        <p:tav tm="100000">
                                          <p:val>
                                            <p:strVal val="#ppt_x"/>
                                          </p:val>
                                        </p:tav>
                                      </p:tavLst>
                                    </p:anim>
                                    <p:anim calcmode="lin" valueType="num">
                                      <p:cBhvr>
                                        <p:cTn id="9" dur="1000" fill="hold"/>
                                        <p:tgtEl>
                                          <p:spTgt spid="1075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7523">
                                            <p:txEl>
                                              <p:pRg st="0" end="0"/>
                                            </p:txEl>
                                          </p:spTgt>
                                        </p:tgtEl>
                                        <p:attrNameLst>
                                          <p:attrName>style.visibility</p:attrName>
                                        </p:attrNameLst>
                                      </p:cBhvr>
                                      <p:to>
                                        <p:strVal val="visible"/>
                                      </p:to>
                                    </p:set>
                                    <p:animEffect transition="in" filter="fade">
                                      <p:cBhvr>
                                        <p:cTn id="14" dur="500"/>
                                        <p:tgtEl>
                                          <p:spTgt spid="1075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7523">
                                            <p:txEl>
                                              <p:pRg st="1" end="1"/>
                                            </p:txEl>
                                          </p:spTgt>
                                        </p:tgtEl>
                                        <p:attrNameLst>
                                          <p:attrName>style.visibility</p:attrName>
                                        </p:attrNameLst>
                                      </p:cBhvr>
                                      <p:to>
                                        <p:strVal val="visible"/>
                                      </p:to>
                                    </p:set>
                                    <p:animEffect transition="in" filter="fade">
                                      <p:cBhvr>
                                        <p:cTn id="19" dur="500"/>
                                        <p:tgtEl>
                                          <p:spTgt spid="10752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7523">
                                            <p:txEl>
                                              <p:pRg st="2" end="2"/>
                                            </p:txEl>
                                          </p:spTgt>
                                        </p:tgtEl>
                                        <p:attrNameLst>
                                          <p:attrName>style.visibility</p:attrName>
                                        </p:attrNameLst>
                                      </p:cBhvr>
                                      <p:to>
                                        <p:strVal val="visible"/>
                                      </p:to>
                                    </p:set>
                                    <p:animEffect transition="in" filter="fade">
                                      <p:cBhvr>
                                        <p:cTn id="24" dur="500"/>
                                        <p:tgtEl>
                                          <p:spTgt spid="10752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7523">
                                            <p:txEl>
                                              <p:pRg st="3" end="3"/>
                                            </p:txEl>
                                          </p:spTgt>
                                        </p:tgtEl>
                                        <p:attrNameLst>
                                          <p:attrName>style.visibility</p:attrName>
                                        </p:attrNameLst>
                                      </p:cBhvr>
                                      <p:to>
                                        <p:strVal val="visible"/>
                                      </p:to>
                                    </p:set>
                                    <p:animEffect transition="in" filter="fade">
                                      <p:cBhvr>
                                        <p:cTn id="29" dur="500"/>
                                        <p:tgtEl>
                                          <p:spTgt spid="10752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7523">
                                            <p:txEl>
                                              <p:pRg st="4" end="4"/>
                                            </p:txEl>
                                          </p:spTgt>
                                        </p:tgtEl>
                                        <p:attrNameLst>
                                          <p:attrName>style.visibility</p:attrName>
                                        </p:attrNameLst>
                                      </p:cBhvr>
                                      <p:to>
                                        <p:strVal val="visible"/>
                                      </p:to>
                                    </p:set>
                                    <p:animEffect transition="in" filter="fade">
                                      <p:cBhvr>
                                        <p:cTn id="34" dur="500"/>
                                        <p:tgtEl>
                                          <p:spTgt spid="107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218710"/>
            <a:ext cx="10515600" cy="740284"/>
          </a:xfrm>
        </p:spPr>
        <p:txBody>
          <a:bodyPr>
            <a:normAutofit/>
          </a:bodyPr>
          <a:lstStyle/>
          <a:p>
            <a:r>
              <a:rPr lang="en-US" sz="3600" b="1" dirty="0" smtClean="0"/>
              <a:t>EXECUTION OF AN APPLET</a:t>
            </a:r>
            <a:endParaRPr lang="en-US" sz="3600" b="1" dirty="0"/>
          </a:p>
        </p:txBody>
      </p:sp>
      <p:sp>
        <p:nvSpPr>
          <p:cNvPr id="3" name="Content Placeholder 2"/>
          <p:cNvSpPr>
            <a:spLocks noGrp="1"/>
          </p:cNvSpPr>
          <p:nvPr>
            <p:ph idx="1"/>
          </p:nvPr>
        </p:nvSpPr>
        <p:spPr/>
        <p:txBody>
          <a:bodyPr/>
          <a:lstStyle/>
          <a:p>
            <a:pPr marL="0" indent="0">
              <a:buNone/>
            </a:pPr>
            <a:r>
              <a:rPr lang="en-US" dirty="0" smtClean="0"/>
              <a:t>.</a:t>
            </a:r>
            <a:endParaRPr lang="en-US" dirty="0"/>
          </a:p>
        </p:txBody>
      </p:sp>
      <p:sp>
        <p:nvSpPr>
          <p:cNvPr id="4" name="AutoShape 3"/>
          <p:cNvSpPr>
            <a:spLocks noChangeArrowheads="1"/>
          </p:cNvSpPr>
          <p:nvPr/>
        </p:nvSpPr>
        <p:spPr bwMode="auto">
          <a:xfrm>
            <a:off x="7223125" y="4525272"/>
            <a:ext cx="749300" cy="368300"/>
          </a:xfrm>
          <a:prstGeom prst="rightArrow">
            <a:avLst>
              <a:gd name="adj1" fmla="val 50000"/>
              <a:gd name="adj2" fmla="val 101752"/>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5" name="Group 17"/>
          <p:cNvGrpSpPr>
            <a:grpSpLocks/>
          </p:cNvGrpSpPr>
          <p:nvPr/>
        </p:nvGrpSpPr>
        <p:grpSpPr bwMode="auto">
          <a:xfrm>
            <a:off x="6102350" y="4730750"/>
            <a:ext cx="1282700" cy="749300"/>
            <a:chOff x="2884" y="2980"/>
            <a:chExt cx="808" cy="472"/>
          </a:xfrm>
        </p:grpSpPr>
        <p:sp>
          <p:nvSpPr>
            <p:cNvPr id="6" name="Freeform 4"/>
            <p:cNvSpPr>
              <a:spLocks/>
            </p:cNvSpPr>
            <p:nvPr/>
          </p:nvSpPr>
          <p:spPr bwMode="auto">
            <a:xfrm>
              <a:off x="2941" y="3055"/>
              <a:ext cx="48" cy="42"/>
            </a:xfrm>
            <a:custGeom>
              <a:avLst/>
              <a:gdLst>
                <a:gd name="T0" fmla="*/ 0 w 48"/>
                <a:gd name="T1" fmla="*/ 22 h 42"/>
                <a:gd name="T2" fmla="*/ 20 w 48"/>
                <a:gd name="T3" fmla="*/ 0 h 42"/>
                <a:gd name="T4" fmla="*/ 47 w 48"/>
                <a:gd name="T5" fmla="*/ 22 h 42"/>
                <a:gd name="T6" fmla="*/ 24 w 48"/>
                <a:gd name="T7" fmla="*/ 41 h 42"/>
                <a:gd name="T8" fmla="*/ 0 w 48"/>
                <a:gd name="T9" fmla="*/ 2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2">
                  <a:moveTo>
                    <a:pt x="0" y="22"/>
                  </a:moveTo>
                  <a:lnTo>
                    <a:pt x="20" y="0"/>
                  </a:lnTo>
                  <a:lnTo>
                    <a:pt x="47" y="22"/>
                  </a:lnTo>
                  <a:lnTo>
                    <a:pt x="24" y="41"/>
                  </a:lnTo>
                  <a:lnTo>
                    <a:pt x="0" y="22"/>
                  </a:lnTo>
                </a:path>
              </a:pathLst>
            </a:custGeom>
            <a:solidFill>
              <a:srgbClr val="438E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Oval 5"/>
            <p:cNvSpPr>
              <a:spLocks noChangeArrowheads="1"/>
            </p:cNvSpPr>
            <p:nvPr/>
          </p:nvSpPr>
          <p:spPr bwMode="auto">
            <a:xfrm>
              <a:off x="3138" y="2995"/>
              <a:ext cx="190" cy="151"/>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Oval 6"/>
            <p:cNvSpPr>
              <a:spLocks noChangeArrowheads="1"/>
            </p:cNvSpPr>
            <p:nvPr/>
          </p:nvSpPr>
          <p:spPr bwMode="auto">
            <a:xfrm>
              <a:off x="3302" y="2980"/>
              <a:ext cx="153" cy="121"/>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Oval 7"/>
            <p:cNvSpPr>
              <a:spLocks noChangeArrowheads="1"/>
            </p:cNvSpPr>
            <p:nvPr/>
          </p:nvSpPr>
          <p:spPr bwMode="auto">
            <a:xfrm>
              <a:off x="3448" y="3112"/>
              <a:ext cx="244" cy="195"/>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 name="Oval 8"/>
            <p:cNvSpPr>
              <a:spLocks noChangeArrowheads="1"/>
            </p:cNvSpPr>
            <p:nvPr/>
          </p:nvSpPr>
          <p:spPr bwMode="auto">
            <a:xfrm>
              <a:off x="2975" y="3199"/>
              <a:ext cx="321" cy="234"/>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Oval 9"/>
            <p:cNvSpPr>
              <a:spLocks noChangeArrowheads="1"/>
            </p:cNvSpPr>
            <p:nvPr/>
          </p:nvSpPr>
          <p:spPr bwMode="auto">
            <a:xfrm>
              <a:off x="3375" y="3228"/>
              <a:ext cx="207" cy="166"/>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 name="Oval 10"/>
            <p:cNvSpPr>
              <a:spLocks noChangeArrowheads="1"/>
            </p:cNvSpPr>
            <p:nvPr/>
          </p:nvSpPr>
          <p:spPr bwMode="auto">
            <a:xfrm>
              <a:off x="2902" y="3244"/>
              <a:ext cx="153" cy="120"/>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Oval 11"/>
            <p:cNvSpPr>
              <a:spLocks noChangeArrowheads="1"/>
            </p:cNvSpPr>
            <p:nvPr/>
          </p:nvSpPr>
          <p:spPr bwMode="auto">
            <a:xfrm>
              <a:off x="2884" y="3141"/>
              <a:ext cx="153" cy="121"/>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 name="Oval 12"/>
            <p:cNvSpPr>
              <a:spLocks noChangeArrowheads="1"/>
            </p:cNvSpPr>
            <p:nvPr/>
          </p:nvSpPr>
          <p:spPr bwMode="auto">
            <a:xfrm>
              <a:off x="2957" y="3025"/>
              <a:ext cx="244" cy="193"/>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Oval 13"/>
            <p:cNvSpPr>
              <a:spLocks noChangeArrowheads="1"/>
            </p:cNvSpPr>
            <p:nvPr/>
          </p:nvSpPr>
          <p:spPr bwMode="auto">
            <a:xfrm>
              <a:off x="3175" y="3258"/>
              <a:ext cx="244" cy="194"/>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 name="Oval 14"/>
            <p:cNvSpPr>
              <a:spLocks noChangeArrowheads="1"/>
            </p:cNvSpPr>
            <p:nvPr/>
          </p:nvSpPr>
          <p:spPr bwMode="auto">
            <a:xfrm>
              <a:off x="3484" y="3038"/>
              <a:ext cx="189" cy="151"/>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 name="Oval 15"/>
            <p:cNvSpPr>
              <a:spLocks noChangeArrowheads="1"/>
            </p:cNvSpPr>
            <p:nvPr/>
          </p:nvSpPr>
          <p:spPr bwMode="auto">
            <a:xfrm>
              <a:off x="3429" y="2980"/>
              <a:ext cx="171" cy="137"/>
            </a:xfrm>
            <a:prstGeom prst="ellipse">
              <a:avLst/>
            </a:prstGeom>
            <a:solidFill>
              <a:srgbClr val="438E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Freeform 16"/>
            <p:cNvSpPr>
              <a:spLocks/>
            </p:cNvSpPr>
            <p:nvPr/>
          </p:nvSpPr>
          <p:spPr bwMode="auto">
            <a:xfrm>
              <a:off x="2975" y="3038"/>
              <a:ext cx="702" cy="377"/>
            </a:xfrm>
            <a:custGeom>
              <a:avLst/>
              <a:gdLst>
                <a:gd name="T0" fmla="*/ 216 w 702"/>
                <a:gd name="T1" fmla="*/ 38 h 377"/>
                <a:gd name="T2" fmla="*/ 246 w 702"/>
                <a:gd name="T3" fmla="*/ 11 h 377"/>
                <a:gd name="T4" fmla="*/ 377 w 702"/>
                <a:gd name="T5" fmla="*/ 13 h 377"/>
                <a:gd name="T6" fmla="*/ 469 w 702"/>
                <a:gd name="T7" fmla="*/ 0 h 377"/>
                <a:gd name="T8" fmla="*/ 586 w 702"/>
                <a:gd name="T9" fmla="*/ 45 h 377"/>
                <a:gd name="T10" fmla="*/ 644 w 702"/>
                <a:gd name="T11" fmla="*/ 32 h 377"/>
                <a:gd name="T12" fmla="*/ 676 w 702"/>
                <a:gd name="T13" fmla="*/ 38 h 377"/>
                <a:gd name="T14" fmla="*/ 683 w 702"/>
                <a:gd name="T15" fmla="*/ 149 h 377"/>
                <a:gd name="T16" fmla="*/ 701 w 702"/>
                <a:gd name="T17" fmla="*/ 167 h 377"/>
                <a:gd name="T18" fmla="*/ 647 w 702"/>
                <a:gd name="T19" fmla="*/ 254 h 377"/>
                <a:gd name="T20" fmla="*/ 588 w 702"/>
                <a:gd name="T21" fmla="*/ 195 h 377"/>
                <a:gd name="T22" fmla="*/ 572 w 702"/>
                <a:gd name="T23" fmla="*/ 225 h 377"/>
                <a:gd name="T24" fmla="*/ 489 w 702"/>
                <a:gd name="T25" fmla="*/ 344 h 377"/>
                <a:gd name="T26" fmla="*/ 211 w 702"/>
                <a:gd name="T27" fmla="*/ 376 h 377"/>
                <a:gd name="T28" fmla="*/ 67 w 702"/>
                <a:gd name="T29" fmla="*/ 353 h 377"/>
                <a:gd name="T30" fmla="*/ 22 w 702"/>
                <a:gd name="T31" fmla="*/ 279 h 377"/>
                <a:gd name="T32" fmla="*/ 22 w 702"/>
                <a:gd name="T33" fmla="*/ 204 h 377"/>
                <a:gd name="T34" fmla="*/ 0 w 702"/>
                <a:gd name="T35" fmla="*/ 141 h 377"/>
                <a:gd name="T36" fmla="*/ 216 w 702"/>
                <a:gd name="T37" fmla="*/ 38 h 3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02" h="377">
                  <a:moveTo>
                    <a:pt x="216" y="38"/>
                  </a:moveTo>
                  <a:lnTo>
                    <a:pt x="246" y="11"/>
                  </a:lnTo>
                  <a:lnTo>
                    <a:pt x="377" y="13"/>
                  </a:lnTo>
                  <a:lnTo>
                    <a:pt x="469" y="0"/>
                  </a:lnTo>
                  <a:lnTo>
                    <a:pt x="586" y="45"/>
                  </a:lnTo>
                  <a:lnTo>
                    <a:pt x="644" y="32"/>
                  </a:lnTo>
                  <a:lnTo>
                    <a:pt x="676" y="38"/>
                  </a:lnTo>
                  <a:lnTo>
                    <a:pt x="683" y="149"/>
                  </a:lnTo>
                  <a:lnTo>
                    <a:pt x="701" y="167"/>
                  </a:lnTo>
                  <a:lnTo>
                    <a:pt x="647" y="254"/>
                  </a:lnTo>
                  <a:lnTo>
                    <a:pt x="588" y="195"/>
                  </a:lnTo>
                  <a:lnTo>
                    <a:pt x="572" y="225"/>
                  </a:lnTo>
                  <a:lnTo>
                    <a:pt x="489" y="344"/>
                  </a:lnTo>
                  <a:lnTo>
                    <a:pt x="211" y="376"/>
                  </a:lnTo>
                  <a:lnTo>
                    <a:pt x="67" y="353"/>
                  </a:lnTo>
                  <a:lnTo>
                    <a:pt x="22" y="279"/>
                  </a:lnTo>
                  <a:lnTo>
                    <a:pt x="22" y="204"/>
                  </a:lnTo>
                  <a:lnTo>
                    <a:pt x="0" y="141"/>
                  </a:lnTo>
                  <a:lnTo>
                    <a:pt x="216" y="38"/>
                  </a:lnTo>
                </a:path>
              </a:pathLst>
            </a:custGeom>
            <a:solidFill>
              <a:srgbClr val="438E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19" name="Object 19">
            <a:hlinkClick r:id="" action="ppaction://ole?verb=0"/>
          </p:cNvPr>
          <p:cNvGraphicFramePr>
            <a:graphicFrameLocks/>
          </p:cNvGraphicFramePr>
          <p:nvPr>
            <p:extLst>
              <p:ext uri="{D42A27DB-BD31-4B8C-83A1-F6EECF244321}">
                <p14:modId xmlns:p14="http://schemas.microsoft.com/office/powerpoint/2010/main" val="1625109102"/>
              </p:ext>
            </p:extLst>
          </p:nvPr>
        </p:nvGraphicFramePr>
        <p:xfrm>
          <a:off x="7705977" y="4671075"/>
          <a:ext cx="1600200" cy="1233488"/>
        </p:xfrm>
        <a:graphic>
          <a:graphicData uri="http://schemas.openxmlformats.org/presentationml/2006/ole">
            <mc:AlternateContent xmlns:mc="http://schemas.openxmlformats.org/markup-compatibility/2006">
              <mc:Choice xmlns:v="urn:schemas-microsoft-com:vml" Requires="v">
                <p:oleObj spid="_x0000_s5200" name="Clip" r:id="rId3" imgW="1600200" imgH="1233488" progId="">
                  <p:embed/>
                </p:oleObj>
              </mc:Choice>
              <mc:Fallback>
                <p:oleObj name="Clip" r:id="rId3" imgW="1600200" imgH="1233488" progId="">
                  <p:embed/>
                  <p:pic>
                    <p:nvPicPr>
                      <p:cNvPr id="111" name="Object 19">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5977" y="4671075"/>
                        <a:ext cx="1600200" cy="123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0">
            <a:hlinkClick r:id="" action="ppaction://ole?verb=0"/>
          </p:cNvPr>
          <p:cNvGraphicFramePr>
            <a:graphicFrameLocks/>
          </p:cNvGraphicFramePr>
          <p:nvPr>
            <p:extLst>
              <p:ext uri="{D42A27DB-BD31-4B8C-83A1-F6EECF244321}">
                <p14:modId xmlns:p14="http://schemas.microsoft.com/office/powerpoint/2010/main" val="205272330"/>
              </p:ext>
            </p:extLst>
          </p:nvPr>
        </p:nvGraphicFramePr>
        <p:xfrm>
          <a:off x="3504803" y="4366739"/>
          <a:ext cx="622300" cy="1538288"/>
        </p:xfrm>
        <a:graphic>
          <a:graphicData uri="http://schemas.openxmlformats.org/presentationml/2006/ole">
            <mc:AlternateContent xmlns:mc="http://schemas.openxmlformats.org/markup-compatibility/2006">
              <mc:Choice xmlns:v="urn:schemas-microsoft-com:vml" Requires="v">
                <p:oleObj spid="_x0000_s5201" name="Clip" r:id="rId5" imgW="621221" imgH="1535621" progId="">
                  <p:embed/>
                </p:oleObj>
              </mc:Choice>
              <mc:Fallback>
                <p:oleObj name="Clip" r:id="rId5" imgW="621221" imgH="1535621" progId="">
                  <p:embed/>
                  <p:pic>
                    <p:nvPicPr>
                      <p:cNvPr id="112" name="Object 20">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4803" y="4366739"/>
                        <a:ext cx="622300"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1">
            <a:hlinkClick r:id="" action="ppaction://ole?verb=0"/>
          </p:cNvPr>
          <p:cNvGraphicFramePr>
            <a:graphicFrameLocks/>
          </p:cNvGraphicFramePr>
          <p:nvPr>
            <p:extLst>
              <p:ext uri="{D42A27DB-BD31-4B8C-83A1-F6EECF244321}">
                <p14:modId xmlns:p14="http://schemas.microsoft.com/office/powerpoint/2010/main" val="1895150165"/>
              </p:ext>
            </p:extLst>
          </p:nvPr>
        </p:nvGraphicFramePr>
        <p:xfrm>
          <a:off x="686594" y="4467952"/>
          <a:ext cx="2146300" cy="1495425"/>
        </p:xfrm>
        <a:graphic>
          <a:graphicData uri="http://schemas.openxmlformats.org/presentationml/2006/ole">
            <mc:AlternateContent xmlns:mc="http://schemas.openxmlformats.org/markup-compatibility/2006">
              <mc:Choice xmlns:v="urn:schemas-microsoft-com:vml" Requires="v">
                <p:oleObj spid="_x0000_s5202" name="Clip" r:id="rId7" imgW="2142580" imgH="1492833" progId="">
                  <p:embed/>
                </p:oleObj>
              </mc:Choice>
              <mc:Fallback>
                <p:oleObj name="Clip" r:id="rId7" imgW="2142580" imgH="1492833" progId="">
                  <p:embed/>
                  <p:pic>
                    <p:nvPicPr>
                      <p:cNvPr id="113" name="Object 21">
                        <a:hlinkClick r:id="" action="ppaction://ole?verb=0"/>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594" y="4467952"/>
                        <a:ext cx="21463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AutoShape 22"/>
          <p:cNvSpPr>
            <a:spLocks noChangeArrowheads="1"/>
          </p:cNvSpPr>
          <p:nvPr/>
        </p:nvSpPr>
        <p:spPr bwMode="auto">
          <a:xfrm>
            <a:off x="5333862" y="4959821"/>
            <a:ext cx="749300" cy="368300"/>
          </a:xfrm>
          <a:prstGeom prst="rightArrow">
            <a:avLst>
              <a:gd name="adj1" fmla="val 50000"/>
              <a:gd name="adj2" fmla="val 101752"/>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 name="AutoShape 23"/>
          <p:cNvSpPr>
            <a:spLocks noChangeArrowheads="1"/>
          </p:cNvSpPr>
          <p:nvPr/>
        </p:nvSpPr>
        <p:spPr bwMode="auto">
          <a:xfrm>
            <a:off x="2762647" y="4909049"/>
            <a:ext cx="749300" cy="368300"/>
          </a:xfrm>
          <a:prstGeom prst="rightArrow">
            <a:avLst>
              <a:gd name="adj1" fmla="val 50000"/>
              <a:gd name="adj2" fmla="val 101752"/>
            </a:avLst>
          </a:prstGeom>
          <a:solidFill>
            <a:srgbClr val="CF0E3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24" name="Group 75"/>
          <p:cNvGrpSpPr>
            <a:grpSpLocks/>
          </p:cNvGrpSpPr>
          <p:nvPr/>
        </p:nvGrpSpPr>
        <p:grpSpPr bwMode="auto">
          <a:xfrm>
            <a:off x="4023812" y="4591448"/>
            <a:ext cx="1677988" cy="1358900"/>
            <a:chOff x="1872" y="2884"/>
            <a:chExt cx="1057" cy="856"/>
          </a:xfrm>
        </p:grpSpPr>
        <p:grpSp>
          <p:nvGrpSpPr>
            <p:cNvPr id="25" name="Group 63"/>
            <p:cNvGrpSpPr>
              <a:grpSpLocks/>
            </p:cNvGrpSpPr>
            <p:nvPr/>
          </p:nvGrpSpPr>
          <p:grpSpPr bwMode="auto">
            <a:xfrm>
              <a:off x="1872" y="3554"/>
              <a:ext cx="1057" cy="186"/>
              <a:chOff x="1872" y="3554"/>
              <a:chExt cx="1057" cy="186"/>
            </a:xfrm>
          </p:grpSpPr>
          <p:grpSp>
            <p:nvGrpSpPr>
              <p:cNvPr id="37" name="Group 27"/>
              <p:cNvGrpSpPr>
                <a:grpSpLocks/>
              </p:cNvGrpSpPr>
              <p:nvPr/>
            </p:nvGrpSpPr>
            <p:grpSpPr bwMode="auto">
              <a:xfrm>
                <a:off x="1872" y="3554"/>
                <a:ext cx="1057" cy="186"/>
                <a:chOff x="1872" y="3554"/>
                <a:chExt cx="1057" cy="186"/>
              </a:xfrm>
            </p:grpSpPr>
            <p:sp>
              <p:nvSpPr>
                <p:cNvPr id="73" name="Rectangle 24"/>
                <p:cNvSpPr>
                  <a:spLocks noChangeArrowheads="1"/>
                </p:cNvSpPr>
                <p:nvPr/>
              </p:nvSpPr>
              <p:spPr bwMode="auto">
                <a:xfrm>
                  <a:off x="1876" y="3711"/>
                  <a:ext cx="1047" cy="29"/>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 name="Freeform 25"/>
                <p:cNvSpPr>
                  <a:spLocks/>
                </p:cNvSpPr>
                <p:nvPr/>
              </p:nvSpPr>
              <p:spPr bwMode="auto">
                <a:xfrm>
                  <a:off x="1872" y="3554"/>
                  <a:ext cx="1057" cy="156"/>
                </a:xfrm>
                <a:custGeom>
                  <a:avLst/>
                  <a:gdLst>
                    <a:gd name="T0" fmla="*/ 0 w 1057"/>
                    <a:gd name="T1" fmla="*/ 155 h 156"/>
                    <a:gd name="T2" fmla="*/ 1056 w 1057"/>
                    <a:gd name="T3" fmla="*/ 155 h 156"/>
                    <a:gd name="T4" fmla="*/ 995 w 1057"/>
                    <a:gd name="T5" fmla="*/ 1 h 156"/>
                    <a:gd name="T6" fmla="*/ 77 w 1057"/>
                    <a:gd name="T7" fmla="*/ 0 h 156"/>
                    <a:gd name="T8" fmla="*/ 0 w 1057"/>
                    <a:gd name="T9" fmla="*/ 155 h 1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7" h="156">
                      <a:moveTo>
                        <a:pt x="0" y="155"/>
                      </a:moveTo>
                      <a:lnTo>
                        <a:pt x="1056" y="155"/>
                      </a:lnTo>
                      <a:lnTo>
                        <a:pt x="995" y="1"/>
                      </a:lnTo>
                      <a:lnTo>
                        <a:pt x="77" y="0"/>
                      </a:lnTo>
                      <a:lnTo>
                        <a:pt x="0" y="155"/>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Freeform 26"/>
                <p:cNvSpPr>
                  <a:spLocks/>
                </p:cNvSpPr>
                <p:nvPr/>
              </p:nvSpPr>
              <p:spPr bwMode="auto">
                <a:xfrm>
                  <a:off x="1903" y="3573"/>
                  <a:ext cx="990" cy="119"/>
                </a:xfrm>
                <a:custGeom>
                  <a:avLst/>
                  <a:gdLst>
                    <a:gd name="T0" fmla="*/ 57 w 990"/>
                    <a:gd name="T1" fmla="*/ 0 h 119"/>
                    <a:gd name="T2" fmla="*/ 0 w 990"/>
                    <a:gd name="T3" fmla="*/ 118 h 119"/>
                    <a:gd name="T4" fmla="*/ 989 w 990"/>
                    <a:gd name="T5" fmla="*/ 118 h 119"/>
                    <a:gd name="T6" fmla="*/ 944 w 990"/>
                    <a:gd name="T7" fmla="*/ 0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 h="119">
                      <a:moveTo>
                        <a:pt x="57" y="0"/>
                      </a:moveTo>
                      <a:lnTo>
                        <a:pt x="0" y="118"/>
                      </a:lnTo>
                      <a:lnTo>
                        <a:pt x="989" y="118"/>
                      </a:lnTo>
                      <a:lnTo>
                        <a:pt x="94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 name="Group 34"/>
              <p:cNvGrpSpPr>
                <a:grpSpLocks/>
              </p:cNvGrpSpPr>
              <p:nvPr/>
            </p:nvGrpSpPr>
            <p:grpSpPr bwMode="auto">
              <a:xfrm>
                <a:off x="1989" y="3570"/>
                <a:ext cx="832" cy="36"/>
                <a:chOff x="1989" y="3570"/>
                <a:chExt cx="832" cy="36"/>
              </a:xfrm>
            </p:grpSpPr>
            <p:sp>
              <p:nvSpPr>
                <p:cNvPr id="67" name="Freeform 28"/>
                <p:cNvSpPr>
                  <a:spLocks/>
                </p:cNvSpPr>
                <p:nvPr/>
              </p:nvSpPr>
              <p:spPr bwMode="auto">
                <a:xfrm>
                  <a:off x="1989" y="3570"/>
                  <a:ext cx="34" cy="23"/>
                </a:xfrm>
                <a:custGeom>
                  <a:avLst/>
                  <a:gdLst>
                    <a:gd name="T0" fmla="*/ 9 w 34"/>
                    <a:gd name="T1" fmla="*/ 0 h 23"/>
                    <a:gd name="T2" fmla="*/ 33 w 34"/>
                    <a:gd name="T3" fmla="*/ 0 h 23"/>
                    <a:gd name="T4" fmla="*/ 25 w 34"/>
                    <a:gd name="T5" fmla="*/ 22 h 23"/>
                    <a:gd name="T6" fmla="*/ 0 w 34"/>
                    <a:gd name="T7" fmla="*/ 22 h 23"/>
                    <a:gd name="T8" fmla="*/ 9 w 34"/>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3">
                      <a:moveTo>
                        <a:pt x="9" y="0"/>
                      </a:moveTo>
                      <a:lnTo>
                        <a:pt x="33" y="0"/>
                      </a:lnTo>
                      <a:lnTo>
                        <a:pt x="25" y="22"/>
                      </a:lnTo>
                      <a:lnTo>
                        <a:pt x="0" y="22"/>
                      </a:lnTo>
                      <a:lnTo>
                        <a:pt x="9"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29"/>
                <p:cNvSpPr>
                  <a:spLocks/>
                </p:cNvSpPr>
                <p:nvPr/>
              </p:nvSpPr>
              <p:spPr bwMode="auto">
                <a:xfrm>
                  <a:off x="2069" y="3570"/>
                  <a:ext cx="133" cy="21"/>
                </a:xfrm>
                <a:custGeom>
                  <a:avLst/>
                  <a:gdLst>
                    <a:gd name="T0" fmla="*/ 6 w 133"/>
                    <a:gd name="T1" fmla="*/ 0 h 21"/>
                    <a:gd name="T2" fmla="*/ 132 w 133"/>
                    <a:gd name="T3" fmla="*/ 0 h 21"/>
                    <a:gd name="T4" fmla="*/ 127 w 133"/>
                    <a:gd name="T5" fmla="*/ 20 h 21"/>
                    <a:gd name="T6" fmla="*/ 0 w 133"/>
                    <a:gd name="T7" fmla="*/ 20 h 21"/>
                    <a:gd name="T8" fmla="*/ 6 w 133"/>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 h="21">
                      <a:moveTo>
                        <a:pt x="6" y="0"/>
                      </a:moveTo>
                      <a:lnTo>
                        <a:pt x="132" y="0"/>
                      </a:lnTo>
                      <a:lnTo>
                        <a:pt x="127" y="20"/>
                      </a:lnTo>
                      <a:lnTo>
                        <a:pt x="0" y="20"/>
                      </a:lnTo>
                      <a:lnTo>
                        <a:pt x="6"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30"/>
                <p:cNvSpPr>
                  <a:spLocks/>
                </p:cNvSpPr>
                <p:nvPr/>
              </p:nvSpPr>
              <p:spPr bwMode="auto">
                <a:xfrm>
                  <a:off x="2238" y="3570"/>
                  <a:ext cx="126" cy="23"/>
                </a:xfrm>
                <a:custGeom>
                  <a:avLst/>
                  <a:gdLst>
                    <a:gd name="T0" fmla="*/ 4 w 126"/>
                    <a:gd name="T1" fmla="*/ 0 h 23"/>
                    <a:gd name="T2" fmla="*/ 125 w 126"/>
                    <a:gd name="T3" fmla="*/ 0 h 23"/>
                    <a:gd name="T4" fmla="*/ 124 w 126"/>
                    <a:gd name="T5" fmla="*/ 22 h 23"/>
                    <a:gd name="T6" fmla="*/ 0 w 126"/>
                    <a:gd name="T7" fmla="*/ 22 h 23"/>
                    <a:gd name="T8" fmla="*/ 4 w 126"/>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3">
                      <a:moveTo>
                        <a:pt x="4" y="0"/>
                      </a:moveTo>
                      <a:lnTo>
                        <a:pt x="125" y="0"/>
                      </a:lnTo>
                      <a:lnTo>
                        <a:pt x="124" y="22"/>
                      </a:lnTo>
                      <a:lnTo>
                        <a:pt x="0" y="22"/>
                      </a:lnTo>
                      <a:lnTo>
                        <a:pt x="4"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31"/>
                <p:cNvSpPr>
                  <a:spLocks/>
                </p:cNvSpPr>
                <p:nvPr/>
              </p:nvSpPr>
              <p:spPr bwMode="auto">
                <a:xfrm>
                  <a:off x="2388" y="3570"/>
                  <a:ext cx="127" cy="23"/>
                </a:xfrm>
                <a:custGeom>
                  <a:avLst/>
                  <a:gdLst>
                    <a:gd name="T0" fmla="*/ 1 w 127"/>
                    <a:gd name="T1" fmla="*/ 0 h 23"/>
                    <a:gd name="T2" fmla="*/ 126 w 127"/>
                    <a:gd name="T3" fmla="*/ 0 h 23"/>
                    <a:gd name="T4" fmla="*/ 126 w 127"/>
                    <a:gd name="T5" fmla="*/ 22 h 23"/>
                    <a:gd name="T6" fmla="*/ 0 w 127"/>
                    <a:gd name="T7" fmla="*/ 22 h 23"/>
                    <a:gd name="T8" fmla="*/ 1 w 127"/>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 h="23">
                      <a:moveTo>
                        <a:pt x="1" y="0"/>
                      </a:moveTo>
                      <a:lnTo>
                        <a:pt x="126" y="0"/>
                      </a:lnTo>
                      <a:lnTo>
                        <a:pt x="126" y="22"/>
                      </a:lnTo>
                      <a:lnTo>
                        <a:pt x="0" y="22"/>
                      </a:lnTo>
                      <a:lnTo>
                        <a:pt x="1"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32"/>
                <p:cNvSpPr>
                  <a:spLocks/>
                </p:cNvSpPr>
                <p:nvPr/>
              </p:nvSpPr>
              <p:spPr bwMode="auto">
                <a:xfrm>
                  <a:off x="2542" y="3570"/>
                  <a:ext cx="114" cy="24"/>
                </a:xfrm>
                <a:custGeom>
                  <a:avLst/>
                  <a:gdLst>
                    <a:gd name="T0" fmla="*/ 0 w 114"/>
                    <a:gd name="T1" fmla="*/ 0 h 24"/>
                    <a:gd name="T2" fmla="*/ 110 w 114"/>
                    <a:gd name="T3" fmla="*/ 0 h 24"/>
                    <a:gd name="T4" fmla="*/ 113 w 114"/>
                    <a:gd name="T5" fmla="*/ 23 h 24"/>
                    <a:gd name="T6" fmla="*/ 0 w 114"/>
                    <a:gd name="T7" fmla="*/ 23 h 24"/>
                    <a:gd name="T8" fmla="*/ 0 w 114"/>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24">
                      <a:moveTo>
                        <a:pt x="0" y="0"/>
                      </a:moveTo>
                      <a:lnTo>
                        <a:pt x="110" y="0"/>
                      </a:lnTo>
                      <a:lnTo>
                        <a:pt x="113" y="23"/>
                      </a:lnTo>
                      <a:lnTo>
                        <a:pt x="0" y="23"/>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33"/>
                <p:cNvSpPr>
                  <a:spLocks/>
                </p:cNvSpPr>
                <p:nvPr/>
              </p:nvSpPr>
              <p:spPr bwMode="auto">
                <a:xfrm>
                  <a:off x="2682" y="3583"/>
                  <a:ext cx="139" cy="23"/>
                </a:xfrm>
                <a:custGeom>
                  <a:avLst/>
                  <a:gdLst>
                    <a:gd name="T0" fmla="*/ 0 w 139"/>
                    <a:gd name="T1" fmla="*/ 0 h 23"/>
                    <a:gd name="T2" fmla="*/ 126 w 139"/>
                    <a:gd name="T3" fmla="*/ 0 h 23"/>
                    <a:gd name="T4" fmla="*/ 138 w 139"/>
                    <a:gd name="T5" fmla="*/ 22 h 23"/>
                    <a:gd name="T6" fmla="*/ 6 w 139"/>
                    <a:gd name="T7" fmla="*/ 22 h 23"/>
                    <a:gd name="T8" fmla="*/ 0 w 139"/>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23">
                      <a:moveTo>
                        <a:pt x="0" y="0"/>
                      </a:moveTo>
                      <a:lnTo>
                        <a:pt x="126" y="0"/>
                      </a:lnTo>
                      <a:lnTo>
                        <a:pt x="138" y="22"/>
                      </a:lnTo>
                      <a:lnTo>
                        <a:pt x="6" y="22"/>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 name="Group 62"/>
              <p:cNvGrpSpPr>
                <a:grpSpLocks/>
              </p:cNvGrpSpPr>
              <p:nvPr/>
            </p:nvGrpSpPr>
            <p:grpSpPr bwMode="auto">
              <a:xfrm>
                <a:off x="1966" y="3610"/>
                <a:ext cx="857" cy="63"/>
                <a:chOff x="1966" y="3610"/>
                <a:chExt cx="857" cy="63"/>
              </a:xfrm>
            </p:grpSpPr>
            <p:grpSp>
              <p:nvGrpSpPr>
                <p:cNvPr id="40" name="Group 39"/>
                <p:cNvGrpSpPr>
                  <a:grpSpLocks/>
                </p:cNvGrpSpPr>
                <p:nvPr/>
              </p:nvGrpSpPr>
              <p:grpSpPr bwMode="auto">
                <a:xfrm>
                  <a:off x="2041" y="3614"/>
                  <a:ext cx="415" cy="54"/>
                  <a:chOff x="2041" y="3614"/>
                  <a:chExt cx="415" cy="54"/>
                </a:xfrm>
              </p:grpSpPr>
              <p:sp>
                <p:nvSpPr>
                  <p:cNvPr id="63" name="Line 35"/>
                  <p:cNvSpPr>
                    <a:spLocks noChangeShapeType="1"/>
                  </p:cNvSpPr>
                  <p:nvPr/>
                </p:nvSpPr>
                <p:spPr bwMode="auto">
                  <a:xfrm>
                    <a:off x="2041" y="3614"/>
                    <a:ext cx="3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36"/>
                  <p:cNvSpPr>
                    <a:spLocks noChangeShapeType="1"/>
                  </p:cNvSpPr>
                  <p:nvPr/>
                </p:nvSpPr>
                <p:spPr bwMode="auto">
                  <a:xfrm>
                    <a:off x="2058" y="3632"/>
                    <a:ext cx="39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37"/>
                  <p:cNvSpPr>
                    <a:spLocks noChangeShapeType="1"/>
                  </p:cNvSpPr>
                  <p:nvPr/>
                </p:nvSpPr>
                <p:spPr bwMode="auto">
                  <a:xfrm>
                    <a:off x="2063" y="3648"/>
                    <a:ext cx="3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38"/>
                  <p:cNvSpPr>
                    <a:spLocks noChangeShapeType="1"/>
                  </p:cNvSpPr>
                  <p:nvPr/>
                </p:nvSpPr>
                <p:spPr bwMode="auto">
                  <a:xfrm>
                    <a:off x="2072" y="3668"/>
                    <a:ext cx="3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 name="Group 43"/>
                <p:cNvGrpSpPr>
                  <a:grpSpLocks/>
                </p:cNvGrpSpPr>
                <p:nvPr/>
              </p:nvGrpSpPr>
              <p:grpSpPr bwMode="auto">
                <a:xfrm>
                  <a:off x="1966" y="3621"/>
                  <a:ext cx="55" cy="34"/>
                  <a:chOff x="1966" y="3621"/>
                  <a:chExt cx="55" cy="34"/>
                </a:xfrm>
              </p:grpSpPr>
              <p:sp>
                <p:nvSpPr>
                  <p:cNvPr id="60" name="Line 40"/>
                  <p:cNvSpPr>
                    <a:spLocks noChangeShapeType="1"/>
                  </p:cNvSpPr>
                  <p:nvPr/>
                </p:nvSpPr>
                <p:spPr bwMode="auto">
                  <a:xfrm>
                    <a:off x="1983" y="3621"/>
                    <a:ext cx="2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1"/>
                  <p:cNvSpPr>
                    <a:spLocks noChangeShapeType="1"/>
                  </p:cNvSpPr>
                  <p:nvPr/>
                </p:nvSpPr>
                <p:spPr bwMode="auto">
                  <a:xfrm>
                    <a:off x="1977" y="3639"/>
                    <a:ext cx="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2"/>
                  <p:cNvSpPr>
                    <a:spLocks noChangeShapeType="1"/>
                  </p:cNvSpPr>
                  <p:nvPr/>
                </p:nvSpPr>
                <p:spPr bwMode="auto">
                  <a:xfrm>
                    <a:off x="1966" y="3655"/>
                    <a:ext cx="5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50"/>
                <p:cNvGrpSpPr>
                  <a:grpSpLocks/>
                </p:cNvGrpSpPr>
                <p:nvPr/>
              </p:nvGrpSpPr>
              <p:grpSpPr bwMode="auto">
                <a:xfrm>
                  <a:off x="2135" y="3610"/>
                  <a:ext cx="379" cy="59"/>
                  <a:chOff x="2135" y="3610"/>
                  <a:chExt cx="379" cy="59"/>
                </a:xfrm>
              </p:grpSpPr>
              <p:sp>
                <p:nvSpPr>
                  <p:cNvPr id="54" name="Line 44"/>
                  <p:cNvSpPr>
                    <a:spLocks noChangeShapeType="1"/>
                  </p:cNvSpPr>
                  <p:nvPr/>
                </p:nvSpPr>
                <p:spPr bwMode="auto">
                  <a:xfrm>
                    <a:off x="2135" y="3668"/>
                    <a:ext cx="22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45"/>
                  <p:cNvSpPr>
                    <a:spLocks noChangeShapeType="1"/>
                  </p:cNvSpPr>
                  <p:nvPr/>
                </p:nvSpPr>
                <p:spPr bwMode="auto">
                  <a:xfrm>
                    <a:off x="2471" y="3610"/>
                    <a:ext cx="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6"/>
                  <p:cNvSpPr>
                    <a:spLocks noChangeShapeType="1"/>
                  </p:cNvSpPr>
                  <p:nvPr/>
                </p:nvSpPr>
                <p:spPr bwMode="auto">
                  <a:xfrm>
                    <a:off x="2484" y="3632"/>
                    <a:ext cx="3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47"/>
                  <p:cNvSpPr>
                    <a:spLocks noChangeShapeType="1"/>
                  </p:cNvSpPr>
                  <p:nvPr/>
                </p:nvSpPr>
                <p:spPr bwMode="auto">
                  <a:xfrm>
                    <a:off x="2454" y="3650"/>
                    <a:ext cx="6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48"/>
                  <p:cNvSpPr>
                    <a:spLocks noChangeShapeType="1"/>
                  </p:cNvSpPr>
                  <p:nvPr/>
                </p:nvSpPr>
                <p:spPr bwMode="auto">
                  <a:xfrm>
                    <a:off x="2391" y="3668"/>
                    <a:ext cx="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49"/>
                  <p:cNvSpPr>
                    <a:spLocks noChangeShapeType="1"/>
                  </p:cNvSpPr>
                  <p:nvPr/>
                </p:nvSpPr>
                <p:spPr bwMode="auto">
                  <a:xfrm>
                    <a:off x="2441" y="3669"/>
                    <a:ext cx="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54"/>
                <p:cNvGrpSpPr>
                  <a:grpSpLocks/>
                </p:cNvGrpSpPr>
                <p:nvPr/>
              </p:nvGrpSpPr>
              <p:grpSpPr bwMode="auto">
                <a:xfrm>
                  <a:off x="2549" y="3621"/>
                  <a:ext cx="107" cy="50"/>
                  <a:chOff x="2549" y="3621"/>
                  <a:chExt cx="107" cy="50"/>
                </a:xfrm>
              </p:grpSpPr>
              <p:sp>
                <p:nvSpPr>
                  <p:cNvPr id="51" name="Line 51"/>
                  <p:cNvSpPr>
                    <a:spLocks noChangeShapeType="1"/>
                  </p:cNvSpPr>
                  <p:nvPr/>
                </p:nvSpPr>
                <p:spPr bwMode="auto">
                  <a:xfrm>
                    <a:off x="2549" y="3621"/>
                    <a:ext cx="1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52"/>
                  <p:cNvSpPr>
                    <a:spLocks noChangeShapeType="1"/>
                  </p:cNvSpPr>
                  <p:nvPr/>
                </p:nvSpPr>
                <p:spPr bwMode="auto">
                  <a:xfrm>
                    <a:off x="2566" y="3643"/>
                    <a:ext cx="8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3"/>
                  <p:cNvSpPr>
                    <a:spLocks noChangeShapeType="1"/>
                  </p:cNvSpPr>
                  <p:nvPr/>
                </p:nvSpPr>
                <p:spPr bwMode="auto">
                  <a:xfrm>
                    <a:off x="2567" y="3671"/>
                    <a:ext cx="8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61"/>
                <p:cNvGrpSpPr>
                  <a:grpSpLocks/>
                </p:cNvGrpSpPr>
                <p:nvPr/>
              </p:nvGrpSpPr>
              <p:grpSpPr bwMode="auto">
                <a:xfrm>
                  <a:off x="2694" y="3621"/>
                  <a:ext cx="129" cy="52"/>
                  <a:chOff x="2694" y="3621"/>
                  <a:chExt cx="129" cy="52"/>
                </a:xfrm>
              </p:grpSpPr>
              <p:sp>
                <p:nvSpPr>
                  <p:cNvPr id="45" name="Line 55"/>
                  <p:cNvSpPr>
                    <a:spLocks noChangeShapeType="1"/>
                  </p:cNvSpPr>
                  <p:nvPr/>
                </p:nvSpPr>
                <p:spPr bwMode="auto">
                  <a:xfrm>
                    <a:off x="2705" y="3621"/>
                    <a:ext cx="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56"/>
                  <p:cNvSpPr>
                    <a:spLocks noChangeShapeType="1"/>
                  </p:cNvSpPr>
                  <p:nvPr/>
                </p:nvSpPr>
                <p:spPr bwMode="auto">
                  <a:xfrm>
                    <a:off x="2694" y="3641"/>
                    <a:ext cx="7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57"/>
                  <p:cNvSpPr>
                    <a:spLocks noChangeShapeType="1"/>
                  </p:cNvSpPr>
                  <p:nvPr/>
                </p:nvSpPr>
                <p:spPr bwMode="auto">
                  <a:xfrm>
                    <a:off x="2705" y="3655"/>
                    <a:ext cx="6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58"/>
                  <p:cNvSpPr>
                    <a:spLocks noChangeShapeType="1"/>
                  </p:cNvSpPr>
                  <p:nvPr/>
                </p:nvSpPr>
                <p:spPr bwMode="auto">
                  <a:xfrm>
                    <a:off x="2701" y="3673"/>
                    <a:ext cx="8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59"/>
                  <p:cNvSpPr>
                    <a:spLocks noChangeShapeType="1"/>
                  </p:cNvSpPr>
                  <p:nvPr/>
                </p:nvSpPr>
                <p:spPr bwMode="auto">
                  <a:xfrm>
                    <a:off x="2803" y="3642"/>
                    <a:ext cx="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60"/>
                  <p:cNvSpPr>
                    <a:spLocks noChangeShapeType="1"/>
                  </p:cNvSpPr>
                  <p:nvPr/>
                </p:nvSpPr>
                <p:spPr bwMode="auto">
                  <a:xfrm>
                    <a:off x="2813" y="3664"/>
                    <a:ext cx="1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26" name="Group 68"/>
            <p:cNvGrpSpPr>
              <a:grpSpLocks/>
            </p:cNvGrpSpPr>
            <p:nvPr/>
          </p:nvGrpSpPr>
          <p:grpSpPr bwMode="auto">
            <a:xfrm>
              <a:off x="2164" y="3407"/>
              <a:ext cx="459" cy="115"/>
              <a:chOff x="2164" y="3407"/>
              <a:chExt cx="459" cy="115"/>
            </a:xfrm>
          </p:grpSpPr>
          <p:grpSp>
            <p:nvGrpSpPr>
              <p:cNvPr id="33" name="Group 66"/>
              <p:cNvGrpSpPr>
                <a:grpSpLocks/>
              </p:cNvGrpSpPr>
              <p:nvPr/>
            </p:nvGrpSpPr>
            <p:grpSpPr bwMode="auto">
              <a:xfrm>
                <a:off x="2164" y="3443"/>
                <a:ext cx="459" cy="79"/>
                <a:chOff x="2164" y="3443"/>
                <a:chExt cx="459" cy="79"/>
              </a:xfrm>
            </p:grpSpPr>
            <p:sp>
              <p:nvSpPr>
                <p:cNvPr id="35" name="Freeform 64"/>
                <p:cNvSpPr>
                  <a:spLocks/>
                </p:cNvSpPr>
                <p:nvPr/>
              </p:nvSpPr>
              <p:spPr bwMode="auto">
                <a:xfrm>
                  <a:off x="2164" y="3443"/>
                  <a:ext cx="459" cy="44"/>
                </a:xfrm>
                <a:custGeom>
                  <a:avLst/>
                  <a:gdLst>
                    <a:gd name="T0" fmla="*/ 0 w 459"/>
                    <a:gd name="T1" fmla="*/ 43 h 44"/>
                    <a:gd name="T2" fmla="*/ 458 w 459"/>
                    <a:gd name="T3" fmla="*/ 43 h 44"/>
                    <a:gd name="T4" fmla="*/ 431 w 459"/>
                    <a:gd name="T5" fmla="*/ 0 h 44"/>
                    <a:gd name="T6" fmla="*/ 27 w 459"/>
                    <a:gd name="T7" fmla="*/ 0 h 44"/>
                    <a:gd name="T8" fmla="*/ 0 w 459"/>
                    <a:gd name="T9" fmla="*/ 43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9" h="44">
                      <a:moveTo>
                        <a:pt x="0" y="43"/>
                      </a:moveTo>
                      <a:lnTo>
                        <a:pt x="458" y="43"/>
                      </a:lnTo>
                      <a:lnTo>
                        <a:pt x="431" y="0"/>
                      </a:lnTo>
                      <a:lnTo>
                        <a:pt x="27" y="0"/>
                      </a:lnTo>
                      <a:lnTo>
                        <a:pt x="0" y="43"/>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Rectangle 65"/>
                <p:cNvSpPr>
                  <a:spLocks noChangeArrowheads="1"/>
                </p:cNvSpPr>
                <p:nvPr/>
              </p:nvSpPr>
              <p:spPr bwMode="auto">
                <a:xfrm>
                  <a:off x="2166" y="3488"/>
                  <a:ext cx="449" cy="34"/>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34" name="Freeform 67"/>
              <p:cNvSpPr>
                <a:spLocks/>
              </p:cNvSpPr>
              <p:nvPr/>
            </p:nvSpPr>
            <p:spPr bwMode="auto">
              <a:xfrm>
                <a:off x="2269" y="3407"/>
                <a:ext cx="245" cy="79"/>
              </a:xfrm>
              <a:custGeom>
                <a:avLst/>
                <a:gdLst>
                  <a:gd name="T0" fmla="*/ 0 w 245"/>
                  <a:gd name="T1" fmla="*/ 44 h 79"/>
                  <a:gd name="T2" fmla="*/ 0 w 245"/>
                  <a:gd name="T3" fmla="*/ 0 h 79"/>
                  <a:gd name="T4" fmla="*/ 244 w 245"/>
                  <a:gd name="T5" fmla="*/ 0 h 79"/>
                  <a:gd name="T6" fmla="*/ 244 w 245"/>
                  <a:gd name="T7" fmla="*/ 45 h 79"/>
                  <a:gd name="T8" fmla="*/ 243 w 245"/>
                  <a:gd name="T9" fmla="*/ 49 h 79"/>
                  <a:gd name="T10" fmla="*/ 241 w 245"/>
                  <a:gd name="T11" fmla="*/ 52 h 79"/>
                  <a:gd name="T12" fmla="*/ 236 w 245"/>
                  <a:gd name="T13" fmla="*/ 56 h 79"/>
                  <a:gd name="T14" fmla="*/ 230 w 245"/>
                  <a:gd name="T15" fmla="*/ 59 h 79"/>
                  <a:gd name="T16" fmla="*/ 224 w 245"/>
                  <a:gd name="T17" fmla="*/ 63 h 79"/>
                  <a:gd name="T18" fmla="*/ 217 w 245"/>
                  <a:gd name="T19" fmla="*/ 65 h 79"/>
                  <a:gd name="T20" fmla="*/ 209 w 245"/>
                  <a:gd name="T21" fmla="*/ 68 h 79"/>
                  <a:gd name="T22" fmla="*/ 200 w 245"/>
                  <a:gd name="T23" fmla="*/ 70 h 79"/>
                  <a:gd name="T24" fmla="*/ 192 w 245"/>
                  <a:gd name="T25" fmla="*/ 71 h 79"/>
                  <a:gd name="T26" fmla="*/ 179 w 245"/>
                  <a:gd name="T27" fmla="*/ 74 h 79"/>
                  <a:gd name="T28" fmla="*/ 169 w 245"/>
                  <a:gd name="T29" fmla="*/ 75 h 79"/>
                  <a:gd name="T30" fmla="*/ 158 w 245"/>
                  <a:gd name="T31" fmla="*/ 77 h 79"/>
                  <a:gd name="T32" fmla="*/ 146 w 245"/>
                  <a:gd name="T33" fmla="*/ 77 h 79"/>
                  <a:gd name="T34" fmla="*/ 133 w 245"/>
                  <a:gd name="T35" fmla="*/ 78 h 79"/>
                  <a:gd name="T36" fmla="*/ 115 w 245"/>
                  <a:gd name="T37" fmla="*/ 78 h 79"/>
                  <a:gd name="T38" fmla="*/ 100 w 245"/>
                  <a:gd name="T39" fmla="*/ 77 h 79"/>
                  <a:gd name="T40" fmla="*/ 85 w 245"/>
                  <a:gd name="T41" fmla="*/ 77 h 79"/>
                  <a:gd name="T42" fmla="*/ 71 w 245"/>
                  <a:gd name="T43" fmla="*/ 75 h 79"/>
                  <a:gd name="T44" fmla="*/ 60 w 245"/>
                  <a:gd name="T45" fmla="*/ 74 h 79"/>
                  <a:gd name="T46" fmla="*/ 52 w 245"/>
                  <a:gd name="T47" fmla="*/ 71 h 79"/>
                  <a:gd name="T48" fmla="*/ 40 w 245"/>
                  <a:gd name="T49" fmla="*/ 69 h 79"/>
                  <a:gd name="T50" fmla="*/ 31 w 245"/>
                  <a:gd name="T51" fmla="*/ 67 h 79"/>
                  <a:gd name="T52" fmla="*/ 23 w 245"/>
                  <a:gd name="T53" fmla="*/ 64 h 79"/>
                  <a:gd name="T54" fmla="*/ 15 w 245"/>
                  <a:gd name="T55" fmla="*/ 60 h 79"/>
                  <a:gd name="T56" fmla="*/ 10 w 245"/>
                  <a:gd name="T57" fmla="*/ 57 h 79"/>
                  <a:gd name="T58" fmla="*/ 6 w 245"/>
                  <a:gd name="T59" fmla="*/ 55 h 79"/>
                  <a:gd name="T60" fmla="*/ 3 w 245"/>
                  <a:gd name="T61" fmla="*/ 51 h 79"/>
                  <a:gd name="T62" fmla="*/ 1 w 245"/>
                  <a:gd name="T63" fmla="*/ 48 h 79"/>
                  <a:gd name="T64" fmla="*/ 0 w 245"/>
                  <a:gd name="T65" fmla="*/ 44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5" h="79">
                    <a:moveTo>
                      <a:pt x="0" y="44"/>
                    </a:moveTo>
                    <a:lnTo>
                      <a:pt x="0" y="0"/>
                    </a:lnTo>
                    <a:lnTo>
                      <a:pt x="244" y="0"/>
                    </a:lnTo>
                    <a:lnTo>
                      <a:pt x="244" y="45"/>
                    </a:lnTo>
                    <a:lnTo>
                      <a:pt x="243" y="49"/>
                    </a:lnTo>
                    <a:lnTo>
                      <a:pt x="241" y="52"/>
                    </a:lnTo>
                    <a:lnTo>
                      <a:pt x="236" y="56"/>
                    </a:lnTo>
                    <a:lnTo>
                      <a:pt x="230" y="59"/>
                    </a:lnTo>
                    <a:lnTo>
                      <a:pt x="224" y="63"/>
                    </a:lnTo>
                    <a:lnTo>
                      <a:pt x="217" y="65"/>
                    </a:lnTo>
                    <a:lnTo>
                      <a:pt x="209" y="68"/>
                    </a:lnTo>
                    <a:lnTo>
                      <a:pt x="200" y="70"/>
                    </a:lnTo>
                    <a:lnTo>
                      <a:pt x="192" y="71"/>
                    </a:lnTo>
                    <a:lnTo>
                      <a:pt x="179" y="74"/>
                    </a:lnTo>
                    <a:lnTo>
                      <a:pt x="169" y="75"/>
                    </a:lnTo>
                    <a:lnTo>
                      <a:pt x="158" y="77"/>
                    </a:lnTo>
                    <a:lnTo>
                      <a:pt x="146" y="77"/>
                    </a:lnTo>
                    <a:lnTo>
                      <a:pt x="133" y="78"/>
                    </a:lnTo>
                    <a:lnTo>
                      <a:pt x="115" y="78"/>
                    </a:lnTo>
                    <a:lnTo>
                      <a:pt x="100" y="77"/>
                    </a:lnTo>
                    <a:lnTo>
                      <a:pt x="85" y="77"/>
                    </a:lnTo>
                    <a:lnTo>
                      <a:pt x="71" y="75"/>
                    </a:lnTo>
                    <a:lnTo>
                      <a:pt x="60" y="74"/>
                    </a:lnTo>
                    <a:lnTo>
                      <a:pt x="52" y="71"/>
                    </a:lnTo>
                    <a:lnTo>
                      <a:pt x="40" y="69"/>
                    </a:lnTo>
                    <a:lnTo>
                      <a:pt x="31" y="67"/>
                    </a:lnTo>
                    <a:lnTo>
                      <a:pt x="23" y="64"/>
                    </a:lnTo>
                    <a:lnTo>
                      <a:pt x="15" y="60"/>
                    </a:lnTo>
                    <a:lnTo>
                      <a:pt x="10" y="57"/>
                    </a:lnTo>
                    <a:lnTo>
                      <a:pt x="6" y="55"/>
                    </a:lnTo>
                    <a:lnTo>
                      <a:pt x="3" y="51"/>
                    </a:lnTo>
                    <a:lnTo>
                      <a:pt x="1" y="48"/>
                    </a:lnTo>
                    <a:lnTo>
                      <a:pt x="0" y="44"/>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74"/>
            <p:cNvGrpSpPr>
              <a:grpSpLocks/>
            </p:cNvGrpSpPr>
            <p:nvPr/>
          </p:nvGrpSpPr>
          <p:grpSpPr bwMode="auto">
            <a:xfrm>
              <a:off x="2110" y="2884"/>
              <a:ext cx="560" cy="533"/>
              <a:chOff x="2110" y="2884"/>
              <a:chExt cx="560" cy="533"/>
            </a:xfrm>
          </p:grpSpPr>
          <p:grpSp>
            <p:nvGrpSpPr>
              <p:cNvPr id="28" name="Group 72"/>
              <p:cNvGrpSpPr>
                <a:grpSpLocks/>
              </p:cNvGrpSpPr>
              <p:nvPr/>
            </p:nvGrpSpPr>
            <p:grpSpPr bwMode="auto">
              <a:xfrm>
                <a:off x="2110" y="2884"/>
                <a:ext cx="560" cy="533"/>
                <a:chOff x="2110" y="2884"/>
                <a:chExt cx="560" cy="533"/>
              </a:xfrm>
            </p:grpSpPr>
            <p:sp>
              <p:nvSpPr>
                <p:cNvPr id="30" name="AutoShape 69"/>
                <p:cNvSpPr>
                  <a:spLocks noChangeArrowheads="1"/>
                </p:cNvSpPr>
                <p:nvPr/>
              </p:nvSpPr>
              <p:spPr bwMode="auto">
                <a:xfrm>
                  <a:off x="2110" y="2884"/>
                  <a:ext cx="560" cy="533"/>
                </a:xfrm>
                <a:prstGeom prst="roundRect">
                  <a:avLst>
                    <a:gd name="adj" fmla="val 12292"/>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 name="AutoShape 70"/>
                <p:cNvSpPr>
                  <a:spLocks noChangeArrowheads="1"/>
                </p:cNvSpPr>
                <p:nvPr/>
              </p:nvSpPr>
              <p:spPr bwMode="auto">
                <a:xfrm>
                  <a:off x="2174" y="2944"/>
                  <a:ext cx="434" cy="412"/>
                </a:xfrm>
                <a:prstGeom prst="roundRect">
                  <a:avLst>
                    <a:gd name="adj" fmla="val 12222"/>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 name="AutoShape 71"/>
                <p:cNvSpPr>
                  <a:spLocks noChangeArrowheads="1"/>
                </p:cNvSpPr>
                <p:nvPr/>
              </p:nvSpPr>
              <p:spPr bwMode="auto">
                <a:xfrm>
                  <a:off x="2198" y="2967"/>
                  <a:ext cx="384" cy="367"/>
                </a:xfrm>
                <a:prstGeom prst="roundRect">
                  <a:avLst>
                    <a:gd name="adj" fmla="val 12120"/>
                  </a:avLst>
                </a:prstGeom>
                <a:solidFill>
                  <a:srgbClr val="00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29" name="Rectangle 73"/>
              <p:cNvSpPr>
                <a:spLocks noChangeArrowheads="1"/>
              </p:cNvSpPr>
              <p:nvPr/>
            </p:nvSpPr>
            <p:spPr bwMode="auto">
              <a:xfrm>
                <a:off x="2586" y="3390"/>
                <a:ext cx="7" cy="5"/>
              </a:xfrm>
              <a:prstGeom prst="rect">
                <a:avLst/>
              </a:prstGeom>
              <a:solidFill>
                <a:srgbClr val="008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grpSp>
        <p:nvGrpSpPr>
          <p:cNvPr id="76" name="Group 78"/>
          <p:cNvGrpSpPr>
            <a:grpSpLocks/>
          </p:cNvGrpSpPr>
          <p:nvPr/>
        </p:nvGrpSpPr>
        <p:grpSpPr bwMode="auto">
          <a:xfrm>
            <a:off x="8925929" y="4830368"/>
            <a:ext cx="2384425" cy="1096962"/>
            <a:chOff x="4122" y="2995"/>
            <a:chExt cx="1502" cy="691"/>
          </a:xfrm>
        </p:grpSpPr>
        <p:sp>
          <p:nvSpPr>
            <p:cNvPr id="77" name="Freeform 76"/>
            <p:cNvSpPr>
              <a:spLocks/>
            </p:cNvSpPr>
            <p:nvPr/>
          </p:nvSpPr>
          <p:spPr bwMode="auto">
            <a:xfrm>
              <a:off x="4122" y="3005"/>
              <a:ext cx="1141" cy="646"/>
            </a:xfrm>
            <a:custGeom>
              <a:avLst/>
              <a:gdLst>
                <a:gd name="T0" fmla="*/ 1140 w 1141"/>
                <a:gd name="T1" fmla="*/ 0 h 646"/>
                <a:gd name="T2" fmla="*/ 0 w 1141"/>
                <a:gd name="T3" fmla="*/ 139 h 646"/>
                <a:gd name="T4" fmla="*/ 1082 w 1141"/>
                <a:gd name="T5" fmla="*/ 645 h 646"/>
                <a:gd name="T6" fmla="*/ 1140 w 1141"/>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1" h="646">
                  <a:moveTo>
                    <a:pt x="1140" y="0"/>
                  </a:moveTo>
                  <a:lnTo>
                    <a:pt x="0" y="139"/>
                  </a:lnTo>
                  <a:lnTo>
                    <a:pt x="1082" y="645"/>
                  </a:lnTo>
                  <a:lnTo>
                    <a:pt x="1140" y="0"/>
                  </a:lnTo>
                </a:path>
              </a:pathLst>
            </a:custGeom>
            <a:solidFill>
              <a:srgbClr val="800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Oval 77"/>
            <p:cNvSpPr>
              <a:spLocks noChangeArrowheads="1"/>
            </p:cNvSpPr>
            <p:nvPr/>
          </p:nvSpPr>
          <p:spPr bwMode="auto">
            <a:xfrm rot="9120000">
              <a:off x="4990" y="2995"/>
              <a:ext cx="634" cy="691"/>
            </a:xfrm>
            <a:prstGeom prst="ellipse">
              <a:avLst/>
            </a:prstGeom>
            <a:solidFill>
              <a:srgbClr val="FF00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79" name="Rectangle 79"/>
          <p:cNvSpPr>
            <a:spLocks noChangeArrowheads="1"/>
          </p:cNvSpPr>
          <p:nvPr/>
        </p:nvSpPr>
        <p:spPr bwMode="auto">
          <a:xfrm>
            <a:off x="10336172" y="5083619"/>
            <a:ext cx="110286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sz="2800" b="1" dirty="0">
                <a:solidFill>
                  <a:srgbClr val="FAFD00"/>
                </a:solidFill>
                <a:effectLst>
                  <a:outerShdw blurRad="38100" dist="38100" dir="2700000" algn="tl">
                    <a:srgbClr val="000000"/>
                  </a:outerShdw>
                </a:effectLst>
              </a:rPr>
              <a:t>Hello</a:t>
            </a:r>
          </a:p>
        </p:txBody>
      </p:sp>
      <p:sp>
        <p:nvSpPr>
          <p:cNvPr id="80" name="Rectangle 80"/>
          <p:cNvSpPr>
            <a:spLocks noChangeArrowheads="1"/>
          </p:cNvSpPr>
          <p:nvPr/>
        </p:nvSpPr>
        <p:spPr bwMode="auto">
          <a:xfrm>
            <a:off x="1330141" y="4761162"/>
            <a:ext cx="88165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b="1" dirty="0">
                <a:solidFill>
                  <a:srgbClr val="FAFD00"/>
                </a:solidFill>
              </a:rPr>
              <a:t>Hello Java</a:t>
            </a:r>
          </a:p>
        </p:txBody>
      </p:sp>
      <p:sp>
        <p:nvSpPr>
          <p:cNvPr id="81" name="Rectangle 81"/>
          <p:cNvSpPr>
            <a:spLocks noChangeArrowheads="1"/>
          </p:cNvSpPr>
          <p:nvPr/>
        </p:nvSpPr>
        <p:spPr bwMode="auto">
          <a:xfrm>
            <a:off x="4468228" y="4798701"/>
            <a:ext cx="77745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b="1" dirty="0">
                <a:solidFill>
                  <a:srgbClr val="FAFD00"/>
                </a:solidFill>
              </a:rPr>
              <a:t>&lt;app=</a:t>
            </a:r>
          </a:p>
          <a:p>
            <a:r>
              <a:rPr lang="en-US" altLang="en-US" sz="1200" b="1" dirty="0">
                <a:solidFill>
                  <a:srgbClr val="FAFD00"/>
                </a:solidFill>
              </a:rPr>
              <a:t>“Hello”&gt;</a:t>
            </a:r>
          </a:p>
        </p:txBody>
      </p:sp>
      <p:sp>
        <p:nvSpPr>
          <p:cNvPr id="82" name="Rectangle 82"/>
          <p:cNvSpPr>
            <a:spLocks noChangeArrowheads="1"/>
          </p:cNvSpPr>
          <p:nvPr/>
        </p:nvSpPr>
        <p:spPr bwMode="auto">
          <a:xfrm>
            <a:off x="7859858" y="1586600"/>
            <a:ext cx="298160" cy="366767"/>
          </a:xfrm>
          <a:prstGeom prst="rect">
            <a:avLst/>
          </a:prstGeom>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n w="0"/>
                <a:effectLst>
                  <a:outerShdw blurRad="38100" dist="19050" dir="2700000" algn="tl" rotWithShape="0">
                    <a:schemeClr val="dk1">
                      <a:alpha val="40000"/>
                    </a:schemeClr>
                  </a:outerShdw>
                </a:effectLst>
              </a:rPr>
              <a:t>4</a:t>
            </a:r>
          </a:p>
        </p:txBody>
      </p:sp>
      <p:sp>
        <p:nvSpPr>
          <p:cNvPr id="83" name="Rectangle 83"/>
          <p:cNvSpPr>
            <a:spLocks noChangeArrowheads="1"/>
          </p:cNvSpPr>
          <p:nvPr/>
        </p:nvSpPr>
        <p:spPr bwMode="auto">
          <a:xfrm>
            <a:off x="1114037" y="2051206"/>
            <a:ext cx="2195513" cy="1462087"/>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dirty="0">
                <a:solidFill>
                  <a:schemeClr val="bg2"/>
                </a:solidFill>
              </a:rPr>
              <a:t>APPLET Development “hello.java</a:t>
            </a:r>
            <a:r>
              <a:rPr lang="en-US" altLang="en-US" sz="1800" b="1" dirty="0" smtClean="0">
                <a:solidFill>
                  <a:schemeClr val="bg2"/>
                </a:solidFill>
              </a:rPr>
              <a:t>”</a:t>
            </a:r>
          </a:p>
          <a:p>
            <a:pPr algn="ctr"/>
            <a:r>
              <a:rPr lang="en-US" altLang="en-US" sz="1800" b="1" dirty="0" smtClean="0">
                <a:solidFill>
                  <a:schemeClr val="bg2"/>
                </a:solidFill>
              </a:rPr>
              <a:t>AT </a:t>
            </a:r>
          </a:p>
          <a:p>
            <a:pPr algn="ctr"/>
            <a:r>
              <a:rPr lang="en-US" altLang="en-US" sz="1800" b="1" dirty="0" smtClean="0">
                <a:solidFill>
                  <a:schemeClr val="bg2"/>
                </a:solidFill>
              </a:rPr>
              <a:t> CDAC-India</a:t>
            </a:r>
            <a:endParaRPr lang="en-US" altLang="en-US" sz="1800" b="1" dirty="0">
              <a:solidFill>
                <a:schemeClr val="bg2"/>
              </a:solidFill>
            </a:endParaRPr>
          </a:p>
        </p:txBody>
      </p:sp>
      <p:sp>
        <p:nvSpPr>
          <p:cNvPr id="84" name="Rectangle 84"/>
          <p:cNvSpPr>
            <a:spLocks noChangeArrowheads="1"/>
          </p:cNvSpPr>
          <p:nvPr/>
        </p:nvSpPr>
        <p:spPr bwMode="auto">
          <a:xfrm>
            <a:off x="6157914" y="4953001"/>
            <a:ext cx="129522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FAFD00"/>
                </a:solidFill>
              </a:rPr>
              <a:t>The Internet</a:t>
            </a:r>
          </a:p>
        </p:txBody>
      </p:sp>
      <p:sp>
        <p:nvSpPr>
          <p:cNvPr id="85" name="Rectangle 85"/>
          <p:cNvSpPr>
            <a:spLocks noChangeArrowheads="1"/>
          </p:cNvSpPr>
          <p:nvPr/>
        </p:nvSpPr>
        <p:spPr bwMode="auto">
          <a:xfrm>
            <a:off x="3571353" y="2119748"/>
            <a:ext cx="1565275" cy="118745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dirty="0" err="1">
                <a:solidFill>
                  <a:schemeClr val="bg2"/>
                </a:solidFill>
              </a:rPr>
              <a:t>hello.class</a:t>
            </a:r>
            <a:r>
              <a:rPr lang="en-US" altLang="en-US" sz="1800" b="1" dirty="0">
                <a:solidFill>
                  <a:schemeClr val="bg2"/>
                </a:solidFill>
              </a:rPr>
              <a:t> </a:t>
            </a:r>
          </a:p>
          <a:p>
            <a:pPr algn="ctr"/>
            <a:r>
              <a:rPr lang="en-US" altLang="en-US" sz="1800" b="1" dirty="0" smtClean="0">
                <a:solidFill>
                  <a:schemeClr val="bg2"/>
                </a:solidFill>
              </a:rPr>
              <a:t>AT C-DAC’S</a:t>
            </a:r>
            <a:endParaRPr lang="en-US" altLang="en-US" sz="1800" b="1" dirty="0">
              <a:solidFill>
                <a:schemeClr val="bg2"/>
              </a:solidFill>
            </a:endParaRPr>
          </a:p>
          <a:p>
            <a:pPr algn="ctr"/>
            <a:r>
              <a:rPr lang="en-US" altLang="en-US" sz="1800" b="1" dirty="0">
                <a:solidFill>
                  <a:schemeClr val="bg2"/>
                </a:solidFill>
              </a:rPr>
              <a:t>WEB SERVER</a:t>
            </a:r>
          </a:p>
        </p:txBody>
      </p:sp>
      <p:sp>
        <p:nvSpPr>
          <p:cNvPr id="86" name="Rectangle 86"/>
          <p:cNvSpPr>
            <a:spLocks noChangeArrowheads="1"/>
          </p:cNvSpPr>
          <p:nvPr/>
        </p:nvSpPr>
        <p:spPr bwMode="auto">
          <a:xfrm>
            <a:off x="4170008" y="1625011"/>
            <a:ext cx="298160" cy="366767"/>
          </a:xfrm>
          <a:prstGeom prst="rect">
            <a:avLst/>
          </a:prstGeom>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n w="0"/>
                <a:effectLst>
                  <a:outerShdw blurRad="38100" dist="19050" dir="2700000" algn="tl" rotWithShape="0">
                    <a:schemeClr val="dk1">
                      <a:alpha val="40000"/>
                    </a:schemeClr>
                  </a:outerShdw>
                </a:effectLst>
              </a:rPr>
              <a:t>2</a:t>
            </a:r>
            <a:endParaRPr lang="en-US" altLang="en-US" sz="1800" dirty="0">
              <a:solidFill>
                <a:schemeClr val="bg2"/>
              </a:solidFill>
            </a:endParaRPr>
          </a:p>
        </p:txBody>
      </p:sp>
      <p:sp>
        <p:nvSpPr>
          <p:cNvPr id="87" name="Rectangle 87"/>
          <p:cNvSpPr>
            <a:spLocks noChangeArrowheads="1"/>
          </p:cNvSpPr>
          <p:nvPr/>
        </p:nvSpPr>
        <p:spPr bwMode="auto">
          <a:xfrm>
            <a:off x="6179344" y="1625011"/>
            <a:ext cx="298160" cy="366767"/>
          </a:xfrm>
          <a:prstGeom prst="rect">
            <a:avLst/>
          </a:prstGeom>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n w="0"/>
                <a:effectLst>
                  <a:outerShdw blurRad="38100" dist="19050" dir="2700000" algn="tl" rotWithShape="0">
                    <a:schemeClr val="dk1">
                      <a:alpha val="40000"/>
                    </a:schemeClr>
                  </a:outerShdw>
                </a:effectLst>
              </a:rPr>
              <a:t>3</a:t>
            </a:r>
            <a:endParaRPr lang="en-US" altLang="en-US" sz="1800" dirty="0">
              <a:solidFill>
                <a:schemeClr val="bg2"/>
              </a:solidFill>
            </a:endParaRPr>
          </a:p>
        </p:txBody>
      </p:sp>
      <p:sp>
        <p:nvSpPr>
          <p:cNvPr id="88" name="Rectangle 88"/>
          <p:cNvSpPr>
            <a:spLocks noChangeArrowheads="1"/>
          </p:cNvSpPr>
          <p:nvPr/>
        </p:nvSpPr>
        <p:spPr bwMode="auto">
          <a:xfrm>
            <a:off x="1949691" y="1580034"/>
            <a:ext cx="262102" cy="366767"/>
          </a:xfrm>
          <a:prstGeom prst="rect">
            <a:avLst/>
          </a:prstGeom>
          <a:ln/>
          <a:extLst/>
        </p:spPr>
        <p:style>
          <a:lnRef idx="2">
            <a:schemeClr val="dk1"/>
          </a:lnRef>
          <a:fillRef idx="1">
            <a:schemeClr val="lt1"/>
          </a:fillRef>
          <a:effectRef idx="0">
            <a:schemeClr val="dk1"/>
          </a:effectRef>
          <a:fontRef idx="minor">
            <a:schemeClr val="dk1"/>
          </a:fontRef>
        </p:style>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n w="0"/>
                <a:effectLst>
                  <a:outerShdw blurRad="38100" dist="19050" dir="2700000" algn="tl" rotWithShape="0">
                    <a:schemeClr val="dk1">
                      <a:alpha val="40000"/>
                    </a:schemeClr>
                  </a:outerShdw>
                </a:effectLst>
              </a:rPr>
              <a:t>1</a:t>
            </a:r>
            <a:endParaRPr lang="en-US" altLang="en-US" sz="1800" dirty="0">
              <a:solidFill>
                <a:schemeClr val="bg2"/>
              </a:solidFill>
            </a:endParaRPr>
          </a:p>
        </p:txBody>
      </p:sp>
      <p:sp>
        <p:nvSpPr>
          <p:cNvPr id="89" name="Rectangle 90"/>
          <p:cNvSpPr>
            <a:spLocks noChangeArrowheads="1"/>
          </p:cNvSpPr>
          <p:nvPr/>
        </p:nvSpPr>
        <p:spPr bwMode="auto">
          <a:xfrm>
            <a:off x="5802312" y="2051207"/>
            <a:ext cx="1252538" cy="1462087"/>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dirty="0">
                <a:solidFill>
                  <a:schemeClr val="bg2"/>
                </a:solidFill>
              </a:rPr>
              <a:t>Create Applet</a:t>
            </a:r>
          </a:p>
          <a:p>
            <a:pPr algn="ctr"/>
            <a:r>
              <a:rPr lang="en-US" altLang="en-US" sz="1800" b="1" dirty="0">
                <a:solidFill>
                  <a:schemeClr val="bg2"/>
                </a:solidFill>
              </a:rPr>
              <a:t>tag in HTML</a:t>
            </a:r>
          </a:p>
          <a:p>
            <a:pPr algn="ctr"/>
            <a:r>
              <a:rPr lang="en-US" altLang="en-US" sz="1800" b="1" dirty="0">
                <a:solidFill>
                  <a:schemeClr val="bg2"/>
                </a:solidFill>
              </a:rPr>
              <a:t>document</a:t>
            </a:r>
          </a:p>
        </p:txBody>
      </p:sp>
      <p:sp>
        <p:nvSpPr>
          <p:cNvPr id="90" name="Rectangle 91"/>
          <p:cNvSpPr>
            <a:spLocks noChangeArrowheads="1"/>
          </p:cNvSpPr>
          <p:nvPr/>
        </p:nvSpPr>
        <p:spPr bwMode="auto">
          <a:xfrm>
            <a:off x="7255104" y="2070842"/>
            <a:ext cx="1463675" cy="118745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dirty="0">
                <a:solidFill>
                  <a:schemeClr val="bg2"/>
                </a:solidFill>
              </a:rPr>
              <a:t>Accessing </a:t>
            </a:r>
          </a:p>
          <a:p>
            <a:pPr algn="ctr"/>
            <a:r>
              <a:rPr lang="en-US" altLang="en-US" sz="1800" b="1" dirty="0">
                <a:solidFill>
                  <a:schemeClr val="bg2"/>
                </a:solidFill>
              </a:rPr>
              <a:t>from</a:t>
            </a:r>
          </a:p>
          <a:p>
            <a:pPr algn="ctr"/>
            <a:r>
              <a:rPr lang="en-US" altLang="en-US" sz="1800" b="1" dirty="0">
                <a:solidFill>
                  <a:schemeClr val="bg2"/>
                </a:solidFill>
              </a:rPr>
              <a:t>CRAY Corp.</a:t>
            </a:r>
          </a:p>
          <a:p>
            <a:pPr algn="ctr"/>
            <a:r>
              <a:rPr lang="en-US" altLang="en-US" sz="1800" b="1" dirty="0">
                <a:solidFill>
                  <a:schemeClr val="bg2"/>
                </a:solidFill>
              </a:rPr>
              <a:t>(USA)</a:t>
            </a:r>
          </a:p>
        </p:txBody>
      </p:sp>
      <p:sp>
        <p:nvSpPr>
          <p:cNvPr id="91" name="Rectangle 92"/>
          <p:cNvSpPr>
            <a:spLocks noChangeArrowheads="1"/>
          </p:cNvSpPr>
          <p:nvPr/>
        </p:nvSpPr>
        <p:spPr bwMode="auto">
          <a:xfrm>
            <a:off x="8993189" y="2135188"/>
            <a:ext cx="1520825" cy="228600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dirty="0">
                <a:solidFill>
                  <a:schemeClr val="bg2"/>
                </a:solidFill>
              </a:rPr>
              <a:t>The browser creates</a:t>
            </a:r>
          </a:p>
          <a:p>
            <a:pPr algn="ctr"/>
            <a:r>
              <a:rPr lang="en-US" altLang="en-US" sz="1800" b="1" dirty="0">
                <a:solidFill>
                  <a:schemeClr val="bg2"/>
                </a:solidFill>
              </a:rPr>
              <a:t>a new window and </a:t>
            </a:r>
          </a:p>
          <a:p>
            <a:pPr algn="ctr"/>
            <a:r>
              <a:rPr lang="en-US" altLang="en-US" sz="1800" b="1" dirty="0">
                <a:solidFill>
                  <a:schemeClr val="bg2"/>
                </a:solidFill>
              </a:rPr>
              <a:t>a  new thread and </a:t>
            </a:r>
          </a:p>
          <a:p>
            <a:pPr algn="ctr"/>
            <a:r>
              <a:rPr lang="en-US" altLang="en-US" sz="1800" b="1" dirty="0">
                <a:solidFill>
                  <a:schemeClr val="bg2"/>
                </a:solidFill>
              </a:rPr>
              <a:t>then runs the code</a:t>
            </a:r>
          </a:p>
        </p:txBody>
      </p:sp>
      <p:sp>
        <p:nvSpPr>
          <p:cNvPr id="92" name="Freeform 93"/>
          <p:cNvSpPr>
            <a:spLocks/>
          </p:cNvSpPr>
          <p:nvPr/>
        </p:nvSpPr>
        <p:spPr bwMode="auto">
          <a:xfrm>
            <a:off x="5835649" y="3549808"/>
            <a:ext cx="433389" cy="1120058"/>
          </a:xfrm>
          <a:custGeom>
            <a:avLst/>
            <a:gdLst>
              <a:gd name="T0" fmla="*/ 0 w 241"/>
              <a:gd name="T1" fmla="*/ 642938 h 673"/>
              <a:gd name="T2" fmla="*/ 69850 w 241"/>
              <a:gd name="T3" fmla="*/ 712788 h 673"/>
              <a:gd name="T4" fmla="*/ 227013 w 241"/>
              <a:gd name="T5" fmla="*/ 342900 h 673"/>
              <a:gd name="T6" fmla="*/ 234950 w 241"/>
              <a:gd name="T7" fmla="*/ 319088 h 673"/>
              <a:gd name="T8" fmla="*/ 241300 w 241"/>
              <a:gd name="T9" fmla="*/ 300038 h 673"/>
              <a:gd name="T10" fmla="*/ 242888 w 241"/>
              <a:gd name="T11" fmla="*/ 279400 h 673"/>
              <a:gd name="T12" fmla="*/ 246063 w 241"/>
              <a:gd name="T13" fmla="*/ 257175 h 673"/>
              <a:gd name="T14" fmla="*/ 247650 w 241"/>
              <a:gd name="T15" fmla="*/ 231775 h 673"/>
              <a:gd name="T16" fmla="*/ 246063 w 241"/>
              <a:gd name="T17" fmla="*/ 209550 h 673"/>
              <a:gd name="T18" fmla="*/ 244475 w 241"/>
              <a:gd name="T19" fmla="*/ 185738 h 673"/>
              <a:gd name="T20" fmla="*/ 241300 w 241"/>
              <a:gd name="T21" fmla="*/ 165100 h 673"/>
              <a:gd name="T22" fmla="*/ 236538 w 241"/>
              <a:gd name="T23" fmla="*/ 146050 h 673"/>
              <a:gd name="T24" fmla="*/ 231775 w 241"/>
              <a:gd name="T25" fmla="*/ 127000 h 673"/>
              <a:gd name="T26" fmla="*/ 227013 w 241"/>
              <a:gd name="T27" fmla="*/ 107950 h 673"/>
              <a:gd name="T28" fmla="*/ 220663 w 241"/>
              <a:gd name="T29" fmla="*/ 88900 h 673"/>
              <a:gd name="T30" fmla="*/ 212725 w 241"/>
              <a:gd name="T31" fmla="*/ 71438 h 673"/>
              <a:gd name="T32" fmla="*/ 206375 w 241"/>
              <a:gd name="T33" fmla="*/ 53975 h 673"/>
              <a:gd name="T34" fmla="*/ 198438 w 241"/>
              <a:gd name="T35" fmla="*/ 34925 h 673"/>
              <a:gd name="T36" fmla="*/ 192088 w 241"/>
              <a:gd name="T37" fmla="*/ 22225 h 673"/>
              <a:gd name="T38" fmla="*/ 179388 w 241"/>
              <a:gd name="T39" fmla="*/ 0 h 673"/>
              <a:gd name="T40" fmla="*/ 193675 w 241"/>
              <a:gd name="T41" fmla="*/ 7938 h 673"/>
              <a:gd name="T42" fmla="*/ 206375 w 241"/>
              <a:gd name="T43" fmla="*/ 14288 h 673"/>
              <a:gd name="T44" fmla="*/ 220663 w 241"/>
              <a:gd name="T45" fmla="*/ 23813 h 673"/>
              <a:gd name="T46" fmla="*/ 233363 w 241"/>
              <a:gd name="T47" fmla="*/ 34925 h 673"/>
              <a:gd name="T48" fmla="*/ 246063 w 241"/>
              <a:gd name="T49" fmla="*/ 47625 h 673"/>
              <a:gd name="T50" fmla="*/ 260350 w 241"/>
              <a:gd name="T51" fmla="*/ 61913 h 673"/>
              <a:gd name="T52" fmla="*/ 276225 w 241"/>
              <a:gd name="T53" fmla="*/ 80963 h 673"/>
              <a:gd name="T54" fmla="*/ 290513 w 241"/>
              <a:gd name="T55" fmla="*/ 100013 h 673"/>
              <a:gd name="T56" fmla="*/ 304800 w 241"/>
              <a:gd name="T57" fmla="*/ 117475 h 673"/>
              <a:gd name="T58" fmla="*/ 317500 w 241"/>
              <a:gd name="T59" fmla="*/ 141288 h 673"/>
              <a:gd name="T60" fmla="*/ 330200 w 241"/>
              <a:gd name="T61" fmla="*/ 161925 h 673"/>
              <a:gd name="T62" fmla="*/ 339725 w 241"/>
              <a:gd name="T63" fmla="*/ 187325 h 673"/>
              <a:gd name="T64" fmla="*/ 350838 w 241"/>
              <a:gd name="T65" fmla="*/ 215900 h 673"/>
              <a:gd name="T66" fmla="*/ 357188 w 241"/>
              <a:gd name="T67" fmla="*/ 241300 h 673"/>
              <a:gd name="T68" fmla="*/ 365125 w 241"/>
              <a:gd name="T69" fmla="*/ 271463 h 673"/>
              <a:gd name="T70" fmla="*/ 373063 w 241"/>
              <a:gd name="T71" fmla="*/ 306388 h 673"/>
              <a:gd name="T72" fmla="*/ 377825 w 241"/>
              <a:gd name="T73" fmla="*/ 331788 h 673"/>
              <a:gd name="T74" fmla="*/ 381000 w 241"/>
              <a:gd name="T75" fmla="*/ 366713 h 673"/>
              <a:gd name="T76" fmla="*/ 381000 w 241"/>
              <a:gd name="T77" fmla="*/ 398463 h 673"/>
              <a:gd name="T78" fmla="*/ 379413 w 241"/>
              <a:gd name="T79" fmla="*/ 423863 h 673"/>
              <a:gd name="T80" fmla="*/ 371475 w 241"/>
              <a:gd name="T81" fmla="*/ 458788 h 673"/>
              <a:gd name="T82" fmla="*/ 361950 w 241"/>
              <a:gd name="T83" fmla="*/ 485775 h 673"/>
              <a:gd name="T84" fmla="*/ 350838 w 241"/>
              <a:gd name="T85" fmla="*/ 509588 h 673"/>
              <a:gd name="T86" fmla="*/ 207963 w 241"/>
              <a:gd name="T87" fmla="*/ 850900 h 673"/>
              <a:gd name="T88" fmla="*/ 280988 w 241"/>
              <a:gd name="T89" fmla="*/ 925513 h 673"/>
              <a:gd name="T90" fmla="*/ 23813 w 241"/>
              <a:gd name="T91" fmla="*/ 1066800 h 673"/>
              <a:gd name="T92" fmla="*/ 0 w 241"/>
              <a:gd name="T93" fmla="*/ 642938 h 6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1" h="673">
                <a:moveTo>
                  <a:pt x="0" y="405"/>
                </a:moveTo>
                <a:lnTo>
                  <a:pt x="44" y="449"/>
                </a:lnTo>
                <a:lnTo>
                  <a:pt x="143" y="216"/>
                </a:lnTo>
                <a:lnTo>
                  <a:pt x="148" y="201"/>
                </a:lnTo>
                <a:lnTo>
                  <a:pt x="152" y="189"/>
                </a:lnTo>
                <a:lnTo>
                  <a:pt x="153" y="176"/>
                </a:lnTo>
                <a:lnTo>
                  <a:pt x="155" y="162"/>
                </a:lnTo>
                <a:lnTo>
                  <a:pt x="156" y="146"/>
                </a:lnTo>
                <a:lnTo>
                  <a:pt x="155" y="132"/>
                </a:lnTo>
                <a:lnTo>
                  <a:pt x="154" y="117"/>
                </a:lnTo>
                <a:lnTo>
                  <a:pt x="152" y="104"/>
                </a:lnTo>
                <a:lnTo>
                  <a:pt x="149" y="92"/>
                </a:lnTo>
                <a:lnTo>
                  <a:pt x="146" y="80"/>
                </a:lnTo>
                <a:lnTo>
                  <a:pt x="143" y="68"/>
                </a:lnTo>
                <a:lnTo>
                  <a:pt x="139" y="56"/>
                </a:lnTo>
                <a:lnTo>
                  <a:pt x="134" y="45"/>
                </a:lnTo>
                <a:lnTo>
                  <a:pt x="130" y="34"/>
                </a:lnTo>
                <a:lnTo>
                  <a:pt x="125" y="22"/>
                </a:lnTo>
                <a:lnTo>
                  <a:pt x="121" y="14"/>
                </a:lnTo>
                <a:lnTo>
                  <a:pt x="113" y="0"/>
                </a:lnTo>
                <a:lnTo>
                  <a:pt x="122" y="5"/>
                </a:lnTo>
                <a:lnTo>
                  <a:pt x="130" y="9"/>
                </a:lnTo>
                <a:lnTo>
                  <a:pt x="139" y="15"/>
                </a:lnTo>
                <a:lnTo>
                  <a:pt x="147" y="22"/>
                </a:lnTo>
                <a:lnTo>
                  <a:pt x="155" y="30"/>
                </a:lnTo>
                <a:lnTo>
                  <a:pt x="164" y="39"/>
                </a:lnTo>
                <a:lnTo>
                  <a:pt x="174" y="51"/>
                </a:lnTo>
                <a:lnTo>
                  <a:pt x="183" y="63"/>
                </a:lnTo>
                <a:lnTo>
                  <a:pt x="192" y="74"/>
                </a:lnTo>
                <a:lnTo>
                  <a:pt x="200" y="89"/>
                </a:lnTo>
                <a:lnTo>
                  <a:pt x="208" y="102"/>
                </a:lnTo>
                <a:lnTo>
                  <a:pt x="214" y="118"/>
                </a:lnTo>
                <a:lnTo>
                  <a:pt x="221" y="136"/>
                </a:lnTo>
                <a:lnTo>
                  <a:pt x="225" y="152"/>
                </a:lnTo>
                <a:lnTo>
                  <a:pt x="230" y="171"/>
                </a:lnTo>
                <a:lnTo>
                  <a:pt x="235" y="193"/>
                </a:lnTo>
                <a:lnTo>
                  <a:pt x="238" y="209"/>
                </a:lnTo>
                <a:lnTo>
                  <a:pt x="240" y="231"/>
                </a:lnTo>
                <a:lnTo>
                  <a:pt x="240" y="251"/>
                </a:lnTo>
                <a:lnTo>
                  <a:pt x="239" y="267"/>
                </a:lnTo>
                <a:lnTo>
                  <a:pt x="234" y="289"/>
                </a:lnTo>
                <a:lnTo>
                  <a:pt x="228" y="306"/>
                </a:lnTo>
                <a:lnTo>
                  <a:pt x="221" y="321"/>
                </a:lnTo>
                <a:lnTo>
                  <a:pt x="131" y="536"/>
                </a:lnTo>
                <a:lnTo>
                  <a:pt x="177" y="583"/>
                </a:lnTo>
                <a:lnTo>
                  <a:pt x="15" y="672"/>
                </a:lnTo>
                <a:lnTo>
                  <a:pt x="0" y="405"/>
                </a:lnTo>
              </a:path>
            </a:pathLst>
          </a:custGeom>
          <a:solidFill>
            <a:srgbClr val="FF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Rectangle 82"/>
          <p:cNvSpPr>
            <a:spLocks noChangeArrowheads="1"/>
          </p:cNvSpPr>
          <p:nvPr/>
        </p:nvSpPr>
        <p:spPr bwMode="auto">
          <a:xfrm>
            <a:off x="9606829" y="1630200"/>
            <a:ext cx="298160" cy="366767"/>
          </a:xfrm>
          <a:prstGeom prst="rect">
            <a:avLst/>
          </a:prstGeom>
          <a:ln/>
          <a:extLst/>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n w="0"/>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188774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Adobe Garamond Pro Bold" panose="02020702060506020403" pitchFamily="18" charset="0"/>
              </a:rPr>
              <a:t>SUMMARY</a:t>
            </a:r>
            <a:endParaRPr lang="en-US" dirty="0"/>
          </a:p>
        </p:txBody>
      </p:sp>
      <p:sp>
        <p:nvSpPr>
          <p:cNvPr id="3" name="Content Placeholder 2"/>
          <p:cNvSpPr>
            <a:spLocks noGrp="1"/>
          </p:cNvSpPr>
          <p:nvPr>
            <p:ph idx="1"/>
          </p:nvPr>
        </p:nvSpPr>
        <p:spPr/>
        <p:txBody>
          <a:bodyPr/>
          <a:lstStyle/>
          <a:p>
            <a:r>
              <a:rPr lang="en-US" dirty="0" smtClean="0"/>
              <a:t>Java is high level, object oriented, platform independent language.</a:t>
            </a:r>
          </a:p>
          <a:p>
            <a:r>
              <a:rPr lang="en-US" dirty="0" smtClean="0"/>
              <a:t>Java is very flexible.</a:t>
            </a:r>
          </a:p>
          <a:p>
            <a:r>
              <a:rPr lang="en-US" altLang="en-US" dirty="0" smtClean="0"/>
              <a:t>In java C/C</a:t>
            </a:r>
            <a:r>
              <a:rPr lang="en-US" altLang="en-US" dirty="0"/>
              <a:t>++ like </a:t>
            </a:r>
            <a:r>
              <a:rPr lang="en-US" altLang="en-US" dirty="0" smtClean="0"/>
              <a:t>syntax is used that’s why it is easy to write and understand.</a:t>
            </a:r>
            <a:endParaRPr lang="en-US" altLang="en-US" dirty="0"/>
          </a:p>
          <a:p>
            <a:r>
              <a:rPr lang="en-US" altLang="en-US" dirty="0" smtClean="0"/>
              <a:t>Java does not support pointers, multiple inheritance and </a:t>
            </a:r>
            <a:r>
              <a:rPr lang="en-US" altLang="en-US" smtClean="0"/>
              <a:t>copy constructor.</a:t>
            </a:r>
            <a:endParaRPr lang="en-US" altLang="en-US" dirty="0"/>
          </a:p>
          <a:p>
            <a:r>
              <a:rPr lang="en-US" altLang="en-US" dirty="0"/>
              <a:t>Can be interpreted on any machine.</a:t>
            </a:r>
            <a:endParaRPr lang="en-US" altLang="en-US" i="1" dirty="0"/>
          </a:p>
          <a:p>
            <a:pPr marL="0" indent="0">
              <a:buNone/>
            </a:pPr>
            <a:endParaRPr lang="en-US" altLang="en-US" i="1" dirty="0"/>
          </a:p>
          <a:p>
            <a:endParaRPr lang="en-US" dirty="0" smtClean="0"/>
          </a:p>
          <a:p>
            <a:endParaRPr lang="en-US" dirty="0" smtClean="0"/>
          </a:p>
        </p:txBody>
      </p:sp>
    </p:spTree>
    <p:extLst>
      <p:ext uri="{BB962C8B-B14F-4D97-AF65-F5344CB8AC3E}">
        <p14:creationId xmlns:p14="http://schemas.microsoft.com/office/powerpoint/2010/main" val="267769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a:xfrm>
            <a:off x="359039" y="108626"/>
            <a:ext cx="10695815" cy="663583"/>
          </a:xfrm>
          <a:noFill/>
        </p:spPr>
        <p:txBody>
          <a:bodyPr>
            <a:normAutofit fontScale="90000"/>
          </a:bodyPr>
          <a:lstStyle/>
          <a:p>
            <a:pPr>
              <a:lnSpc>
                <a:spcPct val="90000"/>
              </a:lnSpc>
            </a:pPr>
            <a:r>
              <a:rPr lang="en-US" altLang="en-US" b="1" dirty="0" smtClean="0">
                <a:solidFill>
                  <a:srgbClr val="002060"/>
                </a:solidFill>
              </a:rPr>
              <a:t>Java</a:t>
            </a:r>
            <a:r>
              <a:rPr lang="en-US" altLang="en-US" b="1" dirty="0" smtClean="0"/>
              <a:t> </a:t>
            </a:r>
          </a:p>
        </p:txBody>
      </p:sp>
      <p:sp>
        <p:nvSpPr>
          <p:cNvPr id="58372" name="Rectangle 4"/>
          <p:cNvSpPr>
            <a:spLocks noGrp="1" noChangeArrowheads="1"/>
          </p:cNvSpPr>
          <p:nvPr>
            <p:ph idx="1"/>
          </p:nvPr>
        </p:nvSpPr>
        <p:spPr>
          <a:xfrm>
            <a:off x="359039" y="1219200"/>
            <a:ext cx="9520158" cy="4247145"/>
          </a:xfrm>
        </p:spPr>
        <p:txBody>
          <a:bodyPr>
            <a:normAutofit/>
          </a:bodyPr>
          <a:lstStyle/>
          <a:p>
            <a:pPr>
              <a:lnSpc>
                <a:spcPct val="90000"/>
              </a:lnSpc>
            </a:pPr>
            <a:r>
              <a:rPr lang="en-US" altLang="en-US" sz="2400" dirty="0" smtClean="0"/>
              <a:t>Java - The new programming language from Sun Microsystems.</a:t>
            </a:r>
          </a:p>
          <a:p>
            <a:pPr>
              <a:lnSpc>
                <a:spcPct val="90000"/>
              </a:lnSpc>
            </a:pPr>
            <a:r>
              <a:rPr lang="en-US" altLang="en-US" sz="2400" dirty="0" smtClean="0"/>
              <a:t>Java -Allows anyone to publish a web page with Java code in it.</a:t>
            </a:r>
          </a:p>
          <a:p>
            <a:pPr>
              <a:lnSpc>
                <a:spcPct val="90000"/>
              </a:lnSpc>
            </a:pPr>
            <a:r>
              <a:rPr lang="en-US" altLang="en-US" sz="2400" dirty="0" smtClean="0"/>
              <a:t>Java - CPU  Independent language.</a:t>
            </a:r>
          </a:p>
          <a:p>
            <a:pPr>
              <a:lnSpc>
                <a:spcPct val="90000"/>
              </a:lnSpc>
            </a:pPr>
            <a:r>
              <a:rPr lang="en-US" altLang="en-US" sz="2400" dirty="0" smtClean="0"/>
              <a:t>Created for consumer electronics.</a:t>
            </a:r>
          </a:p>
          <a:p>
            <a:pPr>
              <a:lnSpc>
                <a:spcPct val="90000"/>
              </a:lnSpc>
            </a:pPr>
            <a:r>
              <a:rPr lang="en-US" altLang="en-US" sz="2400" dirty="0" smtClean="0"/>
              <a:t>Java is fast, secure and reliable.</a:t>
            </a:r>
          </a:p>
          <a:p>
            <a:pPr>
              <a:lnSpc>
                <a:spcPct val="90000"/>
              </a:lnSpc>
            </a:pPr>
            <a:r>
              <a:rPr lang="en-US" altLang="en-US" sz="2400" dirty="0" smtClean="0"/>
              <a:t>Java is free to download.</a:t>
            </a:r>
          </a:p>
          <a:p>
            <a:pPr>
              <a:lnSpc>
                <a:spcPct val="90000"/>
              </a:lnSpc>
            </a:pPr>
            <a:r>
              <a:rPr lang="en-US" altLang="en-US" sz="2400" dirty="0" smtClean="0"/>
              <a:t>Java is “C++ -- ++ “</a:t>
            </a:r>
          </a:p>
        </p:txBody>
      </p:sp>
    </p:spTree>
    <p:extLst>
      <p:ext uri="{BB962C8B-B14F-4D97-AF65-F5344CB8AC3E}">
        <p14:creationId xmlns:p14="http://schemas.microsoft.com/office/powerpoint/2010/main" val="3920477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fade">
                                      <p:cBhvr>
                                        <p:cTn id="7" dur="1000"/>
                                        <p:tgtEl>
                                          <p:spTgt spid="58371"/>
                                        </p:tgtEl>
                                      </p:cBhvr>
                                    </p:animEffect>
                                    <p:anim calcmode="lin" valueType="num">
                                      <p:cBhvr>
                                        <p:cTn id="8" dur="1000" fill="hold"/>
                                        <p:tgtEl>
                                          <p:spTgt spid="58371"/>
                                        </p:tgtEl>
                                        <p:attrNameLst>
                                          <p:attrName>ppt_x</p:attrName>
                                        </p:attrNameLst>
                                      </p:cBhvr>
                                      <p:tavLst>
                                        <p:tav tm="0">
                                          <p:val>
                                            <p:strVal val="#ppt_x"/>
                                          </p:val>
                                        </p:tav>
                                        <p:tav tm="100000">
                                          <p:val>
                                            <p:strVal val="#ppt_x"/>
                                          </p:val>
                                        </p:tav>
                                      </p:tavLst>
                                    </p:anim>
                                    <p:anim calcmode="lin" valueType="num">
                                      <p:cBhvr>
                                        <p:cTn id="9" dur="1000" fill="hold"/>
                                        <p:tgtEl>
                                          <p:spTgt spid="583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8372">
                                            <p:txEl>
                                              <p:pRg st="0" end="0"/>
                                            </p:txEl>
                                          </p:spTgt>
                                        </p:tgtEl>
                                        <p:attrNameLst>
                                          <p:attrName>style.visibility</p:attrName>
                                        </p:attrNameLst>
                                      </p:cBhvr>
                                      <p:to>
                                        <p:strVal val="visible"/>
                                      </p:to>
                                    </p:set>
                                    <p:animEffect transition="in" filter="wipe(down)">
                                      <p:cBhvr>
                                        <p:cTn id="14" dur="500"/>
                                        <p:tgtEl>
                                          <p:spTgt spid="58372">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58372">
                                            <p:txEl>
                                              <p:pRg st="1" end="1"/>
                                            </p:txEl>
                                          </p:spTgt>
                                        </p:tgtEl>
                                        <p:attrNameLst>
                                          <p:attrName>style.visibility</p:attrName>
                                        </p:attrNameLst>
                                      </p:cBhvr>
                                      <p:to>
                                        <p:strVal val="visible"/>
                                      </p:to>
                                    </p:set>
                                    <p:animEffect transition="in" filter="wipe(down)">
                                      <p:cBhvr>
                                        <p:cTn id="17" dur="500"/>
                                        <p:tgtEl>
                                          <p:spTgt spid="58372">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8372">
                                            <p:txEl>
                                              <p:pRg st="2" end="2"/>
                                            </p:txEl>
                                          </p:spTgt>
                                        </p:tgtEl>
                                        <p:attrNameLst>
                                          <p:attrName>style.visibility</p:attrName>
                                        </p:attrNameLst>
                                      </p:cBhvr>
                                      <p:to>
                                        <p:strVal val="visible"/>
                                      </p:to>
                                    </p:set>
                                    <p:animEffect transition="in" filter="wipe(down)">
                                      <p:cBhvr>
                                        <p:cTn id="20" dur="500"/>
                                        <p:tgtEl>
                                          <p:spTgt spid="58372">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8372">
                                            <p:txEl>
                                              <p:pRg st="3" end="3"/>
                                            </p:txEl>
                                          </p:spTgt>
                                        </p:tgtEl>
                                        <p:attrNameLst>
                                          <p:attrName>style.visibility</p:attrName>
                                        </p:attrNameLst>
                                      </p:cBhvr>
                                      <p:to>
                                        <p:strVal val="visible"/>
                                      </p:to>
                                    </p:set>
                                    <p:animEffect transition="in" filter="wipe(down)">
                                      <p:cBhvr>
                                        <p:cTn id="23" dur="500"/>
                                        <p:tgtEl>
                                          <p:spTgt spid="58372">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8372">
                                            <p:txEl>
                                              <p:pRg st="4" end="4"/>
                                            </p:txEl>
                                          </p:spTgt>
                                        </p:tgtEl>
                                        <p:attrNameLst>
                                          <p:attrName>style.visibility</p:attrName>
                                        </p:attrNameLst>
                                      </p:cBhvr>
                                      <p:to>
                                        <p:strVal val="visible"/>
                                      </p:to>
                                    </p:set>
                                    <p:animEffect transition="in" filter="wipe(down)">
                                      <p:cBhvr>
                                        <p:cTn id="26" dur="500"/>
                                        <p:tgtEl>
                                          <p:spTgt spid="58372">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8372">
                                            <p:txEl>
                                              <p:pRg st="5" end="5"/>
                                            </p:txEl>
                                          </p:spTgt>
                                        </p:tgtEl>
                                        <p:attrNameLst>
                                          <p:attrName>style.visibility</p:attrName>
                                        </p:attrNameLst>
                                      </p:cBhvr>
                                      <p:to>
                                        <p:strVal val="visible"/>
                                      </p:to>
                                    </p:set>
                                    <p:animEffect transition="in" filter="wipe(down)">
                                      <p:cBhvr>
                                        <p:cTn id="29" dur="500"/>
                                        <p:tgtEl>
                                          <p:spTgt spid="58372">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58372">
                                            <p:txEl>
                                              <p:pRg st="6" end="6"/>
                                            </p:txEl>
                                          </p:spTgt>
                                        </p:tgtEl>
                                        <p:attrNameLst>
                                          <p:attrName>style.visibility</p:attrName>
                                        </p:attrNameLst>
                                      </p:cBhvr>
                                      <p:to>
                                        <p:strVal val="visible"/>
                                      </p:to>
                                    </p:set>
                                    <p:animEffect transition="in" filter="wipe(down)">
                                      <p:cBhvr>
                                        <p:cTn id="32" dur="500"/>
                                        <p:tgtEl>
                                          <p:spTgt spid="583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3970681"/>
          </a:xfrm>
        </p:spPr>
        <p:txBody>
          <a:bodyPr>
            <a:normAutofit/>
          </a:bodyPr>
          <a:lstStyle/>
          <a:p>
            <a:r>
              <a:rPr lang="en-US" sz="7200" b="1" dirty="0" smtClean="0">
                <a:solidFill>
                  <a:srgbClr val="002060"/>
                </a:solidFill>
                <a:latin typeface="Adobe Caslon Pro Bold" panose="0205070206050A020403" pitchFamily="18" charset="0"/>
              </a:rPr>
              <a:t/>
            </a:r>
            <a:br>
              <a:rPr lang="en-US" sz="7200" b="1" dirty="0" smtClean="0">
                <a:solidFill>
                  <a:srgbClr val="002060"/>
                </a:solidFill>
                <a:latin typeface="Adobe Caslon Pro Bold" panose="0205070206050A020403" pitchFamily="18" charset="0"/>
              </a:rPr>
            </a:br>
            <a:r>
              <a:rPr lang="en-US" sz="7200" b="1" dirty="0" smtClean="0">
                <a:solidFill>
                  <a:srgbClr val="002060"/>
                </a:solidFill>
                <a:latin typeface="Adobe Caslon Pro Bold" panose="0205070206050A020403" pitchFamily="18" charset="0"/>
              </a:rPr>
              <a:t>Key Features </a:t>
            </a:r>
            <a:r>
              <a:rPr lang="en-US" sz="7200" b="1" dirty="0">
                <a:solidFill>
                  <a:srgbClr val="002060"/>
                </a:solidFill>
                <a:latin typeface="Adobe Caslon Pro Bold" panose="0205070206050A020403" pitchFamily="18" charset="0"/>
              </a:rPr>
              <a:t>of Java</a:t>
            </a:r>
          </a:p>
        </p:txBody>
      </p:sp>
    </p:spTree>
    <p:extLst>
      <p:ext uri="{BB962C8B-B14F-4D97-AF65-F5344CB8AC3E}">
        <p14:creationId xmlns:p14="http://schemas.microsoft.com/office/powerpoint/2010/main" val="277794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10177" y="235130"/>
            <a:ext cx="9520158" cy="642835"/>
          </a:xfrm>
          <a:noFill/>
        </p:spPr>
        <p:txBody>
          <a:bodyPr>
            <a:normAutofit fontScale="90000"/>
          </a:bodyPr>
          <a:lstStyle/>
          <a:p>
            <a:pPr>
              <a:lnSpc>
                <a:spcPct val="90000"/>
              </a:lnSpc>
            </a:pPr>
            <a:r>
              <a:rPr lang="en-US" altLang="en-US" dirty="0" smtClean="0">
                <a:solidFill>
                  <a:srgbClr val="0070C0"/>
                </a:solidFill>
              </a:rPr>
              <a:t>According to Sun, Java is...</a:t>
            </a:r>
          </a:p>
        </p:txBody>
      </p:sp>
      <p:sp>
        <p:nvSpPr>
          <p:cNvPr id="61443" name="Rectangle 3"/>
          <p:cNvSpPr>
            <a:spLocks noGrp="1" noChangeArrowheads="1"/>
          </p:cNvSpPr>
          <p:nvPr>
            <p:ph idx="1"/>
          </p:nvPr>
        </p:nvSpPr>
        <p:spPr>
          <a:xfrm>
            <a:off x="556432" y="1362891"/>
            <a:ext cx="9227648" cy="5181600"/>
          </a:xfrm>
        </p:spPr>
        <p:txBody>
          <a:bodyPr rtlCol="0">
            <a:normAutofit/>
          </a:bodyPr>
          <a:lstStyle/>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Simple and Powerful</a:t>
            </a:r>
          </a:p>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Object Oriented</a:t>
            </a:r>
          </a:p>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Portable</a:t>
            </a:r>
          </a:p>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Architecture Neutral</a:t>
            </a:r>
          </a:p>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Distributed</a:t>
            </a:r>
          </a:p>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Multi-threaded</a:t>
            </a:r>
          </a:p>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Robust, Secure/Safe</a:t>
            </a:r>
          </a:p>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Interpreted</a:t>
            </a:r>
          </a:p>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High Performance</a:t>
            </a:r>
          </a:p>
          <a:p>
            <a:pPr>
              <a:lnSpc>
                <a:spcPct val="90000"/>
              </a:lnSpc>
              <a:buFont typeface="Wingdings" panose="05000000000000000000" pitchFamily="2" charset="2"/>
              <a:buChar char="§"/>
              <a:defRPr/>
            </a:pP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 Dynamic </a:t>
            </a:r>
            <a:r>
              <a:rPr lang="en-US" altLang="en-US" dirty="0" smtClean="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programming </a:t>
            </a:r>
            <a:r>
              <a:rPr lang="en-US" altLang="en-US"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language/platform.</a:t>
            </a:r>
            <a:r>
              <a:rPr lang="en-US" altLang="en-US" u="sng"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ea typeface="Adobe Ming Std L" panose="02020300000000000000" pitchFamily="18" charset="-128"/>
              </a:rPr>
              <a:t> </a:t>
            </a:r>
            <a:r>
              <a:rPr lang="en-US" altLang="en-US" u="sng" dirty="0">
                <a:solidFill>
                  <a:schemeClr val="tx1">
                    <a:lumMod val="75000"/>
                    <a:lumOff val="25000"/>
                  </a:schemeClr>
                </a:solidFill>
                <a:effectLst>
                  <a:outerShdw blurRad="38100" dist="38100" dir="2700000" algn="tl">
                    <a:srgbClr val="000000"/>
                  </a:outerShdw>
                </a:effectLst>
                <a:latin typeface="Adobe Caslon Pro" panose="0205050205050A020403" pitchFamily="18" charset="0"/>
              </a:rPr>
              <a:t>      </a:t>
            </a:r>
          </a:p>
        </p:txBody>
      </p:sp>
    </p:spTree>
    <p:extLst>
      <p:ext uri="{BB962C8B-B14F-4D97-AF65-F5344CB8AC3E}">
        <p14:creationId xmlns:p14="http://schemas.microsoft.com/office/powerpoint/2010/main" val="3359994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fade">
                                      <p:cBhvr>
                                        <p:cTn id="7" dur="1000"/>
                                        <p:tgtEl>
                                          <p:spTgt spid="64514"/>
                                        </p:tgtEl>
                                      </p:cBhvr>
                                    </p:animEffect>
                                    <p:anim calcmode="lin" valueType="num">
                                      <p:cBhvr>
                                        <p:cTn id="8" dur="1000" fill="hold"/>
                                        <p:tgtEl>
                                          <p:spTgt spid="64514"/>
                                        </p:tgtEl>
                                        <p:attrNameLst>
                                          <p:attrName>ppt_x</p:attrName>
                                        </p:attrNameLst>
                                      </p:cBhvr>
                                      <p:tavLst>
                                        <p:tav tm="0">
                                          <p:val>
                                            <p:strVal val="#ppt_x"/>
                                          </p:val>
                                        </p:tav>
                                        <p:tav tm="100000">
                                          <p:val>
                                            <p:strVal val="#ppt_x"/>
                                          </p:val>
                                        </p:tav>
                                      </p:tavLst>
                                    </p:anim>
                                    <p:anim calcmode="lin" valueType="num">
                                      <p:cBhvr>
                                        <p:cTn id="9" dur="1000" fill="hold"/>
                                        <p:tgtEl>
                                          <p:spTgt spid="645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443">
                                            <p:txEl>
                                              <p:pRg st="0" end="0"/>
                                            </p:txEl>
                                          </p:spTgt>
                                        </p:tgtEl>
                                        <p:attrNameLst>
                                          <p:attrName>style.visibility</p:attrName>
                                        </p:attrNameLst>
                                      </p:cBhvr>
                                      <p:to>
                                        <p:strVal val="visible"/>
                                      </p:to>
                                    </p:set>
                                    <p:animEffect transition="in" filter="fade">
                                      <p:cBhvr>
                                        <p:cTn id="14" dur="1000"/>
                                        <p:tgtEl>
                                          <p:spTgt spid="61443">
                                            <p:txEl>
                                              <p:pRg st="0" end="0"/>
                                            </p:txEl>
                                          </p:spTgt>
                                        </p:tgtEl>
                                      </p:cBhvr>
                                    </p:animEffect>
                                    <p:anim calcmode="lin" valueType="num">
                                      <p:cBhvr>
                                        <p:cTn id="15" dur="10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14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1443">
                                            <p:txEl>
                                              <p:pRg st="1" end="1"/>
                                            </p:txEl>
                                          </p:spTgt>
                                        </p:tgtEl>
                                        <p:attrNameLst>
                                          <p:attrName>style.visibility</p:attrName>
                                        </p:attrNameLst>
                                      </p:cBhvr>
                                      <p:to>
                                        <p:strVal val="visible"/>
                                      </p:to>
                                    </p:set>
                                    <p:animEffect transition="in" filter="fade">
                                      <p:cBhvr>
                                        <p:cTn id="21" dur="1000"/>
                                        <p:tgtEl>
                                          <p:spTgt spid="61443">
                                            <p:txEl>
                                              <p:pRg st="1" end="1"/>
                                            </p:txEl>
                                          </p:spTgt>
                                        </p:tgtEl>
                                      </p:cBhvr>
                                    </p:animEffect>
                                    <p:anim calcmode="lin" valueType="num">
                                      <p:cBhvr>
                                        <p:cTn id="22" dur="10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14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1443">
                                            <p:txEl>
                                              <p:pRg st="2" end="2"/>
                                            </p:txEl>
                                          </p:spTgt>
                                        </p:tgtEl>
                                        <p:attrNameLst>
                                          <p:attrName>style.visibility</p:attrName>
                                        </p:attrNameLst>
                                      </p:cBhvr>
                                      <p:to>
                                        <p:strVal val="visible"/>
                                      </p:to>
                                    </p:set>
                                    <p:animEffect transition="in" filter="fade">
                                      <p:cBhvr>
                                        <p:cTn id="28" dur="1000"/>
                                        <p:tgtEl>
                                          <p:spTgt spid="61443">
                                            <p:txEl>
                                              <p:pRg st="2" end="2"/>
                                            </p:txEl>
                                          </p:spTgt>
                                        </p:tgtEl>
                                      </p:cBhvr>
                                    </p:animEffect>
                                    <p:anim calcmode="lin" valueType="num">
                                      <p:cBhvr>
                                        <p:cTn id="29" dur="10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14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1443">
                                            <p:txEl>
                                              <p:pRg st="3" end="3"/>
                                            </p:txEl>
                                          </p:spTgt>
                                        </p:tgtEl>
                                        <p:attrNameLst>
                                          <p:attrName>style.visibility</p:attrName>
                                        </p:attrNameLst>
                                      </p:cBhvr>
                                      <p:to>
                                        <p:strVal val="visible"/>
                                      </p:to>
                                    </p:set>
                                    <p:animEffect transition="in" filter="fade">
                                      <p:cBhvr>
                                        <p:cTn id="35" dur="1000"/>
                                        <p:tgtEl>
                                          <p:spTgt spid="61443">
                                            <p:txEl>
                                              <p:pRg st="3" end="3"/>
                                            </p:txEl>
                                          </p:spTgt>
                                        </p:tgtEl>
                                      </p:cBhvr>
                                    </p:animEffect>
                                    <p:anim calcmode="lin" valueType="num">
                                      <p:cBhvr>
                                        <p:cTn id="36" dur="10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14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1443">
                                            <p:txEl>
                                              <p:pRg st="4" end="4"/>
                                            </p:txEl>
                                          </p:spTgt>
                                        </p:tgtEl>
                                        <p:attrNameLst>
                                          <p:attrName>style.visibility</p:attrName>
                                        </p:attrNameLst>
                                      </p:cBhvr>
                                      <p:to>
                                        <p:strVal val="visible"/>
                                      </p:to>
                                    </p:set>
                                    <p:animEffect transition="in" filter="fade">
                                      <p:cBhvr>
                                        <p:cTn id="42" dur="1000"/>
                                        <p:tgtEl>
                                          <p:spTgt spid="61443">
                                            <p:txEl>
                                              <p:pRg st="4" end="4"/>
                                            </p:txEl>
                                          </p:spTgt>
                                        </p:tgtEl>
                                      </p:cBhvr>
                                    </p:animEffect>
                                    <p:anim calcmode="lin" valueType="num">
                                      <p:cBhvr>
                                        <p:cTn id="43" dur="10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14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1443">
                                            <p:txEl>
                                              <p:pRg st="5" end="5"/>
                                            </p:txEl>
                                          </p:spTgt>
                                        </p:tgtEl>
                                        <p:attrNameLst>
                                          <p:attrName>style.visibility</p:attrName>
                                        </p:attrNameLst>
                                      </p:cBhvr>
                                      <p:to>
                                        <p:strVal val="visible"/>
                                      </p:to>
                                    </p:set>
                                    <p:animEffect transition="in" filter="fade">
                                      <p:cBhvr>
                                        <p:cTn id="49" dur="1000"/>
                                        <p:tgtEl>
                                          <p:spTgt spid="61443">
                                            <p:txEl>
                                              <p:pRg st="5" end="5"/>
                                            </p:txEl>
                                          </p:spTgt>
                                        </p:tgtEl>
                                      </p:cBhvr>
                                    </p:animEffect>
                                    <p:anim calcmode="lin" valueType="num">
                                      <p:cBhvr>
                                        <p:cTn id="50" dur="10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614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1443">
                                            <p:txEl>
                                              <p:pRg st="6" end="6"/>
                                            </p:txEl>
                                          </p:spTgt>
                                        </p:tgtEl>
                                        <p:attrNameLst>
                                          <p:attrName>style.visibility</p:attrName>
                                        </p:attrNameLst>
                                      </p:cBhvr>
                                      <p:to>
                                        <p:strVal val="visible"/>
                                      </p:to>
                                    </p:set>
                                    <p:animEffect transition="in" filter="fade">
                                      <p:cBhvr>
                                        <p:cTn id="56" dur="1000"/>
                                        <p:tgtEl>
                                          <p:spTgt spid="61443">
                                            <p:txEl>
                                              <p:pRg st="6" end="6"/>
                                            </p:txEl>
                                          </p:spTgt>
                                        </p:tgtEl>
                                      </p:cBhvr>
                                    </p:animEffect>
                                    <p:anim calcmode="lin" valueType="num">
                                      <p:cBhvr>
                                        <p:cTn id="57" dur="10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6144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1443">
                                            <p:txEl>
                                              <p:pRg st="7" end="7"/>
                                            </p:txEl>
                                          </p:spTgt>
                                        </p:tgtEl>
                                        <p:attrNameLst>
                                          <p:attrName>style.visibility</p:attrName>
                                        </p:attrNameLst>
                                      </p:cBhvr>
                                      <p:to>
                                        <p:strVal val="visible"/>
                                      </p:to>
                                    </p:set>
                                    <p:animEffect transition="in" filter="fade">
                                      <p:cBhvr>
                                        <p:cTn id="63" dur="1000"/>
                                        <p:tgtEl>
                                          <p:spTgt spid="61443">
                                            <p:txEl>
                                              <p:pRg st="7" end="7"/>
                                            </p:txEl>
                                          </p:spTgt>
                                        </p:tgtEl>
                                      </p:cBhvr>
                                    </p:animEffect>
                                    <p:anim calcmode="lin" valueType="num">
                                      <p:cBhvr>
                                        <p:cTn id="64" dur="1000" fill="hold"/>
                                        <p:tgtEl>
                                          <p:spTgt spid="6144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614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1443">
                                            <p:txEl>
                                              <p:pRg st="8" end="8"/>
                                            </p:txEl>
                                          </p:spTgt>
                                        </p:tgtEl>
                                        <p:attrNameLst>
                                          <p:attrName>style.visibility</p:attrName>
                                        </p:attrNameLst>
                                      </p:cBhvr>
                                      <p:to>
                                        <p:strVal val="visible"/>
                                      </p:to>
                                    </p:set>
                                    <p:animEffect transition="in" filter="fade">
                                      <p:cBhvr>
                                        <p:cTn id="70" dur="1000"/>
                                        <p:tgtEl>
                                          <p:spTgt spid="61443">
                                            <p:txEl>
                                              <p:pRg st="8" end="8"/>
                                            </p:txEl>
                                          </p:spTgt>
                                        </p:tgtEl>
                                      </p:cBhvr>
                                    </p:animEffect>
                                    <p:anim calcmode="lin" valueType="num">
                                      <p:cBhvr>
                                        <p:cTn id="71" dur="1000" fill="hold"/>
                                        <p:tgtEl>
                                          <p:spTgt spid="6144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6144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1443">
                                            <p:txEl>
                                              <p:pRg st="9" end="9"/>
                                            </p:txEl>
                                          </p:spTgt>
                                        </p:tgtEl>
                                        <p:attrNameLst>
                                          <p:attrName>style.visibility</p:attrName>
                                        </p:attrNameLst>
                                      </p:cBhvr>
                                      <p:to>
                                        <p:strVal val="visible"/>
                                      </p:to>
                                    </p:set>
                                    <p:animEffect transition="in" filter="fade">
                                      <p:cBhvr>
                                        <p:cTn id="77" dur="1000"/>
                                        <p:tgtEl>
                                          <p:spTgt spid="61443">
                                            <p:txEl>
                                              <p:pRg st="9" end="9"/>
                                            </p:txEl>
                                          </p:spTgt>
                                        </p:tgtEl>
                                      </p:cBhvr>
                                    </p:animEffect>
                                    <p:anim calcmode="lin" valueType="num">
                                      <p:cBhvr>
                                        <p:cTn id="78" dur="1000" fill="hold"/>
                                        <p:tgtEl>
                                          <p:spTgt spid="6144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614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14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6752" y="192812"/>
            <a:ext cx="4608576" cy="801943"/>
          </a:xfrm>
        </p:spPr>
        <p:txBody>
          <a:bodyPr>
            <a:noAutofit/>
          </a:bodyPr>
          <a:lstStyle/>
          <a:p>
            <a:r>
              <a:rPr lang="en-US" altLang="en-US" sz="2400" dirty="0">
                <a:latin typeface="Adobe Gothic Std B" panose="020B0800000000000000" pitchFamily="34" charset="-128"/>
                <a:ea typeface="Adobe Gothic Std B" panose="020B0800000000000000" pitchFamily="34" charset="-128"/>
              </a:rPr>
              <a:t>General Language Features</a:t>
            </a:r>
            <a:endParaRPr lang="en-US" sz="2400" dirty="0">
              <a:latin typeface="Adobe Gothic Std B" panose="020B0800000000000000" pitchFamily="34" charset="-128"/>
              <a:ea typeface="Adobe Gothic Std B" panose="020B0800000000000000" pitchFamily="34" charset="-128"/>
            </a:endParaRPr>
          </a:p>
        </p:txBody>
      </p:sp>
      <p:sp>
        <p:nvSpPr>
          <p:cNvPr id="130051" name="Rectangle 3"/>
          <p:cNvSpPr>
            <a:spLocks noGrp="1" noChangeArrowheads="1"/>
          </p:cNvSpPr>
          <p:nvPr>
            <p:ph sz="half" idx="2"/>
          </p:nvPr>
        </p:nvSpPr>
        <p:spPr>
          <a:xfrm>
            <a:off x="576752" y="1657489"/>
            <a:ext cx="4608576" cy="3727012"/>
          </a:xfrm>
        </p:spPr>
        <p:txBody>
          <a:bodyPr/>
          <a:lstStyle/>
          <a:p>
            <a:pPr>
              <a:lnSpc>
                <a:spcPct val="90000"/>
              </a:lnSpc>
            </a:pPr>
            <a:r>
              <a:rPr lang="en-US" altLang="en-US" dirty="0" smtClean="0"/>
              <a:t>C/C++ like syntax</a:t>
            </a:r>
          </a:p>
          <a:p>
            <a:pPr>
              <a:lnSpc>
                <a:spcPct val="90000"/>
              </a:lnSpc>
            </a:pPr>
            <a:r>
              <a:rPr lang="en-US" altLang="en-US" dirty="0" smtClean="0"/>
              <a:t>No pointers</a:t>
            </a:r>
          </a:p>
          <a:p>
            <a:pPr>
              <a:lnSpc>
                <a:spcPct val="90000"/>
              </a:lnSpc>
            </a:pPr>
            <a:r>
              <a:rPr lang="en-US" altLang="en-US" dirty="0" smtClean="0"/>
              <a:t>Objects request services of other objects through </a:t>
            </a:r>
            <a:r>
              <a:rPr lang="en-US" altLang="en-US" i="1" dirty="0" smtClean="0"/>
              <a:t>messages</a:t>
            </a:r>
            <a:endParaRPr lang="en-US" altLang="en-US" dirty="0" smtClean="0"/>
          </a:p>
          <a:p>
            <a:pPr>
              <a:lnSpc>
                <a:spcPct val="90000"/>
              </a:lnSpc>
            </a:pPr>
            <a:r>
              <a:rPr lang="en-US" altLang="en-US" dirty="0" smtClean="0"/>
              <a:t>Can be interpreted on any machine.</a:t>
            </a:r>
            <a:endParaRPr lang="en-US" altLang="en-US" i="1" dirty="0" smtClean="0"/>
          </a:p>
          <a:p>
            <a:pPr>
              <a:lnSpc>
                <a:spcPct val="90000"/>
              </a:lnSpc>
            </a:pPr>
            <a:r>
              <a:rPr lang="en-US" altLang="en-US" i="1" dirty="0" smtClean="0"/>
              <a:t>Easy to write.</a:t>
            </a:r>
          </a:p>
        </p:txBody>
      </p:sp>
      <p:sp>
        <p:nvSpPr>
          <p:cNvPr id="4" name="Text Placeholder 3"/>
          <p:cNvSpPr>
            <a:spLocks noGrp="1"/>
          </p:cNvSpPr>
          <p:nvPr>
            <p:ph type="body" sz="quarter" idx="3"/>
          </p:nvPr>
        </p:nvSpPr>
        <p:spPr>
          <a:xfrm>
            <a:off x="5511364" y="383267"/>
            <a:ext cx="4608576" cy="611488"/>
          </a:xfrm>
        </p:spPr>
        <p:txBody>
          <a:bodyPr>
            <a:normAutofit/>
          </a:bodyPr>
          <a:lstStyle/>
          <a:p>
            <a:r>
              <a:rPr lang="en-US" altLang="en-US" sz="2800" dirty="0">
                <a:latin typeface="Adobe Gothic Std B" panose="020B0800000000000000" pitchFamily="34" charset="-128"/>
                <a:ea typeface="Adobe Gothic Std B" panose="020B0800000000000000" pitchFamily="34" charset="-128"/>
              </a:rPr>
              <a:t>Removed From C++</a:t>
            </a:r>
            <a:endParaRPr lang="en-US" sz="2800" dirty="0">
              <a:latin typeface="Adobe Gothic Std B" panose="020B0800000000000000" pitchFamily="34" charset="-128"/>
              <a:ea typeface="Adobe Gothic Std B" panose="020B0800000000000000" pitchFamily="34" charset="-128"/>
            </a:endParaRPr>
          </a:p>
        </p:txBody>
      </p:sp>
      <p:sp>
        <p:nvSpPr>
          <p:cNvPr id="5" name="Content Placeholder 4"/>
          <p:cNvSpPr>
            <a:spLocks noGrp="1"/>
          </p:cNvSpPr>
          <p:nvPr>
            <p:ph sz="quarter" idx="4"/>
          </p:nvPr>
        </p:nvSpPr>
        <p:spPr>
          <a:xfrm>
            <a:off x="5700049" y="1489037"/>
            <a:ext cx="4608576" cy="3895464"/>
          </a:xfrm>
        </p:spPr>
        <p:txBody>
          <a:bodyPr>
            <a:normAutofit/>
          </a:bodyPr>
          <a:lstStyle/>
          <a:p>
            <a:pPr>
              <a:lnSpc>
                <a:spcPct val="90000"/>
              </a:lnSpc>
            </a:pPr>
            <a:r>
              <a:rPr lang="en-US" altLang="en-US" dirty="0"/>
              <a:t>Operator overloading</a:t>
            </a:r>
          </a:p>
          <a:p>
            <a:pPr>
              <a:lnSpc>
                <a:spcPct val="90000"/>
              </a:lnSpc>
            </a:pPr>
            <a:r>
              <a:rPr lang="en-US" altLang="en-US" dirty="0"/>
              <a:t>Pointers and Array/pointers</a:t>
            </a:r>
          </a:p>
          <a:p>
            <a:pPr>
              <a:lnSpc>
                <a:spcPct val="90000"/>
              </a:lnSpc>
            </a:pPr>
            <a:r>
              <a:rPr lang="en-US" altLang="en-US" dirty="0"/>
              <a:t>Multiple-inheritance of implementation</a:t>
            </a:r>
          </a:p>
          <a:p>
            <a:pPr>
              <a:lnSpc>
                <a:spcPct val="90000"/>
              </a:lnSpc>
            </a:pPr>
            <a:r>
              <a:rPr lang="en-US" altLang="en-US" dirty="0"/>
              <a:t>Enum, typedef, #define</a:t>
            </a:r>
          </a:p>
          <a:p>
            <a:pPr>
              <a:lnSpc>
                <a:spcPct val="90000"/>
              </a:lnSpc>
            </a:pPr>
            <a:r>
              <a:rPr lang="en-US" altLang="en-US" dirty="0"/>
              <a:t>Copy constructors, destructors</a:t>
            </a:r>
          </a:p>
          <a:p>
            <a:pPr>
              <a:lnSpc>
                <a:spcPct val="90000"/>
              </a:lnSpc>
            </a:pPr>
            <a:r>
              <a:rPr lang="en-US" altLang="en-US" dirty="0"/>
              <a:t>Templates</a:t>
            </a:r>
          </a:p>
          <a:p>
            <a:pPr marL="0" indent="0">
              <a:lnSpc>
                <a:spcPct val="90000"/>
              </a:lnSpc>
              <a:buNone/>
            </a:pPr>
            <a:endParaRPr lang="en-US" altLang="en-US" dirty="0"/>
          </a:p>
          <a:p>
            <a:endParaRPr lang="en-US" dirty="0"/>
          </a:p>
        </p:txBody>
      </p:sp>
    </p:spTree>
    <p:extLst>
      <p:ext uri="{BB962C8B-B14F-4D97-AF65-F5344CB8AC3E}">
        <p14:creationId xmlns:p14="http://schemas.microsoft.com/office/powerpoint/2010/main" val="38077942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0051">
                                            <p:txEl>
                                              <p:pRg st="0" end="0"/>
                                            </p:txEl>
                                          </p:spTgt>
                                        </p:tgtEl>
                                        <p:attrNameLst>
                                          <p:attrName>style.visibility</p:attrName>
                                        </p:attrNameLst>
                                      </p:cBhvr>
                                      <p:to>
                                        <p:strVal val="visible"/>
                                      </p:to>
                                    </p:set>
                                    <p:animEffect transition="in" filter="fade">
                                      <p:cBhvr>
                                        <p:cTn id="14" dur="1000"/>
                                        <p:tgtEl>
                                          <p:spTgt spid="130051">
                                            <p:txEl>
                                              <p:pRg st="0" end="0"/>
                                            </p:txEl>
                                          </p:spTgt>
                                        </p:tgtEl>
                                      </p:cBhvr>
                                    </p:animEffect>
                                    <p:anim calcmode="lin" valueType="num">
                                      <p:cBhvr>
                                        <p:cTn id="15" dur="1000" fill="hold"/>
                                        <p:tgtEl>
                                          <p:spTgt spid="13005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00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0051">
                                            <p:txEl>
                                              <p:pRg st="1" end="1"/>
                                            </p:txEl>
                                          </p:spTgt>
                                        </p:tgtEl>
                                        <p:attrNameLst>
                                          <p:attrName>style.visibility</p:attrName>
                                        </p:attrNameLst>
                                      </p:cBhvr>
                                      <p:to>
                                        <p:strVal val="visible"/>
                                      </p:to>
                                    </p:set>
                                    <p:animEffect transition="in" filter="fade">
                                      <p:cBhvr>
                                        <p:cTn id="21" dur="1000"/>
                                        <p:tgtEl>
                                          <p:spTgt spid="130051">
                                            <p:txEl>
                                              <p:pRg st="1" end="1"/>
                                            </p:txEl>
                                          </p:spTgt>
                                        </p:tgtEl>
                                      </p:cBhvr>
                                    </p:animEffect>
                                    <p:anim calcmode="lin" valueType="num">
                                      <p:cBhvr>
                                        <p:cTn id="22" dur="1000" fill="hold"/>
                                        <p:tgtEl>
                                          <p:spTgt spid="13005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00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0051">
                                            <p:txEl>
                                              <p:pRg st="2" end="2"/>
                                            </p:txEl>
                                          </p:spTgt>
                                        </p:tgtEl>
                                        <p:attrNameLst>
                                          <p:attrName>style.visibility</p:attrName>
                                        </p:attrNameLst>
                                      </p:cBhvr>
                                      <p:to>
                                        <p:strVal val="visible"/>
                                      </p:to>
                                    </p:set>
                                    <p:animEffect transition="in" filter="fade">
                                      <p:cBhvr>
                                        <p:cTn id="28" dur="1000"/>
                                        <p:tgtEl>
                                          <p:spTgt spid="130051">
                                            <p:txEl>
                                              <p:pRg st="2" end="2"/>
                                            </p:txEl>
                                          </p:spTgt>
                                        </p:tgtEl>
                                      </p:cBhvr>
                                    </p:animEffect>
                                    <p:anim calcmode="lin" valueType="num">
                                      <p:cBhvr>
                                        <p:cTn id="29" dur="10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00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0051">
                                            <p:txEl>
                                              <p:pRg st="3" end="3"/>
                                            </p:txEl>
                                          </p:spTgt>
                                        </p:tgtEl>
                                        <p:attrNameLst>
                                          <p:attrName>style.visibility</p:attrName>
                                        </p:attrNameLst>
                                      </p:cBhvr>
                                      <p:to>
                                        <p:strVal val="visible"/>
                                      </p:to>
                                    </p:set>
                                    <p:animEffect transition="in" filter="fade">
                                      <p:cBhvr>
                                        <p:cTn id="35" dur="1000"/>
                                        <p:tgtEl>
                                          <p:spTgt spid="130051">
                                            <p:txEl>
                                              <p:pRg st="3" end="3"/>
                                            </p:txEl>
                                          </p:spTgt>
                                        </p:tgtEl>
                                      </p:cBhvr>
                                    </p:animEffect>
                                    <p:anim calcmode="lin" valueType="num">
                                      <p:cBhvr>
                                        <p:cTn id="36" dur="1000" fill="hold"/>
                                        <p:tgtEl>
                                          <p:spTgt spid="130051">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00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0051">
                                            <p:txEl>
                                              <p:pRg st="4" end="4"/>
                                            </p:txEl>
                                          </p:spTgt>
                                        </p:tgtEl>
                                        <p:attrNameLst>
                                          <p:attrName>style.visibility</p:attrName>
                                        </p:attrNameLst>
                                      </p:cBhvr>
                                      <p:to>
                                        <p:strVal val="visible"/>
                                      </p:to>
                                    </p:set>
                                    <p:animEffect transition="in" filter="fade">
                                      <p:cBhvr>
                                        <p:cTn id="42" dur="1000"/>
                                        <p:tgtEl>
                                          <p:spTgt spid="130051">
                                            <p:txEl>
                                              <p:pRg st="4" end="4"/>
                                            </p:txEl>
                                          </p:spTgt>
                                        </p:tgtEl>
                                      </p:cBhvr>
                                    </p:animEffect>
                                    <p:anim calcmode="lin" valueType="num">
                                      <p:cBhvr>
                                        <p:cTn id="43" dur="1000" fill="hold"/>
                                        <p:tgtEl>
                                          <p:spTgt spid="130051">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300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1000"/>
                                        <p:tgtEl>
                                          <p:spTgt spid="4">
                                            <p:txEl>
                                              <p:pRg st="0" end="0"/>
                                            </p:txEl>
                                          </p:spTgt>
                                        </p:tgtEl>
                                      </p:cBhvr>
                                    </p:animEffect>
                                    <p:anim calcmode="lin" valueType="num">
                                      <p:cBhvr>
                                        <p:cTn id="5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fade">
                                      <p:cBhvr>
                                        <p:cTn id="56" dur="1000"/>
                                        <p:tgtEl>
                                          <p:spTgt spid="5">
                                            <p:txEl>
                                              <p:pRg st="0" end="0"/>
                                            </p:txEl>
                                          </p:spTgt>
                                        </p:tgtEl>
                                      </p:cBhvr>
                                    </p:animEffect>
                                    <p:anim calcmode="lin" valueType="num">
                                      <p:cBhvr>
                                        <p:cTn id="5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1000"/>
                                        <p:tgtEl>
                                          <p:spTgt spid="5">
                                            <p:txEl>
                                              <p:pRg st="1" end="1"/>
                                            </p:txEl>
                                          </p:spTgt>
                                        </p:tgtEl>
                                      </p:cBhvr>
                                    </p:animEffect>
                                    <p:anim calcmode="lin" valueType="num">
                                      <p:cBhvr>
                                        <p:cTn id="6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xEl>
                                              <p:pRg st="2" end="2"/>
                                            </p:txEl>
                                          </p:spTgt>
                                        </p:tgtEl>
                                        <p:attrNameLst>
                                          <p:attrName>style.visibility</p:attrName>
                                        </p:attrNameLst>
                                      </p:cBhvr>
                                      <p:to>
                                        <p:strVal val="visible"/>
                                      </p:to>
                                    </p:set>
                                    <p:animEffect transition="in" filter="fade">
                                      <p:cBhvr>
                                        <p:cTn id="70" dur="1000"/>
                                        <p:tgtEl>
                                          <p:spTgt spid="5">
                                            <p:txEl>
                                              <p:pRg st="2" end="2"/>
                                            </p:txEl>
                                          </p:spTgt>
                                        </p:tgtEl>
                                      </p:cBhvr>
                                    </p:animEffect>
                                    <p:anim calcmode="lin" valueType="num">
                                      <p:cBhvr>
                                        <p:cTn id="7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xEl>
                                              <p:pRg st="3" end="3"/>
                                            </p:txEl>
                                          </p:spTgt>
                                        </p:tgtEl>
                                        <p:attrNameLst>
                                          <p:attrName>style.visibility</p:attrName>
                                        </p:attrNameLst>
                                      </p:cBhvr>
                                      <p:to>
                                        <p:strVal val="visible"/>
                                      </p:to>
                                    </p:set>
                                    <p:animEffect transition="in" filter="fade">
                                      <p:cBhvr>
                                        <p:cTn id="77" dur="1000"/>
                                        <p:tgtEl>
                                          <p:spTgt spid="5">
                                            <p:txEl>
                                              <p:pRg st="3" end="3"/>
                                            </p:txEl>
                                          </p:spTgt>
                                        </p:tgtEl>
                                      </p:cBhvr>
                                    </p:animEffect>
                                    <p:anim calcmode="lin" valueType="num">
                                      <p:cBhvr>
                                        <p:cTn id="7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5">
                                            <p:txEl>
                                              <p:pRg st="4" end="4"/>
                                            </p:txEl>
                                          </p:spTgt>
                                        </p:tgtEl>
                                        <p:attrNameLst>
                                          <p:attrName>style.visibility</p:attrName>
                                        </p:attrNameLst>
                                      </p:cBhvr>
                                      <p:to>
                                        <p:strVal val="visible"/>
                                      </p:to>
                                    </p:set>
                                    <p:animEffect transition="in" filter="fade">
                                      <p:cBhvr>
                                        <p:cTn id="84" dur="1000"/>
                                        <p:tgtEl>
                                          <p:spTgt spid="5">
                                            <p:txEl>
                                              <p:pRg st="4" end="4"/>
                                            </p:txEl>
                                          </p:spTgt>
                                        </p:tgtEl>
                                      </p:cBhvr>
                                    </p:animEffect>
                                    <p:anim calcmode="lin" valueType="num">
                                      <p:cBhvr>
                                        <p:cTn id="8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Effect transition="in" filter="fade">
                                      <p:cBhvr>
                                        <p:cTn id="91" dur="1000"/>
                                        <p:tgtEl>
                                          <p:spTgt spid="5">
                                            <p:txEl>
                                              <p:pRg st="5" end="5"/>
                                            </p:txEl>
                                          </p:spTgt>
                                        </p:tgtEl>
                                      </p:cBhvr>
                                    </p:animEffect>
                                    <p:anim calcmode="lin" valueType="num">
                                      <p:cBhvr>
                                        <p:cTn id="9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0051" grpId="0" build="p"/>
      <p:bldP spid="4"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508816"/>
            <a:ext cx="10515600" cy="640715"/>
          </a:xfrm>
        </p:spPr>
        <p:txBody>
          <a:bodyPr>
            <a:normAutofit/>
          </a:bodyPr>
          <a:lstStyle/>
          <a:p>
            <a:r>
              <a:rPr lang="en-US" sz="2400" b="1" dirty="0" smtClean="0">
                <a:latin typeface="Adobe Caslon Pro Bold" panose="0205070206050A020403" pitchFamily="18" charset="0"/>
              </a:rPr>
              <a:t> </a:t>
            </a:r>
            <a:r>
              <a:rPr lang="en-US" sz="2400" b="1" dirty="0">
                <a:latin typeface="Adobe Caslon Pro Bold" panose="0205070206050A020403" pitchFamily="18" charset="0"/>
              </a:rPr>
              <a:t>OOP Principles</a:t>
            </a:r>
          </a:p>
        </p:txBody>
      </p:sp>
      <p:sp>
        <p:nvSpPr>
          <p:cNvPr id="4" name="Content Placeholder 3"/>
          <p:cNvSpPr>
            <a:spLocks noGrp="1"/>
          </p:cNvSpPr>
          <p:nvPr>
            <p:ph idx="1"/>
          </p:nvPr>
        </p:nvSpPr>
        <p:spPr/>
        <p:txBody>
          <a:bodyPr/>
          <a:lstStyle/>
          <a:p>
            <a:r>
              <a:rPr lang="en-US" dirty="0" smtClean="0"/>
              <a:t>Class</a:t>
            </a:r>
          </a:p>
          <a:p>
            <a:r>
              <a:rPr lang="en-US" dirty="0" smtClean="0"/>
              <a:t>Object</a:t>
            </a:r>
          </a:p>
          <a:p>
            <a:r>
              <a:rPr lang="en-US" dirty="0" smtClean="0"/>
              <a:t>Inheritance</a:t>
            </a:r>
          </a:p>
          <a:p>
            <a:r>
              <a:rPr lang="en-US" dirty="0" smtClean="0"/>
              <a:t>Encapsulation</a:t>
            </a:r>
          </a:p>
          <a:p>
            <a:r>
              <a:rPr lang="en-US" dirty="0" smtClean="0"/>
              <a:t>Polymorphism</a:t>
            </a:r>
          </a:p>
          <a:p>
            <a:r>
              <a:rPr lang="en-US" dirty="0" smtClean="0"/>
              <a:t>Data Abstraction</a:t>
            </a:r>
          </a:p>
          <a:p>
            <a:endParaRPr lang="en-US" dirty="0"/>
          </a:p>
        </p:txBody>
      </p:sp>
      <p:sp>
        <p:nvSpPr>
          <p:cNvPr id="5" name="Right Brace 4"/>
          <p:cNvSpPr/>
          <p:nvPr/>
        </p:nvSpPr>
        <p:spPr>
          <a:xfrm>
            <a:off x="4258491" y="3017520"/>
            <a:ext cx="339635" cy="11887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5042263" y="3435531"/>
            <a:ext cx="5225143" cy="400110"/>
          </a:xfrm>
          <a:prstGeom prst="rect">
            <a:avLst/>
          </a:prstGeom>
          <a:noFill/>
        </p:spPr>
        <p:txBody>
          <a:bodyPr wrap="square" rtlCol="0">
            <a:spAutoFit/>
          </a:bodyPr>
          <a:lstStyle/>
          <a:p>
            <a:r>
              <a:rPr lang="en-US" sz="2000" b="1" dirty="0" smtClean="0">
                <a:latin typeface="Adobe Fangsong Std R" panose="02020400000000000000" pitchFamily="18" charset="-128"/>
                <a:ea typeface="Adobe Fangsong Std R" panose="02020400000000000000" pitchFamily="18" charset="-128"/>
              </a:rPr>
              <a:t>These are three main oops principle</a:t>
            </a:r>
            <a:endParaRPr lang="en-US" sz="2000" b="1" dirty="0">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13998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3948</TotalTime>
  <Words>1775</Words>
  <Application>Microsoft Office PowerPoint</Application>
  <PresentationFormat>Widescreen</PresentationFormat>
  <Paragraphs>335</Paragraphs>
  <Slides>43</Slides>
  <Notes>7</Notes>
  <HiddenSlides>0</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66" baseType="lpstr">
      <vt:lpstr>Adobe Fan Heiti Std B</vt:lpstr>
      <vt:lpstr>Adobe Fangsong Std R</vt:lpstr>
      <vt:lpstr>Adobe Gothic Std B</vt:lpstr>
      <vt:lpstr>Adobe Kaiti Std R</vt:lpstr>
      <vt:lpstr>Adobe Ming Std L</vt:lpstr>
      <vt:lpstr>Adobe Myungjo Std M</vt:lpstr>
      <vt:lpstr>Adobe Caslon Pro</vt:lpstr>
      <vt:lpstr>Adobe Caslon Pro Bold</vt:lpstr>
      <vt:lpstr>Adobe Devanagari</vt:lpstr>
      <vt:lpstr>Adobe Garamond Pro Bold</vt:lpstr>
      <vt:lpstr>Aharoni</vt:lpstr>
      <vt:lpstr>Angsana New</vt:lpstr>
      <vt:lpstr>Arial</vt:lpstr>
      <vt:lpstr>Calibri</vt:lpstr>
      <vt:lpstr>Calibri Light</vt:lpstr>
      <vt:lpstr>Century Gothic</vt:lpstr>
      <vt:lpstr>Courier New</vt:lpstr>
      <vt:lpstr>Monotype Sorts</vt:lpstr>
      <vt:lpstr>Times New Roman</vt:lpstr>
      <vt:lpstr>Wingdings</vt:lpstr>
      <vt:lpstr>Wingdings 3</vt:lpstr>
      <vt:lpstr>Office Theme</vt:lpstr>
      <vt:lpstr>Clip</vt:lpstr>
      <vt:lpstr>Four Week Industrial Training  Presentation</vt:lpstr>
      <vt:lpstr>AGENDA</vt:lpstr>
      <vt:lpstr>  Overview of Java </vt:lpstr>
      <vt:lpstr>PowerPoint Presentation</vt:lpstr>
      <vt:lpstr>Java </vt:lpstr>
      <vt:lpstr> Key Features of Java</vt:lpstr>
      <vt:lpstr>According to Sun, Java is...</vt:lpstr>
      <vt:lpstr>PowerPoint Presentation</vt:lpstr>
      <vt:lpstr> OOP Principles</vt:lpstr>
      <vt:lpstr>   </vt:lpstr>
      <vt:lpstr>Hello World</vt:lpstr>
      <vt:lpstr>Java Development Kit</vt:lpstr>
      <vt:lpstr>OPERATORS</vt:lpstr>
      <vt:lpstr>   Operator in java is a symbol that is used to perform operations. There are many types of operators in java such as unary operator, arithmetic operator, relational operator, shift operator, bitwise operator, ternary operator and assignment operator.    </vt:lpstr>
      <vt:lpstr>Control Statement</vt:lpstr>
      <vt:lpstr>PowerPoint Presentation</vt:lpstr>
      <vt:lpstr>PowerPoint Presentation</vt:lpstr>
      <vt:lpstr>PowerPoint Presentation</vt:lpstr>
      <vt:lpstr>ARRAY And STRING</vt:lpstr>
      <vt:lpstr>PowerPoint Presentation</vt:lpstr>
      <vt:lpstr>   CLASSES</vt:lpstr>
      <vt:lpstr>PowerPoint Presentation</vt:lpstr>
      <vt:lpstr>PowerPoint Presentation</vt:lpstr>
      <vt:lpstr>Creating an Object </vt:lpstr>
      <vt:lpstr>Inheritance And Packages </vt:lpstr>
      <vt:lpstr>PowerPoint Presentation</vt:lpstr>
      <vt:lpstr>The super keyword </vt:lpstr>
      <vt:lpstr>Types of Inheritance  There are various types of inheritance as demonstrated below.  </vt:lpstr>
      <vt:lpstr>PowerPoint Presentation</vt:lpstr>
      <vt:lpstr>Exception Handling</vt:lpstr>
      <vt:lpstr>PowerPoint Presentation</vt:lpstr>
      <vt:lpstr> exception are mainly following three types:- Checked exception: Unchecked exceptions: Errors:  </vt:lpstr>
      <vt:lpstr>Multithreading </vt:lpstr>
      <vt:lpstr>PowerPoint Presentation</vt:lpstr>
      <vt:lpstr>New: A new thread begins its life cycle in the new state. It remains in this state until the program starts the thread. It is also referred to as a born thread.    </vt:lpstr>
      <vt:lpstr>PowerPoint Presentation</vt:lpstr>
      <vt:lpstr>PowerPoint Presentation</vt:lpstr>
      <vt:lpstr>Applets </vt:lpstr>
      <vt:lpstr>PowerPoint Presentation</vt:lpstr>
      <vt:lpstr>PowerPoint Presentation</vt:lpstr>
      <vt:lpstr>Calling an Applet</vt:lpstr>
      <vt:lpstr>EXECUTION OF AN APPLET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Week Industrial Training Report</dc:title>
  <dc:creator>Priya sharma</dc:creator>
  <cp:lastModifiedBy>Priya sharma</cp:lastModifiedBy>
  <cp:revision>135</cp:revision>
  <dcterms:created xsi:type="dcterms:W3CDTF">2016-09-02T03:03:15Z</dcterms:created>
  <dcterms:modified xsi:type="dcterms:W3CDTF">2016-11-24T09:49:28Z</dcterms:modified>
</cp:coreProperties>
</file>