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63" r:id="rId3"/>
    <p:sldId id="259" r:id="rId4"/>
    <p:sldId id="258" r:id="rId5"/>
    <p:sldId id="267" r:id="rId6"/>
    <p:sldId id="265" r:id="rId7"/>
    <p:sldId id="266" r:id="rId8"/>
    <p:sldId id="260" r:id="rId9"/>
    <p:sldId id="257" r:id="rId10"/>
    <p:sldId id="261" r:id="rId11"/>
    <p:sldId id="262" r:id="rId12"/>
    <p:sldId id="264"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E6A0ABA-5306-4B82-8238-D27C89F691FC}" type="datetimeFigureOut">
              <a:rPr lang="en-US" smtClean="0"/>
              <a:t>9/11/2020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893917-F650-48E6-978B-3B368474CACF}" type="slidenum">
              <a:rPr lang="en-US" smtClean="0"/>
              <a:t>‹#›</a:t>
            </a:fld>
            <a:endParaRPr lang="en-US"/>
          </a:p>
        </p:txBody>
      </p:sp>
    </p:spTree>
    <p:extLst>
      <p:ext uri="{BB962C8B-B14F-4D97-AF65-F5344CB8AC3E}">
        <p14:creationId xmlns:p14="http://schemas.microsoft.com/office/powerpoint/2010/main" val="42791053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6A0ABA-5306-4B82-8238-D27C89F691FC}" type="datetimeFigureOut">
              <a:rPr lang="en-US" smtClean="0"/>
              <a:t>9/11/2020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893917-F650-48E6-978B-3B368474CACF}" type="slidenum">
              <a:rPr lang="en-US" smtClean="0"/>
              <a:t>‹#›</a:t>
            </a:fld>
            <a:endParaRPr lang="en-US"/>
          </a:p>
        </p:txBody>
      </p:sp>
    </p:spTree>
    <p:extLst>
      <p:ext uri="{BB962C8B-B14F-4D97-AF65-F5344CB8AC3E}">
        <p14:creationId xmlns:p14="http://schemas.microsoft.com/office/powerpoint/2010/main" val="23325914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6A0ABA-5306-4B82-8238-D27C89F691FC}" type="datetimeFigureOut">
              <a:rPr lang="en-US" smtClean="0"/>
              <a:t>9/11/2020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893917-F650-48E6-978B-3B368474CACF}" type="slidenum">
              <a:rPr lang="en-US" smtClean="0"/>
              <a:t>‹#›</a:t>
            </a:fld>
            <a:endParaRPr lang="en-US"/>
          </a:p>
        </p:txBody>
      </p:sp>
    </p:spTree>
    <p:extLst>
      <p:ext uri="{BB962C8B-B14F-4D97-AF65-F5344CB8AC3E}">
        <p14:creationId xmlns:p14="http://schemas.microsoft.com/office/powerpoint/2010/main" val="13055672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6A0ABA-5306-4B82-8238-D27C89F691FC}" type="datetimeFigureOut">
              <a:rPr lang="en-US" smtClean="0"/>
              <a:t>9/11/2020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893917-F650-48E6-978B-3B368474CACF}" type="slidenum">
              <a:rPr lang="en-US" smtClean="0"/>
              <a:t>‹#›</a:t>
            </a:fld>
            <a:endParaRPr lang="en-US"/>
          </a:p>
        </p:txBody>
      </p:sp>
    </p:spTree>
    <p:extLst>
      <p:ext uri="{BB962C8B-B14F-4D97-AF65-F5344CB8AC3E}">
        <p14:creationId xmlns:p14="http://schemas.microsoft.com/office/powerpoint/2010/main" val="32711323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6A0ABA-5306-4B82-8238-D27C89F691FC}" type="datetimeFigureOut">
              <a:rPr lang="en-US" smtClean="0"/>
              <a:t>9/11/2020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893917-F650-48E6-978B-3B368474CACF}" type="slidenum">
              <a:rPr lang="en-US" smtClean="0"/>
              <a:t>‹#›</a:t>
            </a:fld>
            <a:endParaRPr lang="en-US"/>
          </a:p>
        </p:txBody>
      </p:sp>
    </p:spTree>
    <p:extLst>
      <p:ext uri="{BB962C8B-B14F-4D97-AF65-F5344CB8AC3E}">
        <p14:creationId xmlns:p14="http://schemas.microsoft.com/office/powerpoint/2010/main" val="10712136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E6A0ABA-5306-4B82-8238-D27C89F691FC}" type="datetimeFigureOut">
              <a:rPr lang="en-US" smtClean="0"/>
              <a:t>9/11/2020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893917-F650-48E6-978B-3B368474CACF}" type="slidenum">
              <a:rPr lang="en-US" smtClean="0"/>
              <a:t>‹#›</a:t>
            </a:fld>
            <a:endParaRPr lang="en-US"/>
          </a:p>
        </p:txBody>
      </p:sp>
    </p:spTree>
    <p:extLst>
      <p:ext uri="{BB962C8B-B14F-4D97-AF65-F5344CB8AC3E}">
        <p14:creationId xmlns:p14="http://schemas.microsoft.com/office/powerpoint/2010/main" val="12694794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E6A0ABA-5306-4B82-8238-D27C89F691FC}" type="datetimeFigureOut">
              <a:rPr lang="en-US" smtClean="0"/>
              <a:t>9/11/2020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0893917-F650-48E6-978B-3B368474CACF}" type="slidenum">
              <a:rPr lang="en-US" smtClean="0"/>
              <a:t>‹#›</a:t>
            </a:fld>
            <a:endParaRPr lang="en-US"/>
          </a:p>
        </p:txBody>
      </p:sp>
    </p:spTree>
    <p:extLst>
      <p:ext uri="{BB962C8B-B14F-4D97-AF65-F5344CB8AC3E}">
        <p14:creationId xmlns:p14="http://schemas.microsoft.com/office/powerpoint/2010/main" val="35468156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6A0ABA-5306-4B82-8238-D27C89F691FC}" type="datetimeFigureOut">
              <a:rPr lang="en-US" smtClean="0"/>
              <a:t>9/11/2020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0893917-F650-48E6-978B-3B368474CACF}" type="slidenum">
              <a:rPr lang="en-US" smtClean="0"/>
              <a:t>‹#›</a:t>
            </a:fld>
            <a:endParaRPr lang="en-US"/>
          </a:p>
        </p:txBody>
      </p:sp>
    </p:spTree>
    <p:extLst>
      <p:ext uri="{BB962C8B-B14F-4D97-AF65-F5344CB8AC3E}">
        <p14:creationId xmlns:p14="http://schemas.microsoft.com/office/powerpoint/2010/main" val="8506405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6A0ABA-5306-4B82-8238-D27C89F691FC}" type="datetimeFigureOut">
              <a:rPr lang="en-US" smtClean="0"/>
              <a:t>9/11/2020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0893917-F650-48E6-978B-3B368474CACF}" type="slidenum">
              <a:rPr lang="en-US" smtClean="0"/>
              <a:t>‹#›</a:t>
            </a:fld>
            <a:endParaRPr lang="en-US"/>
          </a:p>
        </p:txBody>
      </p:sp>
    </p:spTree>
    <p:extLst>
      <p:ext uri="{BB962C8B-B14F-4D97-AF65-F5344CB8AC3E}">
        <p14:creationId xmlns:p14="http://schemas.microsoft.com/office/powerpoint/2010/main" val="36235637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6A0ABA-5306-4B82-8238-D27C89F691FC}" type="datetimeFigureOut">
              <a:rPr lang="en-US" smtClean="0"/>
              <a:t>9/11/2020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893917-F650-48E6-978B-3B368474CACF}" type="slidenum">
              <a:rPr lang="en-US" smtClean="0"/>
              <a:t>‹#›</a:t>
            </a:fld>
            <a:endParaRPr lang="en-US"/>
          </a:p>
        </p:txBody>
      </p:sp>
    </p:spTree>
    <p:extLst>
      <p:ext uri="{BB962C8B-B14F-4D97-AF65-F5344CB8AC3E}">
        <p14:creationId xmlns:p14="http://schemas.microsoft.com/office/powerpoint/2010/main" val="2558620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6A0ABA-5306-4B82-8238-D27C89F691FC}" type="datetimeFigureOut">
              <a:rPr lang="en-US" smtClean="0"/>
              <a:t>9/11/2020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893917-F650-48E6-978B-3B368474CACF}" type="slidenum">
              <a:rPr lang="en-US" smtClean="0"/>
              <a:t>‹#›</a:t>
            </a:fld>
            <a:endParaRPr lang="en-US"/>
          </a:p>
        </p:txBody>
      </p:sp>
    </p:spTree>
    <p:extLst>
      <p:ext uri="{BB962C8B-B14F-4D97-AF65-F5344CB8AC3E}">
        <p14:creationId xmlns:p14="http://schemas.microsoft.com/office/powerpoint/2010/main" val="4124593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6A0ABA-5306-4B82-8238-D27C89F691FC}" type="datetimeFigureOut">
              <a:rPr lang="en-US" smtClean="0"/>
              <a:t>9/11/2020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893917-F650-48E6-978B-3B368474CACF}" type="slidenum">
              <a:rPr lang="en-US" smtClean="0"/>
              <a:t>‹#›</a:t>
            </a:fld>
            <a:endParaRPr lang="en-US"/>
          </a:p>
        </p:txBody>
      </p:sp>
    </p:spTree>
    <p:extLst>
      <p:ext uri="{BB962C8B-B14F-4D97-AF65-F5344CB8AC3E}">
        <p14:creationId xmlns:p14="http://schemas.microsoft.com/office/powerpoint/2010/main" val="87711098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en.wikipedia.org/wiki/Reinforcement_learning"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62E3D-3C16-48AB-BEEB-E0D36D7FC340}"/>
              </a:ext>
            </a:extLst>
          </p:cNvPr>
          <p:cNvSpPr>
            <a:spLocks noGrp="1"/>
          </p:cNvSpPr>
          <p:nvPr>
            <p:ph type="ctrTitle"/>
          </p:nvPr>
        </p:nvSpPr>
        <p:spPr>
          <a:xfrm>
            <a:off x="1524000" y="821635"/>
            <a:ext cx="9144000" cy="2607365"/>
          </a:xfrm>
        </p:spPr>
        <p:txBody>
          <a:bodyPr>
            <a:normAutofit/>
          </a:bodyPr>
          <a:lstStyle/>
          <a:p>
            <a:r>
              <a:rPr lang="en-US" dirty="0">
                <a:latin typeface="Times New Roman" panose="02020603050405020304" pitchFamily="18" charset="0"/>
                <a:cs typeface="Times New Roman" panose="02020603050405020304" pitchFamily="18" charset="0"/>
              </a:rPr>
              <a:t>Summer Training Report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On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Room Classifier</a:t>
            </a:r>
            <a:endParaRPr lang="en-US" dirty="0"/>
          </a:p>
        </p:txBody>
      </p:sp>
      <p:sp>
        <p:nvSpPr>
          <p:cNvPr id="3" name="Subtitle 2">
            <a:extLst>
              <a:ext uri="{FF2B5EF4-FFF2-40B4-BE49-F238E27FC236}">
                <a16:creationId xmlns:a16="http://schemas.microsoft.com/office/drawing/2014/main" id="{835DDE25-D98B-486E-A6AB-D54F1073A719}"/>
              </a:ext>
            </a:extLst>
          </p:cNvPr>
          <p:cNvSpPr>
            <a:spLocks noGrp="1"/>
          </p:cNvSpPr>
          <p:nvPr>
            <p:ph type="subTitle" idx="1"/>
          </p:nvPr>
        </p:nvSpPr>
        <p:spPr>
          <a:xfrm>
            <a:off x="1524000" y="4556194"/>
            <a:ext cx="9144000" cy="1655762"/>
          </a:xfrm>
        </p:spPr>
        <p:txBody>
          <a:bodyPr>
            <a:normAutofit/>
          </a:bodyPr>
          <a:lstStyle/>
          <a:p>
            <a:pPr algn="l"/>
            <a:r>
              <a:rPr lang="en-US" b="0" i="0" dirty="0">
                <a:solidFill>
                  <a:srgbClr val="000000"/>
                </a:solidFill>
                <a:effectLst/>
                <a:latin typeface="Times New Roman" panose="02020603050405020304" pitchFamily="18" charset="0"/>
                <a:cs typeface="Times New Roman" panose="02020603050405020304" pitchFamily="18" charset="0"/>
              </a:rPr>
              <a:t>Submitted by: 					Submitted to:</a:t>
            </a:r>
          </a:p>
          <a:p>
            <a:pPr algn="l"/>
            <a:r>
              <a:rPr lang="en-US" b="0" i="0" dirty="0">
                <a:solidFill>
                  <a:srgbClr val="000000"/>
                </a:solidFill>
                <a:effectLst/>
                <a:latin typeface="Times New Roman" panose="02020603050405020304" pitchFamily="18" charset="0"/>
                <a:cs typeface="Times New Roman" panose="02020603050405020304" pitchFamily="18" charset="0"/>
              </a:rPr>
              <a:t>Priyadarshini 					</a:t>
            </a:r>
            <a:r>
              <a:rPr lang="en-US" b="0" i="0" dirty="0" err="1">
                <a:solidFill>
                  <a:srgbClr val="000000"/>
                </a:solidFill>
                <a:effectLst/>
                <a:latin typeface="Times New Roman" panose="02020603050405020304" pitchFamily="18" charset="0"/>
                <a:cs typeface="Times New Roman" panose="02020603050405020304" pitchFamily="18" charset="0"/>
              </a:rPr>
              <a:t>Er</a:t>
            </a:r>
            <a:r>
              <a:rPr lang="en-US" b="0" i="0" dirty="0">
                <a:solidFill>
                  <a:srgbClr val="000000"/>
                </a:solidFill>
                <a:effectLst/>
                <a:latin typeface="Times New Roman" panose="02020603050405020304" pitchFamily="18" charset="0"/>
                <a:cs typeface="Times New Roman" panose="02020603050405020304" pitchFamily="18" charset="0"/>
              </a:rPr>
              <a:t>. Sudhakar Kumar</a:t>
            </a:r>
          </a:p>
          <a:p>
            <a:pPr algn="l"/>
            <a:r>
              <a:rPr lang="en-US" b="0" i="0" dirty="0">
                <a:solidFill>
                  <a:srgbClr val="000000"/>
                </a:solidFill>
                <a:effectLst/>
                <a:latin typeface="Times New Roman" panose="02020603050405020304" pitchFamily="18" charset="0"/>
                <a:cs typeface="Times New Roman" panose="02020603050405020304" pitchFamily="18" charset="0"/>
              </a:rPr>
              <a:t>Roll no: LCO17373</a:t>
            </a:r>
          </a:p>
        </p:txBody>
      </p:sp>
    </p:spTree>
    <p:extLst>
      <p:ext uri="{BB962C8B-B14F-4D97-AF65-F5344CB8AC3E}">
        <p14:creationId xmlns:p14="http://schemas.microsoft.com/office/powerpoint/2010/main" val="27263945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CD703-5244-4AA9-B1C3-7E2288FEEAA2}"/>
              </a:ext>
            </a:extLst>
          </p:cNvPr>
          <p:cNvSpPr>
            <a:spLocks noGrp="1"/>
          </p:cNvSpPr>
          <p:nvPr>
            <p:ph type="title"/>
          </p:nvPr>
        </p:nvSpPr>
        <p:spPr>
          <a:xfrm>
            <a:off x="838200" y="313634"/>
            <a:ext cx="10515600" cy="893832"/>
          </a:xfrm>
        </p:spPr>
        <p:txBody>
          <a:bodyPr>
            <a:normAutofit/>
          </a:bodyPr>
          <a:lstStyle/>
          <a:p>
            <a:r>
              <a:rPr lang="en-IN" sz="2400" b="1" dirty="0">
                <a:effectLst/>
                <a:latin typeface="Times New Roman" panose="02020603050405020304" pitchFamily="18" charset="0"/>
                <a:ea typeface="Times New Roman" panose="02020603050405020304" pitchFamily="18" charset="0"/>
              </a:rPr>
              <a:t>Libraries imported </a:t>
            </a:r>
            <a:endParaRPr lang="en-US" sz="5400" dirty="0"/>
          </a:p>
        </p:txBody>
      </p:sp>
      <p:sp>
        <p:nvSpPr>
          <p:cNvPr id="3" name="Content Placeholder 2">
            <a:extLst>
              <a:ext uri="{FF2B5EF4-FFF2-40B4-BE49-F238E27FC236}">
                <a16:creationId xmlns:a16="http://schemas.microsoft.com/office/drawing/2014/main" id="{F2977ED7-6724-4F7C-8F18-D0CF6C8352C7}"/>
              </a:ext>
            </a:extLst>
          </p:cNvPr>
          <p:cNvSpPr>
            <a:spLocks noGrp="1"/>
          </p:cNvSpPr>
          <p:nvPr>
            <p:ph idx="1"/>
          </p:nvPr>
        </p:nvSpPr>
        <p:spPr>
          <a:xfrm>
            <a:off x="838200" y="1547329"/>
            <a:ext cx="10515600" cy="4798254"/>
          </a:xfrm>
        </p:spPr>
        <p:txBody>
          <a:bodyPr>
            <a:normAutofit/>
          </a:bodyPr>
          <a:lstStyle/>
          <a:p>
            <a:r>
              <a:rPr lang="en-IN" sz="1800" b="1" dirty="0">
                <a:effectLst/>
                <a:latin typeface="Times New Roman" panose="02020603050405020304" pitchFamily="18" charset="0"/>
                <a:ea typeface="Times New Roman" panose="02020603050405020304" pitchFamily="18" charset="0"/>
                <a:cs typeface="Mangal" panose="02040503050203030202" pitchFamily="18" charset="0"/>
              </a:rPr>
              <a:t>Numpy </a:t>
            </a:r>
          </a:p>
          <a:p>
            <a:pPr marL="0" indent="0">
              <a:buNone/>
            </a:pPr>
            <a:r>
              <a:rPr lang="en-IN" sz="1800" b="1" dirty="0">
                <a:latin typeface="Times New Roman" panose="02020603050405020304" pitchFamily="18" charset="0"/>
                <a:ea typeface="Times New Roman" panose="02020603050405020304" pitchFamily="18" charset="0"/>
                <a:cs typeface="Mangal" panose="02040503050203030202" pitchFamily="18" charset="0"/>
              </a:rPr>
              <a:t>	</a:t>
            </a:r>
            <a:r>
              <a:rPr lang="en-US" sz="1800" dirty="0">
                <a:effectLst/>
                <a:latin typeface="Times New Roman" panose="02020603050405020304" pitchFamily="18" charset="0"/>
                <a:ea typeface="Times New Roman" panose="02020603050405020304" pitchFamily="18" charset="0"/>
                <a:cs typeface="Mangal" panose="02040503050203030202" pitchFamily="18" charset="0"/>
              </a:rPr>
              <a:t>NumPy is a general-purpose array-processing package.</a:t>
            </a:r>
          </a:p>
          <a:p>
            <a:r>
              <a:rPr lang="en-IN" sz="1800" b="1" dirty="0">
                <a:effectLst/>
                <a:latin typeface="Times New Roman" panose="02020603050405020304" pitchFamily="18" charset="0"/>
                <a:ea typeface="Times New Roman" panose="02020603050405020304" pitchFamily="18" charset="0"/>
                <a:cs typeface="Mangal" panose="02040503050203030202" pitchFamily="18" charset="0"/>
              </a:rPr>
              <a:t>Pandas</a:t>
            </a:r>
          </a:p>
          <a:p>
            <a:pPr marL="0" indent="0">
              <a:buNone/>
            </a:pPr>
            <a:r>
              <a:rPr lang="en-IN" sz="1800" b="1" dirty="0">
                <a:latin typeface="Times New Roman" panose="02020603050405020304" pitchFamily="18" charset="0"/>
                <a:ea typeface="Times New Roman" panose="02020603050405020304" pitchFamily="18" charset="0"/>
                <a:cs typeface="Mangal" panose="02040503050203030202" pitchFamily="18" charset="0"/>
              </a:rPr>
              <a:t>	</a:t>
            </a:r>
            <a:r>
              <a:rPr lang="en-US" sz="1800" dirty="0">
                <a:latin typeface="Times New Roman" panose="02020603050405020304" pitchFamily="18" charset="0"/>
                <a:ea typeface="Times New Roman" panose="02020603050405020304" pitchFamily="18" charset="0"/>
                <a:cs typeface="Mangal" panose="02040503050203030202" pitchFamily="18" charset="0"/>
              </a:rPr>
              <a:t>Pandas is a high-level data manipulation tool developed by Wes McKinney.</a:t>
            </a:r>
            <a:endParaRPr lang="en-US" sz="1800" dirty="0">
              <a:effectLst/>
              <a:latin typeface="Times New Roman" panose="02020603050405020304" pitchFamily="18" charset="0"/>
              <a:ea typeface="Times New Roman" panose="02020603050405020304" pitchFamily="18" charset="0"/>
              <a:cs typeface="Mangal" panose="02040503050203030202" pitchFamily="18" charset="0"/>
            </a:endParaRPr>
          </a:p>
          <a:p>
            <a:r>
              <a:rPr lang="en-IN" sz="1800" b="1" dirty="0">
                <a:effectLst/>
                <a:latin typeface="Times New Roman" panose="02020603050405020304" pitchFamily="18" charset="0"/>
                <a:ea typeface="Times New Roman" panose="02020603050405020304" pitchFamily="18" charset="0"/>
                <a:cs typeface="Mangal" panose="02040503050203030202" pitchFamily="18" charset="0"/>
              </a:rPr>
              <a:t>Os</a:t>
            </a:r>
          </a:p>
          <a:p>
            <a:pPr marL="0" indent="0">
              <a:buNone/>
            </a:pPr>
            <a:r>
              <a:rPr lang="en-IN" sz="1800" b="1" dirty="0">
                <a:latin typeface="Times New Roman" panose="02020603050405020304" pitchFamily="18" charset="0"/>
                <a:ea typeface="Times New Roman" panose="02020603050405020304" pitchFamily="18" charset="0"/>
                <a:cs typeface="Mangal" panose="02040503050203030202" pitchFamily="18" charset="0"/>
              </a:rPr>
              <a:t>	</a:t>
            </a:r>
            <a:r>
              <a:rPr lang="en-US" sz="1800" dirty="0">
                <a:latin typeface="Times New Roman" panose="02020603050405020304" pitchFamily="18" charset="0"/>
                <a:ea typeface="Times New Roman" panose="02020603050405020304" pitchFamily="18" charset="0"/>
                <a:cs typeface="Mangal" panose="02040503050203030202" pitchFamily="18" charset="0"/>
              </a:rPr>
              <a:t>The OS module in python provides functions for interacting with the operating system.</a:t>
            </a:r>
            <a:endParaRPr lang="en-US" sz="1800" dirty="0">
              <a:effectLst/>
              <a:latin typeface="Times New Roman" panose="02020603050405020304" pitchFamily="18" charset="0"/>
              <a:ea typeface="Times New Roman" panose="02020603050405020304" pitchFamily="18" charset="0"/>
              <a:cs typeface="Mangal" panose="02040503050203030202" pitchFamily="18" charset="0"/>
            </a:endParaRPr>
          </a:p>
          <a:p>
            <a:r>
              <a:rPr lang="en-IN" sz="1800" b="1" dirty="0">
                <a:effectLst/>
                <a:latin typeface="Times New Roman" panose="02020603050405020304" pitchFamily="18" charset="0"/>
                <a:ea typeface="Times New Roman" panose="02020603050405020304" pitchFamily="18" charset="0"/>
                <a:cs typeface="Mangal" panose="02040503050203030202" pitchFamily="18" charset="0"/>
              </a:rPr>
              <a:t>matplotlib.pyplot as plt</a:t>
            </a:r>
          </a:p>
          <a:p>
            <a:pPr marL="0" indent="0" algn="just">
              <a:buNone/>
            </a:pPr>
            <a:r>
              <a:rPr lang="en-IN" sz="1800" b="1" dirty="0">
                <a:latin typeface="Times New Roman" panose="02020603050405020304" pitchFamily="18" charset="0"/>
                <a:ea typeface="Times New Roman" panose="02020603050405020304" pitchFamily="18" charset="0"/>
                <a:cs typeface="Mangal" panose="02040503050203030202" pitchFamily="18" charset="0"/>
              </a:rPr>
              <a:t>	</a:t>
            </a:r>
            <a:r>
              <a:rPr lang="en-US" sz="1800" dirty="0">
                <a:latin typeface="Times New Roman" panose="02020603050405020304" pitchFamily="18" charset="0"/>
                <a:ea typeface="Times New Roman" panose="02020603050405020304" pitchFamily="18" charset="0"/>
                <a:cs typeface="Mangal" panose="02040503050203030202" pitchFamily="18" charset="0"/>
              </a:rPr>
              <a:t>matplotlib.pyplot is a collection of functions that make matplotlib work like MATLAB. Each pyplot 	function makes some change to a figure: e.g., creates a figure, creates a plotting area in a figure, plots 	some lines in a plotting area, decorates the plot with labels, etc.</a:t>
            </a:r>
            <a:endParaRPr lang="en-US" sz="1800" dirty="0">
              <a:effectLst/>
              <a:latin typeface="Times New Roman" panose="02020603050405020304" pitchFamily="18" charset="0"/>
              <a:ea typeface="Times New Roman" panose="02020603050405020304" pitchFamily="18" charset="0"/>
              <a:cs typeface="Mangal" panose="02040503050203030202" pitchFamily="18" charset="0"/>
            </a:endParaRPr>
          </a:p>
          <a:p>
            <a:r>
              <a:rPr lang="en-IN" sz="1800" b="1" dirty="0">
                <a:effectLst/>
                <a:latin typeface="Times New Roman" panose="02020603050405020304" pitchFamily="18" charset="0"/>
                <a:ea typeface="Times New Roman" panose="02020603050405020304" pitchFamily="18" charset="0"/>
                <a:cs typeface="Mangal" panose="02040503050203030202" pitchFamily="18" charset="0"/>
              </a:rPr>
              <a:t>OpenCV</a:t>
            </a:r>
          </a:p>
          <a:p>
            <a:pPr marL="0" indent="0">
              <a:buNone/>
            </a:pPr>
            <a:r>
              <a:rPr lang="en-IN" sz="1800" b="1" dirty="0">
                <a:latin typeface="Times New Roman" panose="02020603050405020304" pitchFamily="18" charset="0"/>
                <a:ea typeface="Times New Roman" panose="02020603050405020304" pitchFamily="18" charset="0"/>
                <a:cs typeface="Mangal" panose="02040503050203030202" pitchFamily="18" charset="0"/>
              </a:rPr>
              <a:t>	</a:t>
            </a:r>
            <a:r>
              <a:rPr lang="en-US" sz="1800" dirty="0">
                <a:latin typeface="Times New Roman" panose="02020603050405020304" pitchFamily="18" charset="0"/>
                <a:ea typeface="Times New Roman" panose="02020603050405020304" pitchFamily="18" charset="0"/>
                <a:cs typeface="Mangal" panose="02040503050203030202" pitchFamily="18" charset="0"/>
              </a:rPr>
              <a:t>Open Source Computer Vision Library is an open source computer vision and machine learning 	software library. </a:t>
            </a:r>
            <a:endParaRPr lang="en-US" sz="1800" dirty="0">
              <a:effectLst/>
              <a:latin typeface="Times New Roman" panose="02020603050405020304" pitchFamily="18" charset="0"/>
              <a:ea typeface="Times New Roman" panose="02020603050405020304" pitchFamily="18" charset="0"/>
              <a:cs typeface="Mangal" panose="02040503050203030202" pitchFamily="18" charset="0"/>
            </a:endParaRPr>
          </a:p>
        </p:txBody>
      </p:sp>
    </p:spTree>
    <p:extLst>
      <p:ext uri="{BB962C8B-B14F-4D97-AF65-F5344CB8AC3E}">
        <p14:creationId xmlns:p14="http://schemas.microsoft.com/office/powerpoint/2010/main" val="28296466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3E9DC-57E3-47C3-8AAD-E4A71A84C67A}"/>
              </a:ext>
            </a:extLst>
          </p:cNvPr>
          <p:cNvSpPr>
            <a:spLocks noGrp="1"/>
          </p:cNvSpPr>
          <p:nvPr>
            <p:ph type="title"/>
          </p:nvPr>
        </p:nvSpPr>
        <p:spPr/>
        <p:txBody>
          <a:bodyPr>
            <a:normAutofit/>
          </a:bodyPr>
          <a:lstStyle/>
          <a:p>
            <a:r>
              <a:rPr lang="en-IN" sz="3200" b="1" dirty="0">
                <a:effectLst/>
                <a:latin typeface="Times New Roman" panose="02020603050405020304" pitchFamily="18" charset="0"/>
                <a:ea typeface="Times New Roman" panose="02020603050405020304" pitchFamily="18" charset="0"/>
              </a:rPr>
              <a:t>Conclusion</a:t>
            </a:r>
            <a:r>
              <a:rPr lang="en-IN" sz="4400" b="1" u="sng" dirty="0">
                <a:effectLst/>
                <a:latin typeface="Times New Roman" panose="02020603050405020304" pitchFamily="18" charset="0"/>
                <a:ea typeface="Times New Roman" panose="02020603050405020304" pitchFamily="18" charset="0"/>
              </a:rPr>
              <a:t> </a:t>
            </a:r>
            <a:endParaRPr lang="en-US" dirty="0"/>
          </a:p>
        </p:txBody>
      </p:sp>
      <p:sp>
        <p:nvSpPr>
          <p:cNvPr id="3" name="Content Placeholder 2">
            <a:extLst>
              <a:ext uri="{FF2B5EF4-FFF2-40B4-BE49-F238E27FC236}">
                <a16:creationId xmlns:a16="http://schemas.microsoft.com/office/drawing/2014/main" id="{50BE1F62-4DC0-4734-A796-99FAF99D6AB1}"/>
              </a:ext>
            </a:extLst>
          </p:cNvPr>
          <p:cNvSpPr>
            <a:spLocks noGrp="1"/>
          </p:cNvSpPr>
          <p:nvPr>
            <p:ph idx="1"/>
          </p:nvPr>
        </p:nvSpPr>
        <p:spPr/>
        <p:txBody>
          <a:bodyPr>
            <a:normAutofit/>
          </a:bodyPr>
          <a:lstStyle/>
          <a:p>
            <a:pPr marL="0" indent="0" algn="just">
              <a:lnSpc>
                <a:spcPct val="150000"/>
              </a:lnSpc>
              <a:buNone/>
            </a:pPr>
            <a:r>
              <a:rPr lang="en-IN" sz="2400" dirty="0">
                <a:effectLst/>
                <a:latin typeface="Times New Roman" panose="02020603050405020304" pitchFamily="18" charset="0"/>
                <a:ea typeface="Times New Roman" panose="02020603050405020304" pitchFamily="18" charset="0"/>
              </a:rPr>
              <a:t>In this project, I followed the transfer learning methodology to apply the pretrained model (object classification) to solve a new problem (scene classification). I  successfully train a classifier that is able to distinguish messy rooms from clean rooms with reasonable accuracy. </a:t>
            </a:r>
          </a:p>
          <a:p>
            <a:pPr marL="0" indent="0" algn="just">
              <a:lnSpc>
                <a:spcPct val="150000"/>
              </a:lnSpc>
              <a:buNone/>
            </a:pPr>
            <a:r>
              <a:rPr lang="en-IN" sz="2400" dirty="0">
                <a:effectLst/>
                <a:latin typeface="Times New Roman" panose="02020603050405020304" pitchFamily="18" charset="0"/>
                <a:ea typeface="Times New Roman" panose="02020603050405020304" pitchFamily="18" charset="0"/>
              </a:rPr>
              <a:t>The idea might be useful for developing robot cleaner that can-do housework when it "sees" the room is messy. </a:t>
            </a:r>
            <a:endParaRPr lang="en-US" sz="3600" dirty="0"/>
          </a:p>
        </p:txBody>
      </p:sp>
    </p:spTree>
    <p:extLst>
      <p:ext uri="{BB962C8B-B14F-4D97-AF65-F5344CB8AC3E}">
        <p14:creationId xmlns:p14="http://schemas.microsoft.com/office/powerpoint/2010/main" val="11662289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3D Man With Thank You Text Board Stock Photo | PowerPoint Slide  Presentation Sample | Slide PPT | Template Presentation">
            <a:extLst>
              <a:ext uri="{FF2B5EF4-FFF2-40B4-BE49-F238E27FC236}">
                <a16:creationId xmlns:a16="http://schemas.microsoft.com/office/drawing/2014/main" id="{DBF78450-7A7C-43E3-9435-D834079DF30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6063" r="424" b="9981"/>
          <a:stretch/>
        </p:blipFill>
        <p:spPr bwMode="auto">
          <a:xfrm>
            <a:off x="1780665" y="1192696"/>
            <a:ext cx="8630670" cy="46765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93178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742CE-37F1-4846-8B11-E4DB01F32658}"/>
              </a:ext>
            </a:extLst>
          </p:cNvPr>
          <p:cNvSpPr>
            <a:spLocks noGrp="1"/>
          </p:cNvSpPr>
          <p:nvPr>
            <p:ph type="title"/>
          </p:nvPr>
        </p:nvSpPr>
        <p:spPr>
          <a:xfrm>
            <a:off x="533400" y="-272014"/>
            <a:ext cx="10515600" cy="1325563"/>
          </a:xfrm>
        </p:spPr>
        <p:txBody>
          <a:bodyPr>
            <a:normAutofit/>
          </a:bodyPr>
          <a:lstStyle/>
          <a:p>
            <a:r>
              <a:rPr lang="en-US" sz="2400" b="1" dirty="0">
                <a:latin typeface="Times New Roman" panose="02020603050405020304" pitchFamily="18" charset="0"/>
                <a:cs typeface="Times New Roman" panose="02020603050405020304" pitchFamily="18" charset="0"/>
              </a:rPr>
              <a:t>Topics covered in industrial training</a:t>
            </a:r>
          </a:p>
        </p:txBody>
      </p:sp>
      <p:sp>
        <p:nvSpPr>
          <p:cNvPr id="3" name="Content Placeholder 2">
            <a:extLst>
              <a:ext uri="{FF2B5EF4-FFF2-40B4-BE49-F238E27FC236}">
                <a16:creationId xmlns:a16="http://schemas.microsoft.com/office/drawing/2014/main" id="{CC730620-B125-4EEE-AB36-E4E349B26F39}"/>
              </a:ext>
            </a:extLst>
          </p:cNvPr>
          <p:cNvSpPr>
            <a:spLocks noGrp="1"/>
          </p:cNvSpPr>
          <p:nvPr>
            <p:ph idx="1"/>
          </p:nvPr>
        </p:nvSpPr>
        <p:spPr>
          <a:xfrm>
            <a:off x="838200" y="659296"/>
            <a:ext cx="10515600" cy="6198704"/>
          </a:xfrm>
        </p:spPr>
        <p:txBody>
          <a:bodyPr>
            <a:noAutofit/>
          </a:bodyPr>
          <a:lstStyle/>
          <a:p>
            <a:r>
              <a:rPr lang="en-US" sz="1800" b="1" u="sng" dirty="0">
                <a:effectLst/>
                <a:latin typeface="Times New Roman" panose="02020603050405020304" pitchFamily="18" charset="0"/>
                <a:ea typeface="Times New Roman" panose="02020603050405020304" pitchFamily="18" charset="0"/>
                <a:cs typeface="Times New Roman" panose="02020603050405020304" pitchFamily="18" charset="0"/>
              </a:rPr>
              <a:t>Week 1: </a:t>
            </a:r>
            <a:r>
              <a:rPr lang="en-US" sz="1800" b="1" u="sng" dirty="0">
                <a:effectLst/>
                <a:latin typeface="Times New Roman" panose="02020603050405020304" pitchFamily="18" charset="0"/>
                <a:ea typeface="Calibri" panose="020F0502020204030204" pitchFamily="34" charset="0"/>
                <a:cs typeface="Times New Roman" panose="02020603050405020304" pitchFamily="18" charset="0"/>
              </a:rPr>
              <a:t>Introduction of Deep Learning</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a:buFont typeface="Wingdings" panose="05000000000000000000" pitchFamily="2" charset="2"/>
              <a:buChar char="Ø"/>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Neural network and deep learning </a:t>
            </a:r>
          </a:p>
          <a:p>
            <a:pPr>
              <a:buFont typeface="Wingdings" panose="05000000000000000000" pitchFamily="2" charset="2"/>
              <a:buChar char="Ø"/>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Supervised Learning with Neural Networks </a:t>
            </a:r>
          </a:p>
          <a:p>
            <a:pPr>
              <a:buFont typeface="Wingdings" panose="05000000000000000000" pitchFamily="2" charset="2"/>
              <a:buChar char="Ø"/>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Structured Data and Unstructured Data </a:t>
            </a:r>
          </a:p>
          <a:p>
            <a:r>
              <a:rPr lang="en-US" sz="1800" b="1" u="sng" dirty="0">
                <a:effectLst/>
                <a:latin typeface="Times New Roman" panose="02020603050405020304" pitchFamily="18" charset="0"/>
                <a:ea typeface="Times New Roman" panose="02020603050405020304" pitchFamily="18" charset="0"/>
                <a:cs typeface="Times New Roman" panose="02020603050405020304" pitchFamily="18" charset="0"/>
              </a:rPr>
              <a:t>Week 2: Neural Networks Basic</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a:buFont typeface="Wingdings" panose="05000000000000000000" pitchFamily="2" charset="2"/>
              <a:buChar char="Ø"/>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Binary Classification </a:t>
            </a:r>
          </a:p>
          <a:p>
            <a:pPr>
              <a:buFont typeface="Wingdings" panose="05000000000000000000" pitchFamily="2" charset="2"/>
              <a:buChar char="Ø"/>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Logistic regression </a:t>
            </a:r>
          </a:p>
          <a:p>
            <a:pPr>
              <a:buFont typeface="Wingdings" panose="05000000000000000000" pitchFamily="2" charset="2"/>
              <a:buChar char="Ø"/>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Python and Vectorization </a:t>
            </a:r>
          </a:p>
          <a:p>
            <a:pPr>
              <a:buFont typeface="Wingdings" panose="05000000000000000000" pitchFamily="2" charset="2"/>
              <a:buChar char="Ø"/>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Python Basics with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numpy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(Programming Assignment)</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pPr>
              <a:buFont typeface="Wingdings" panose="05000000000000000000" pitchFamily="2" charset="2"/>
              <a:buChar char="Ø"/>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Logistic Regression with a Neural Network mindset (Programming Assignment)</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US" sz="1800" b="1" u="sng" dirty="0">
                <a:effectLst/>
                <a:latin typeface="Times New Roman" panose="02020603050405020304" pitchFamily="18" charset="0"/>
                <a:ea typeface="Times New Roman" panose="02020603050405020304" pitchFamily="18" charset="0"/>
                <a:cs typeface="Times New Roman" panose="02020603050405020304" pitchFamily="18" charset="0"/>
              </a:rPr>
              <a:t>Week 3: Shallow Neural Networks</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a:buFont typeface="Wingdings" panose="05000000000000000000" pitchFamily="2" charset="2"/>
              <a:buChar char="Ø"/>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Shallow Neural Network</a:t>
            </a:r>
            <a:r>
              <a:rPr lang="en-US" sz="1800" dirty="0">
                <a:solidFill>
                  <a:srgbClr val="1F3763"/>
                </a:solidFill>
                <a:latin typeface="Times New Roman" panose="02020603050405020304" pitchFamily="18" charset="0"/>
                <a:ea typeface="Times New Roman" panose="02020603050405020304" pitchFamily="18" charset="0"/>
                <a:cs typeface="Times New Roman" panose="02020603050405020304" pitchFamily="18" charset="0"/>
              </a:rPr>
              <a:t> </a:t>
            </a:r>
          </a:p>
          <a:p>
            <a:pPr>
              <a:buFont typeface="Wingdings" panose="05000000000000000000" pitchFamily="2" charset="2"/>
              <a:buChar char="Ø"/>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Neural Networks Representation </a:t>
            </a:r>
          </a:p>
          <a:p>
            <a:pPr>
              <a:buFont typeface="Wingdings" panose="05000000000000000000" pitchFamily="2" charset="2"/>
              <a:buChar char="Ø"/>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Vectorizing Across Multiple Training Examples</a:t>
            </a:r>
            <a:r>
              <a:rPr lang="en-US" sz="1800" dirty="0">
                <a:solidFill>
                  <a:srgbClr val="1F3763"/>
                </a:solidFill>
                <a:latin typeface="Times New Roman" panose="02020603050405020304" pitchFamily="18" charset="0"/>
                <a:ea typeface="Calibri" panose="020F0502020204030204" pitchFamily="34" charset="0"/>
                <a:cs typeface="Times New Roman" panose="02020603050405020304" pitchFamily="18" charset="0"/>
              </a:rPr>
              <a:t> </a:t>
            </a:r>
            <a:r>
              <a:rPr lang="en-US" sz="1800" dirty="0">
                <a:latin typeface="Times New Roman" panose="02020603050405020304" pitchFamily="18" charset="0"/>
                <a:ea typeface="Calibri" panose="020F0502020204030204" pitchFamily="34" charset="0"/>
                <a:cs typeface="Times New Roman" panose="02020603050405020304" pitchFamily="18" charset="0"/>
              </a:rPr>
              <a:t>and</a:t>
            </a:r>
            <a:r>
              <a:rPr lang="en-US" sz="1800" dirty="0">
                <a:solidFill>
                  <a:srgbClr val="1F3763"/>
                </a:solidFill>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Activation function</a:t>
            </a:r>
            <a:r>
              <a:rPr lang="en-US" sz="1800" dirty="0">
                <a:solidFill>
                  <a:srgbClr val="1F3763"/>
                </a:solidFill>
                <a:latin typeface="Times New Roman" panose="02020603050405020304" pitchFamily="18" charset="0"/>
                <a:ea typeface="Calibri" panose="020F0502020204030204" pitchFamily="34" charset="0"/>
                <a:cs typeface="Times New Roman" panose="02020603050405020304" pitchFamily="18" charset="0"/>
              </a:rPr>
              <a:t> </a:t>
            </a:r>
          </a:p>
          <a:p>
            <a:pPr>
              <a:buFont typeface="Wingdings" panose="05000000000000000000" pitchFamily="2" charset="2"/>
              <a:buChar char="Ø"/>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Planar data classification with a hidden layer (Programming Assignment)</a:t>
            </a:r>
          </a:p>
          <a:p>
            <a:r>
              <a:rPr lang="en-US" sz="1800" b="1" u="sng" dirty="0">
                <a:effectLst/>
                <a:latin typeface="Times New Roman" panose="02020603050405020304" pitchFamily="18" charset="0"/>
                <a:ea typeface="Times New Roman" panose="02020603050405020304" pitchFamily="18" charset="0"/>
                <a:cs typeface="Times New Roman" panose="02020603050405020304" pitchFamily="18" charset="0"/>
              </a:rPr>
              <a:t>Week 4: Deep Neural Networks</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412979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8282B-754E-4871-95FE-614C0891BD24}"/>
              </a:ext>
            </a:extLst>
          </p:cNvPr>
          <p:cNvSpPr>
            <a:spLocks noGrp="1"/>
          </p:cNvSpPr>
          <p:nvPr>
            <p:ph type="title"/>
          </p:nvPr>
        </p:nvSpPr>
        <p:spPr>
          <a:xfrm>
            <a:off x="889548" y="325370"/>
            <a:ext cx="10041835" cy="1092614"/>
          </a:xfrm>
        </p:spPr>
        <p:txBody>
          <a:bodyPr>
            <a:normAutofit/>
          </a:bodyPr>
          <a:lstStyle/>
          <a:p>
            <a:r>
              <a:rPr lang="en-US" sz="3200" b="1" dirty="0">
                <a:latin typeface="Times New Roman" panose="02020603050405020304" pitchFamily="18" charset="0"/>
                <a:cs typeface="Times New Roman" panose="02020603050405020304" pitchFamily="18" charset="0"/>
              </a:rPr>
              <a:t>Introduction about the Project</a:t>
            </a:r>
          </a:p>
        </p:txBody>
      </p:sp>
      <p:sp>
        <p:nvSpPr>
          <p:cNvPr id="3" name="Content Placeholder 2">
            <a:extLst>
              <a:ext uri="{FF2B5EF4-FFF2-40B4-BE49-F238E27FC236}">
                <a16:creationId xmlns:a16="http://schemas.microsoft.com/office/drawing/2014/main" id="{52E788E8-E30D-4264-96F7-A23348B87F72}"/>
              </a:ext>
            </a:extLst>
          </p:cNvPr>
          <p:cNvSpPr>
            <a:spLocks noGrp="1"/>
          </p:cNvSpPr>
          <p:nvPr>
            <p:ph idx="1"/>
          </p:nvPr>
        </p:nvSpPr>
        <p:spPr>
          <a:xfrm>
            <a:off x="889548" y="1417984"/>
            <a:ext cx="10255527" cy="4598503"/>
          </a:xfrm>
        </p:spPr>
        <p:txBody>
          <a:bodyPr>
            <a:normAutofit fontScale="92500"/>
          </a:bodyPr>
          <a:lstStyle/>
          <a:p>
            <a:pPr marL="0" marR="0" indent="0" algn="just">
              <a:lnSpc>
                <a:spcPct val="150000"/>
              </a:lnSpc>
              <a:spcBef>
                <a:spcPts val="0"/>
              </a:spcBef>
              <a:spcAft>
                <a:spcPts val="0"/>
              </a:spcAft>
              <a:buNone/>
            </a:pPr>
            <a:r>
              <a:rPr lang="en-IN" sz="2400" dirty="0">
                <a:latin typeface="Times New Roman" panose="02020603050405020304" pitchFamily="18" charset="0"/>
              </a:rPr>
              <a:t>The </a:t>
            </a:r>
            <a:r>
              <a:rPr lang="en-IN" sz="2400" dirty="0">
                <a:effectLst/>
                <a:latin typeface="Times New Roman" panose="02020603050405020304" pitchFamily="18" charset="0"/>
                <a:ea typeface="Times New Roman" panose="02020603050405020304" pitchFamily="18" charset="0"/>
              </a:rPr>
              <a:t>Room Classifier is the ability of computers to recognize clean and messy room. Scene recognition is one of the determining tasks of the computer vision.</a:t>
            </a:r>
            <a:r>
              <a:rPr lang="en-IN" sz="2400" dirty="0">
                <a:latin typeface="Times New Roman" panose="02020603050405020304" pitchFamily="18" charset="0"/>
                <a:ea typeface="Times New Roman" panose="02020603050405020304" pitchFamily="18" charset="0"/>
              </a:rPr>
              <a:t> My</a:t>
            </a:r>
            <a:r>
              <a:rPr lang="en-IN" sz="2400" dirty="0">
                <a:effectLst/>
                <a:latin typeface="Times New Roman" panose="02020603050405020304" pitchFamily="18" charset="0"/>
                <a:ea typeface="Times New Roman" panose="02020603050405020304" pitchFamily="18" charset="0"/>
              </a:rPr>
              <a:t> project focuses on this task. In this project </a:t>
            </a:r>
            <a:r>
              <a:rPr lang="en-IN" sz="2400" dirty="0">
                <a:latin typeface="Times New Roman" panose="02020603050405020304" pitchFamily="18" charset="0"/>
                <a:ea typeface="Times New Roman" panose="02020603050405020304" pitchFamily="18" charset="0"/>
              </a:rPr>
              <a:t>my</a:t>
            </a:r>
            <a:r>
              <a:rPr lang="en-IN" sz="2400" dirty="0">
                <a:effectLst/>
                <a:latin typeface="Times New Roman" panose="02020603050405020304" pitchFamily="18" charset="0"/>
                <a:ea typeface="Times New Roman" panose="02020603050405020304" pitchFamily="18" charset="0"/>
              </a:rPr>
              <a:t> aim is to classify whether room is messy or clean.</a:t>
            </a:r>
            <a:endParaRPr lang="en-US" sz="2400" dirty="0">
              <a:effectLst/>
              <a:latin typeface="Times New Roman" panose="02020603050405020304" pitchFamily="18" charset="0"/>
              <a:ea typeface="Times New Roman" panose="02020603050405020304" pitchFamily="18" charset="0"/>
            </a:endParaRPr>
          </a:p>
          <a:p>
            <a:pPr marL="0" marR="0" indent="0" algn="just">
              <a:lnSpc>
                <a:spcPct val="150000"/>
              </a:lnSpc>
              <a:spcBef>
                <a:spcPts val="0"/>
              </a:spcBef>
              <a:spcAft>
                <a:spcPts val="0"/>
              </a:spcAft>
              <a:buNone/>
            </a:pPr>
            <a:endParaRPr lang="en-US" sz="2400" dirty="0">
              <a:effectLst/>
              <a:latin typeface="Times New Roman" panose="02020603050405020304" pitchFamily="18" charset="0"/>
              <a:ea typeface="Times New Roman" panose="02020603050405020304" pitchFamily="18" charset="0"/>
            </a:endParaRPr>
          </a:p>
          <a:p>
            <a:pPr marL="0" marR="0" indent="0" algn="just">
              <a:lnSpc>
                <a:spcPct val="150000"/>
              </a:lnSpc>
              <a:spcBef>
                <a:spcPts val="0"/>
              </a:spcBef>
              <a:spcAft>
                <a:spcPts val="0"/>
              </a:spcAft>
              <a:buNone/>
            </a:pPr>
            <a:r>
              <a:rPr lang="en-US" sz="2400" dirty="0">
                <a:effectLst/>
                <a:latin typeface="Times New Roman" panose="02020603050405020304" pitchFamily="18" charset="0"/>
                <a:ea typeface="Times New Roman" panose="02020603050405020304" pitchFamily="18" charset="0"/>
              </a:rPr>
              <a:t>Considering a hotel, there are many rooms and customers generally wants to find their rooms clean. This task involves finding messy rooms in the hotel. Our project, may help this issue and automatically find the rooms that needed to be cleaned.</a:t>
            </a:r>
          </a:p>
        </p:txBody>
      </p:sp>
    </p:spTree>
    <p:extLst>
      <p:ext uri="{BB962C8B-B14F-4D97-AF65-F5344CB8AC3E}">
        <p14:creationId xmlns:p14="http://schemas.microsoft.com/office/powerpoint/2010/main" val="12253818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8AE6E-85FC-4F84-A846-8388A5D696DA}"/>
              </a:ext>
            </a:extLst>
          </p:cNvPr>
          <p:cNvSpPr>
            <a:spLocks noGrp="1"/>
          </p:cNvSpPr>
          <p:nvPr>
            <p:ph type="title"/>
          </p:nvPr>
        </p:nvSpPr>
        <p:spPr>
          <a:xfrm>
            <a:off x="838200" y="212034"/>
            <a:ext cx="10515600" cy="1139687"/>
          </a:xfrm>
        </p:spPr>
        <p:txBody>
          <a:bodyPr>
            <a:normAutofit/>
          </a:bodyPr>
          <a:lstStyle/>
          <a:p>
            <a:r>
              <a:rPr lang="en-IN" sz="3200" b="1" dirty="0">
                <a:effectLst/>
                <a:latin typeface="Times New Roman" panose="02020603050405020304" pitchFamily="18" charset="0"/>
                <a:ea typeface="Arial" panose="020B0604020202020204" pitchFamily="34" charset="0"/>
              </a:rPr>
              <a:t>Machine Learning-</a:t>
            </a:r>
            <a:endParaRPr lang="en-US" sz="6600" dirty="0"/>
          </a:p>
        </p:txBody>
      </p:sp>
      <p:sp>
        <p:nvSpPr>
          <p:cNvPr id="3" name="Content Placeholder 2">
            <a:extLst>
              <a:ext uri="{FF2B5EF4-FFF2-40B4-BE49-F238E27FC236}">
                <a16:creationId xmlns:a16="http://schemas.microsoft.com/office/drawing/2014/main" id="{00074F60-4372-4668-9851-A7CBA2FBC7E4}"/>
              </a:ext>
            </a:extLst>
          </p:cNvPr>
          <p:cNvSpPr>
            <a:spLocks noGrp="1"/>
          </p:cNvSpPr>
          <p:nvPr>
            <p:ph idx="1"/>
          </p:nvPr>
        </p:nvSpPr>
        <p:spPr>
          <a:xfrm>
            <a:off x="838200" y="1253330"/>
            <a:ext cx="10515600" cy="4961939"/>
          </a:xfrm>
        </p:spPr>
        <p:txBody>
          <a:bodyPr>
            <a:normAutofit/>
          </a:bodyPr>
          <a:lstStyle/>
          <a:p>
            <a:pPr marL="0" marR="0" indent="0" algn="just">
              <a:lnSpc>
                <a:spcPct val="150000"/>
              </a:lnSpc>
              <a:spcBef>
                <a:spcPts val="0"/>
              </a:spcBef>
              <a:spcAft>
                <a:spcPts val="0"/>
              </a:spcAft>
              <a:buNone/>
            </a:pPr>
            <a:r>
              <a:rPr lang="en-US" sz="2000" b="1" i="0" dirty="0">
                <a:effectLst/>
                <a:latin typeface="Times New Roman" panose="02020603050405020304" pitchFamily="18" charset="0"/>
                <a:cs typeface="Times New Roman" panose="02020603050405020304" pitchFamily="18" charset="0"/>
              </a:rPr>
              <a:t>Machine learning</a:t>
            </a:r>
            <a:r>
              <a:rPr lang="en-US" sz="2000" b="0" i="0" dirty="0">
                <a:effectLst/>
                <a:latin typeface="Times New Roman" panose="02020603050405020304" pitchFamily="18" charset="0"/>
                <a:cs typeface="Times New Roman" panose="02020603050405020304" pitchFamily="18" charset="0"/>
              </a:rPr>
              <a:t> is an application of artificial </a:t>
            </a:r>
            <a:r>
              <a:rPr lang="en-US" sz="2000" b="1" i="0" dirty="0">
                <a:effectLst/>
                <a:latin typeface="Times New Roman" panose="02020603050405020304" pitchFamily="18" charset="0"/>
                <a:cs typeface="Times New Roman" panose="02020603050405020304" pitchFamily="18" charset="0"/>
              </a:rPr>
              <a:t>intelligence</a:t>
            </a:r>
            <a:r>
              <a:rPr lang="en-US" sz="2000" b="0" i="0" dirty="0">
                <a:effectLst/>
                <a:latin typeface="Times New Roman" panose="02020603050405020304" pitchFamily="18" charset="0"/>
                <a:cs typeface="Times New Roman" panose="02020603050405020304" pitchFamily="18" charset="0"/>
              </a:rPr>
              <a:t> (AI) that provides systems the ability to automatically learn and improve from experience without being explicitly programmed. </a:t>
            </a:r>
            <a:r>
              <a:rPr lang="en-US" sz="2000" b="1" i="0" dirty="0">
                <a:effectLst/>
                <a:latin typeface="Times New Roman" panose="02020603050405020304" pitchFamily="18" charset="0"/>
                <a:cs typeface="Times New Roman" panose="02020603050405020304" pitchFamily="18" charset="0"/>
              </a:rPr>
              <a:t>Machine learning</a:t>
            </a:r>
            <a:r>
              <a:rPr lang="en-US" sz="2000" b="0" i="0" dirty="0">
                <a:effectLst/>
                <a:latin typeface="Times New Roman" panose="02020603050405020304" pitchFamily="18" charset="0"/>
                <a:cs typeface="Times New Roman" panose="02020603050405020304" pitchFamily="18" charset="0"/>
              </a:rPr>
              <a:t> focuses on the development of computer programs that can access data and use it learn for themselves.</a:t>
            </a:r>
          </a:p>
          <a:p>
            <a:pPr marL="0" marR="0" indent="0" algn="just">
              <a:lnSpc>
                <a:spcPct val="150000"/>
              </a:lnSpc>
              <a:spcBef>
                <a:spcPts val="0"/>
              </a:spcBef>
              <a:spcAft>
                <a:spcPts val="0"/>
              </a:spcAft>
              <a:buNone/>
            </a:pPr>
            <a:r>
              <a:rPr lang="en-US" sz="2000" i="0" dirty="0">
                <a:effectLst/>
                <a:latin typeface="Times New Roman" panose="02020603050405020304" pitchFamily="18" charset="0"/>
                <a:cs typeface="Times New Roman" panose="02020603050405020304" pitchFamily="18" charset="0"/>
              </a:rPr>
              <a:t>Machine learning (ML) </a:t>
            </a:r>
            <a:r>
              <a:rPr lang="en-US" sz="2000" b="0" i="0" dirty="0">
                <a:effectLst/>
                <a:latin typeface="Times New Roman" panose="02020603050405020304" pitchFamily="18" charset="0"/>
                <a:cs typeface="Times New Roman" panose="02020603050405020304" pitchFamily="18" charset="0"/>
              </a:rPr>
              <a:t>is the study of computer algorithms that improve automatically through experience</a:t>
            </a:r>
            <a:r>
              <a:rPr lang="en-US" sz="2000" dirty="0">
                <a:latin typeface="Times New Roman" panose="02020603050405020304" pitchFamily="18" charset="0"/>
                <a:cs typeface="Times New Roman" panose="02020603050405020304" pitchFamily="18" charset="0"/>
              </a:rPr>
              <a:t>.</a:t>
            </a:r>
            <a:endParaRPr lang="en-IN" sz="2000" dirty="0">
              <a:effectLst/>
              <a:latin typeface="Times New Roman" panose="02020603050405020304" pitchFamily="18" charset="0"/>
              <a:ea typeface="Arial" panose="020B0604020202020204" pitchFamily="34" charset="0"/>
              <a:cs typeface="Times New Roman" panose="02020603050405020304" pitchFamily="18" charset="0"/>
            </a:endParaRPr>
          </a:p>
          <a:p>
            <a:pPr marL="0" marR="0" indent="0">
              <a:lnSpc>
                <a:spcPct val="150000"/>
              </a:lnSpc>
              <a:spcBef>
                <a:spcPts val="0"/>
              </a:spcBef>
              <a:spcAft>
                <a:spcPts val="0"/>
              </a:spcAft>
              <a:buNone/>
            </a:pPr>
            <a:r>
              <a:rPr lang="en-IN" sz="2000" dirty="0">
                <a:effectLst/>
                <a:latin typeface="Times New Roman" panose="02020603050405020304" pitchFamily="18" charset="0"/>
                <a:ea typeface="Arial" panose="020B0604020202020204" pitchFamily="34" charset="0"/>
              </a:rPr>
              <a:t>It can be used in </a:t>
            </a:r>
            <a:r>
              <a:rPr lang="en-IN" sz="2000" dirty="0">
                <a:latin typeface="Times New Roman" panose="02020603050405020304" pitchFamily="18" charset="0"/>
                <a:ea typeface="Arial" panose="020B0604020202020204" pitchFamily="34" charset="0"/>
              </a:rPr>
              <a:t>three</a:t>
            </a:r>
            <a:r>
              <a:rPr lang="en-IN" sz="2000" dirty="0">
                <a:effectLst/>
                <a:latin typeface="Times New Roman" panose="02020603050405020304" pitchFamily="18" charset="0"/>
                <a:ea typeface="Arial" panose="020B0604020202020204" pitchFamily="34" charset="0"/>
              </a:rPr>
              <a:t> ways:</a:t>
            </a:r>
            <a:endParaRPr lang="en-US" sz="2000" dirty="0">
              <a:effectLst/>
              <a:latin typeface="Times New Roman" panose="02020603050405020304" pitchFamily="18" charset="0"/>
              <a:ea typeface="Times New Roman" panose="02020603050405020304" pitchFamily="18" charset="0"/>
            </a:endParaRPr>
          </a:p>
          <a:p>
            <a:pPr marL="342900" marR="0" lvl="0" indent="-342900">
              <a:lnSpc>
                <a:spcPct val="150000"/>
              </a:lnSpc>
              <a:spcBef>
                <a:spcPts val="0"/>
              </a:spcBef>
              <a:spcAft>
                <a:spcPts val="0"/>
              </a:spcAft>
              <a:buFont typeface="Arial" panose="020B0604020202020204" pitchFamily="34" charset="0"/>
              <a:buChar char="•"/>
            </a:pPr>
            <a:r>
              <a:rPr lang="en-IN" sz="2000" u="sng" dirty="0">
                <a:effectLst/>
                <a:latin typeface="Times New Roman" panose="02020603050405020304" pitchFamily="18" charset="0"/>
                <a:ea typeface="Arial" panose="020B0604020202020204" pitchFamily="34" charset="0"/>
              </a:rPr>
              <a:t>Supervised Learning</a:t>
            </a:r>
            <a:endParaRPr lang="en-US" sz="2000" u="sng" dirty="0">
              <a:effectLst/>
              <a:latin typeface="Times New Roman" panose="02020603050405020304" pitchFamily="18" charset="0"/>
              <a:ea typeface="Times New Roman" panose="02020603050405020304" pitchFamily="18" charset="0"/>
            </a:endParaRPr>
          </a:p>
          <a:p>
            <a:pPr marL="342900" marR="0" lvl="0" indent="-342900">
              <a:lnSpc>
                <a:spcPct val="150000"/>
              </a:lnSpc>
              <a:spcBef>
                <a:spcPts val="0"/>
              </a:spcBef>
              <a:spcAft>
                <a:spcPts val="0"/>
              </a:spcAft>
              <a:buFont typeface="Arial" panose="020B0604020202020204" pitchFamily="34" charset="0"/>
              <a:buChar char="•"/>
            </a:pPr>
            <a:r>
              <a:rPr lang="en-IN" sz="2000" u="sng" dirty="0">
                <a:effectLst/>
                <a:latin typeface="Times New Roman" panose="02020603050405020304" pitchFamily="18" charset="0"/>
                <a:ea typeface="Arial" panose="020B0604020202020204" pitchFamily="34" charset="0"/>
              </a:rPr>
              <a:t>Unsupervised Learning</a:t>
            </a:r>
          </a:p>
          <a:p>
            <a:pPr marL="342900" marR="0" lvl="0" indent="-342900">
              <a:lnSpc>
                <a:spcPct val="150000"/>
              </a:lnSpc>
              <a:spcBef>
                <a:spcPts val="0"/>
              </a:spcBef>
              <a:spcAft>
                <a:spcPts val="0"/>
              </a:spcAft>
              <a:buFont typeface="Arial" panose="020B0604020202020204" pitchFamily="34" charset="0"/>
              <a:buChar char="•"/>
            </a:pPr>
            <a:r>
              <a:rPr lang="en-US" sz="2000" i="0" strike="noStrike" dirty="0">
                <a:effectLst/>
                <a:latin typeface="Times New Roman" panose="02020603050405020304" pitchFamily="18" charset="0"/>
                <a:cs typeface="Times New Roman" panose="02020603050405020304" pitchFamily="18" charset="0"/>
                <a:hlinkClick r:id="rId2" tooltip="Reinforcement learning">
                  <a:extLst>
                    <a:ext uri="{A12FA001-AC4F-418D-AE19-62706E023703}">
                      <ahyp:hlinkClr xmlns:ahyp="http://schemas.microsoft.com/office/drawing/2018/hyperlinkcolor" val="tx"/>
                    </a:ext>
                  </a:extLst>
                </a:hlinkClick>
              </a:rPr>
              <a:t>Reinforcement learning</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endParaRPr lang="en-US" sz="3600" dirty="0"/>
          </a:p>
        </p:txBody>
      </p:sp>
    </p:spTree>
    <p:extLst>
      <p:ext uri="{BB962C8B-B14F-4D97-AF65-F5344CB8AC3E}">
        <p14:creationId xmlns:p14="http://schemas.microsoft.com/office/powerpoint/2010/main" val="5688048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957D1-E201-441E-BD18-B8A5AE9DF5B5}"/>
              </a:ext>
            </a:extLst>
          </p:cNvPr>
          <p:cNvSpPr>
            <a:spLocks noGrp="1"/>
          </p:cNvSpPr>
          <p:nvPr>
            <p:ph type="title"/>
          </p:nvPr>
        </p:nvSpPr>
        <p:spPr/>
        <p:txBody>
          <a:bodyPr>
            <a:normAutofit/>
          </a:bodyPr>
          <a:lstStyle/>
          <a:p>
            <a:r>
              <a:rPr lang="en-US" sz="3200" b="1" dirty="0">
                <a:solidFill>
                  <a:srgbClr val="222222"/>
                </a:solidFill>
                <a:latin typeface="Times New Roman" panose="02020603050405020304" pitchFamily="18" charset="0"/>
                <a:cs typeface="Times New Roman" panose="02020603050405020304" pitchFamily="18" charset="0"/>
              </a:rPr>
              <a:t>Machine</a:t>
            </a:r>
            <a:r>
              <a:rPr lang="en-US" sz="3200" b="1" i="0" dirty="0">
                <a:solidFill>
                  <a:srgbClr val="222222"/>
                </a:solidFill>
                <a:effectLst/>
                <a:latin typeface="Times New Roman" panose="02020603050405020304" pitchFamily="18" charset="0"/>
                <a:cs typeface="Times New Roman" panose="02020603050405020304" pitchFamily="18" charset="0"/>
              </a:rPr>
              <a:t> learning</a:t>
            </a:r>
            <a:r>
              <a:rPr lang="en-US" sz="3200" b="0" i="0" dirty="0">
                <a:solidFill>
                  <a:srgbClr val="222222"/>
                </a:solidFill>
                <a:effectLst/>
                <a:latin typeface="Times New Roman" panose="02020603050405020304" pitchFamily="18" charset="0"/>
                <a:cs typeface="Times New Roman" panose="02020603050405020304" pitchFamily="18" charset="0"/>
              </a:rPr>
              <a:t> applications</a:t>
            </a:r>
            <a:endParaRPr lang="en-US" sz="3200" dirty="0"/>
          </a:p>
        </p:txBody>
      </p:sp>
      <p:sp>
        <p:nvSpPr>
          <p:cNvPr id="3" name="Content Placeholder 2">
            <a:extLst>
              <a:ext uri="{FF2B5EF4-FFF2-40B4-BE49-F238E27FC236}">
                <a16:creationId xmlns:a16="http://schemas.microsoft.com/office/drawing/2014/main" id="{58FE6324-0108-4FB5-8B98-30B146570923}"/>
              </a:ext>
            </a:extLst>
          </p:cNvPr>
          <p:cNvSpPr>
            <a:spLocks noGrp="1"/>
          </p:cNvSpPr>
          <p:nvPr>
            <p:ph idx="1"/>
          </p:nvPr>
        </p:nvSpPr>
        <p:spPr>
          <a:xfrm>
            <a:off x="838200" y="1547329"/>
            <a:ext cx="10515600" cy="4787210"/>
          </a:xfrm>
        </p:spPr>
        <p:txBody>
          <a:bodyPr>
            <a:normAutofit/>
          </a:bodyPr>
          <a:lstStyle/>
          <a:p>
            <a:pPr algn="l">
              <a:buFont typeface="Arial" panose="020B0604020202020204" pitchFamily="34" charset="0"/>
              <a:buChar char="•"/>
            </a:pPr>
            <a:r>
              <a:rPr lang="en-US" sz="2400" b="0" i="0" dirty="0">
                <a:solidFill>
                  <a:srgbClr val="222222"/>
                </a:solidFill>
                <a:effectLst/>
                <a:latin typeface="Times New Roman" panose="02020603050405020304" pitchFamily="18" charset="0"/>
                <a:cs typeface="Times New Roman" panose="02020603050405020304" pitchFamily="18" charset="0"/>
              </a:rPr>
              <a:t>Virtual Personal Assistants. Siri, Alexa, Google Now are some of the popular examples of virtual personal assistants</a:t>
            </a:r>
          </a:p>
          <a:p>
            <a:pPr algn="l">
              <a:buFont typeface="Arial" panose="020B0604020202020204" pitchFamily="34" charset="0"/>
              <a:buChar char="•"/>
            </a:pPr>
            <a:r>
              <a:rPr lang="en-US" sz="2400" b="0" i="0" dirty="0">
                <a:solidFill>
                  <a:srgbClr val="222222"/>
                </a:solidFill>
                <a:effectLst/>
                <a:latin typeface="Times New Roman" panose="02020603050405020304" pitchFamily="18" charset="0"/>
                <a:cs typeface="Times New Roman" panose="02020603050405020304" pitchFamily="18" charset="0"/>
              </a:rPr>
              <a:t>Predictions while Commuting</a:t>
            </a:r>
          </a:p>
          <a:p>
            <a:pPr algn="l">
              <a:buFont typeface="Arial" panose="020B0604020202020204" pitchFamily="34" charset="0"/>
              <a:buChar char="•"/>
            </a:pPr>
            <a:r>
              <a:rPr lang="en-US" sz="2400" b="0" i="0" dirty="0">
                <a:solidFill>
                  <a:srgbClr val="222222"/>
                </a:solidFill>
                <a:effectLst/>
                <a:latin typeface="Times New Roman" panose="02020603050405020304" pitchFamily="18" charset="0"/>
                <a:cs typeface="Times New Roman" panose="02020603050405020304" pitchFamily="18" charset="0"/>
              </a:rPr>
              <a:t>Videos Surveillance</a:t>
            </a:r>
          </a:p>
          <a:p>
            <a:pPr algn="l">
              <a:buFont typeface="Arial" panose="020B0604020202020204" pitchFamily="34" charset="0"/>
              <a:buChar char="•"/>
            </a:pPr>
            <a:r>
              <a:rPr lang="en-US" sz="2400" b="0" i="0" dirty="0">
                <a:solidFill>
                  <a:srgbClr val="222222"/>
                </a:solidFill>
                <a:effectLst/>
                <a:latin typeface="Times New Roman" panose="02020603050405020304" pitchFamily="18" charset="0"/>
                <a:cs typeface="Times New Roman" panose="02020603050405020304" pitchFamily="18" charset="0"/>
              </a:rPr>
              <a:t>Social Media Services</a:t>
            </a:r>
          </a:p>
          <a:p>
            <a:pPr algn="l">
              <a:buFont typeface="Arial" panose="020B0604020202020204" pitchFamily="34" charset="0"/>
              <a:buChar char="•"/>
            </a:pPr>
            <a:r>
              <a:rPr lang="en-US" sz="2400" b="0" i="0" dirty="0">
                <a:solidFill>
                  <a:srgbClr val="222222"/>
                </a:solidFill>
                <a:effectLst/>
                <a:latin typeface="Times New Roman" panose="02020603050405020304" pitchFamily="18" charset="0"/>
                <a:cs typeface="Times New Roman" panose="02020603050405020304" pitchFamily="18" charset="0"/>
              </a:rPr>
              <a:t>Email Spam and Malware Filtering</a:t>
            </a:r>
          </a:p>
          <a:p>
            <a:pPr algn="l">
              <a:buFont typeface="Arial" panose="020B0604020202020204" pitchFamily="34" charset="0"/>
              <a:buChar char="•"/>
            </a:pPr>
            <a:r>
              <a:rPr lang="en-US" sz="2400" b="0" i="0" dirty="0">
                <a:solidFill>
                  <a:srgbClr val="222222"/>
                </a:solidFill>
                <a:effectLst/>
                <a:latin typeface="Times New Roman" panose="02020603050405020304" pitchFamily="18" charset="0"/>
                <a:cs typeface="Times New Roman" panose="02020603050405020304" pitchFamily="18" charset="0"/>
              </a:rPr>
              <a:t>Online Customer Support</a:t>
            </a:r>
          </a:p>
          <a:p>
            <a:pPr algn="l">
              <a:buFont typeface="Arial" panose="020B0604020202020204" pitchFamily="34" charset="0"/>
              <a:buChar char="•"/>
            </a:pPr>
            <a:r>
              <a:rPr lang="en-US" sz="2400" b="0" i="0" dirty="0">
                <a:solidFill>
                  <a:srgbClr val="222222"/>
                </a:solidFill>
                <a:effectLst/>
                <a:latin typeface="Times New Roman" panose="02020603050405020304" pitchFamily="18" charset="0"/>
                <a:cs typeface="Times New Roman" panose="02020603050405020304" pitchFamily="18" charset="0"/>
              </a:rPr>
              <a:t>Search Engine Result Refining</a:t>
            </a:r>
          </a:p>
          <a:p>
            <a:pPr algn="l">
              <a:buFont typeface="Arial" panose="020B0604020202020204" pitchFamily="34" charset="0"/>
              <a:buChar char="•"/>
            </a:pPr>
            <a:r>
              <a:rPr lang="en-US" sz="2400" b="0" i="0" dirty="0">
                <a:solidFill>
                  <a:srgbClr val="222222"/>
                </a:solidFill>
                <a:effectLst/>
                <a:latin typeface="Times New Roman" panose="02020603050405020304" pitchFamily="18" charset="0"/>
                <a:cs typeface="Times New Roman" panose="02020603050405020304" pitchFamily="18" charset="0"/>
              </a:rPr>
              <a:t>Product Recommendations</a:t>
            </a:r>
          </a:p>
          <a:p>
            <a:pPr algn="l">
              <a:buFont typeface="Arial" panose="020B0604020202020204" pitchFamily="34" charset="0"/>
              <a:buChar char="•"/>
            </a:pPr>
            <a:r>
              <a:rPr lang="en-US" sz="2400" b="0" i="0" dirty="0">
                <a:solidFill>
                  <a:srgbClr val="222222"/>
                </a:solidFill>
                <a:effectLst/>
                <a:latin typeface="Times New Roman" panose="02020603050405020304" pitchFamily="18" charset="0"/>
                <a:cs typeface="Times New Roman" panose="02020603050405020304" pitchFamily="18" charset="0"/>
              </a:rPr>
              <a:t>Online Fraud Detection</a:t>
            </a:r>
          </a:p>
          <a:p>
            <a:endParaRPr lang="en-US" dirty="0"/>
          </a:p>
        </p:txBody>
      </p:sp>
    </p:spTree>
    <p:extLst>
      <p:ext uri="{BB962C8B-B14F-4D97-AF65-F5344CB8AC3E}">
        <p14:creationId xmlns:p14="http://schemas.microsoft.com/office/powerpoint/2010/main" val="19238921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6E9CD-6322-4357-B7EC-EAD39A68915F}"/>
              </a:ext>
            </a:extLst>
          </p:cNvPr>
          <p:cNvSpPr>
            <a:spLocks noGrp="1"/>
          </p:cNvSpPr>
          <p:nvPr>
            <p:ph type="title"/>
          </p:nvPr>
        </p:nvSpPr>
        <p:spPr>
          <a:xfrm>
            <a:off x="838200" y="318052"/>
            <a:ext cx="10214113" cy="940905"/>
          </a:xfrm>
        </p:spPr>
        <p:txBody>
          <a:bodyPr>
            <a:normAutofit/>
          </a:bodyPr>
          <a:lstStyle/>
          <a:p>
            <a:r>
              <a:rPr lang="en-IN" sz="3200" b="1" dirty="0">
                <a:effectLst/>
                <a:latin typeface="Times New Roman" panose="02020603050405020304" pitchFamily="18" charset="0"/>
                <a:ea typeface="Arial" panose="020B0604020202020204" pitchFamily="34" charset="0"/>
              </a:rPr>
              <a:t>Deep Learning-</a:t>
            </a:r>
            <a:endParaRPr lang="en-US" sz="3200" dirty="0"/>
          </a:p>
        </p:txBody>
      </p:sp>
      <p:sp>
        <p:nvSpPr>
          <p:cNvPr id="3" name="Content Placeholder 2">
            <a:extLst>
              <a:ext uri="{FF2B5EF4-FFF2-40B4-BE49-F238E27FC236}">
                <a16:creationId xmlns:a16="http://schemas.microsoft.com/office/drawing/2014/main" id="{CE5FF529-74F1-4D94-AFA6-EA6427A6409E}"/>
              </a:ext>
            </a:extLst>
          </p:cNvPr>
          <p:cNvSpPr>
            <a:spLocks noGrp="1"/>
          </p:cNvSpPr>
          <p:nvPr>
            <p:ph idx="1"/>
          </p:nvPr>
        </p:nvSpPr>
        <p:spPr>
          <a:xfrm>
            <a:off x="838200" y="1467817"/>
            <a:ext cx="10515600" cy="4351338"/>
          </a:xfrm>
        </p:spPr>
        <p:txBody>
          <a:bodyPr>
            <a:normAutofit/>
          </a:bodyPr>
          <a:lstStyle/>
          <a:p>
            <a:pPr marL="0" indent="0" algn="just">
              <a:lnSpc>
                <a:spcPct val="100000"/>
              </a:lnSpc>
              <a:buNone/>
            </a:pPr>
            <a:r>
              <a:rPr lang="en-US" sz="2400" b="1" i="0" dirty="0">
                <a:solidFill>
                  <a:srgbClr val="222222"/>
                </a:solidFill>
                <a:effectLst/>
                <a:latin typeface="Times New Roman" panose="02020603050405020304" pitchFamily="18" charset="0"/>
                <a:cs typeface="Times New Roman" panose="02020603050405020304" pitchFamily="18" charset="0"/>
              </a:rPr>
              <a:t>Deep learning</a:t>
            </a:r>
            <a:r>
              <a:rPr lang="en-US" sz="2400" b="0" i="0" dirty="0">
                <a:solidFill>
                  <a:srgbClr val="222222"/>
                </a:solidFill>
                <a:effectLst/>
                <a:latin typeface="Times New Roman" panose="02020603050405020304" pitchFamily="18" charset="0"/>
                <a:cs typeface="Times New Roman" panose="02020603050405020304" pitchFamily="18" charset="0"/>
              </a:rPr>
              <a:t> is an AI function that mimics the workings of the human brain in processing data for use in detecting objects, recognizing speech, translating languages, and making decisions. </a:t>
            </a:r>
          </a:p>
          <a:p>
            <a:pPr marL="0" indent="0" algn="just">
              <a:lnSpc>
                <a:spcPct val="100000"/>
              </a:lnSpc>
              <a:buNone/>
            </a:pPr>
            <a:endParaRPr lang="en-US" sz="2400" b="0" i="0" dirty="0">
              <a:solidFill>
                <a:srgbClr val="222222"/>
              </a:solidFill>
              <a:effectLst/>
              <a:latin typeface="Times New Roman" panose="02020603050405020304" pitchFamily="18" charset="0"/>
              <a:cs typeface="Times New Roman" panose="02020603050405020304" pitchFamily="18" charset="0"/>
            </a:endParaRPr>
          </a:p>
          <a:p>
            <a:pPr marL="0" indent="0" algn="just">
              <a:lnSpc>
                <a:spcPct val="100000"/>
              </a:lnSpc>
              <a:buNone/>
            </a:pPr>
            <a:r>
              <a:rPr lang="en-US" sz="2400" b="1" i="0" dirty="0">
                <a:solidFill>
                  <a:srgbClr val="222222"/>
                </a:solidFill>
                <a:effectLst/>
                <a:latin typeface="Times New Roman" panose="02020603050405020304" pitchFamily="18" charset="0"/>
                <a:cs typeface="Times New Roman" panose="02020603050405020304" pitchFamily="18" charset="0"/>
              </a:rPr>
              <a:t>Deep learning</a:t>
            </a:r>
            <a:r>
              <a:rPr lang="en-US" sz="2400" b="0" i="0" dirty="0">
                <a:solidFill>
                  <a:srgbClr val="222222"/>
                </a:solidFill>
                <a:effectLst/>
                <a:latin typeface="Times New Roman" panose="02020603050405020304" pitchFamily="18" charset="0"/>
                <a:cs typeface="Times New Roman" panose="02020603050405020304" pitchFamily="18" charset="0"/>
              </a:rPr>
              <a:t> AI is able to </a:t>
            </a:r>
            <a:r>
              <a:rPr lang="en-US" sz="2400" b="1" i="0" dirty="0">
                <a:solidFill>
                  <a:srgbClr val="222222"/>
                </a:solidFill>
                <a:effectLst/>
                <a:latin typeface="Times New Roman" panose="02020603050405020304" pitchFamily="18" charset="0"/>
                <a:cs typeface="Times New Roman" panose="02020603050405020304" pitchFamily="18" charset="0"/>
              </a:rPr>
              <a:t>learn</a:t>
            </a:r>
            <a:r>
              <a:rPr lang="en-US" sz="2400" b="0" i="0" dirty="0">
                <a:solidFill>
                  <a:srgbClr val="222222"/>
                </a:solidFill>
                <a:effectLst/>
                <a:latin typeface="Times New Roman" panose="02020603050405020304" pitchFamily="18" charset="0"/>
                <a:cs typeface="Times New Roman" panose="02020603050405020304" pitchFamily="18" charset="0"/>
              </a:rPr>
              <a:t> without human supervision, drawing from data that is both unstructured and unlabeled.</a:t>
            </a:r>
          </a:p>
          <a:p>
            <a:pPr marL="0" indent="0" algn="just">
              <a:lnSpc>
                <a:spcPct val="100000"/>
              </a:lnSpc>
              <a:buNone/>
            </a:pPr>
            <a:endParaRPr lang="en-US" sz="2400" b="0" i="0" dirty="0">
              <a:solidFill>
                <a:srgbClr val="222222"/>
              </a:solidFill>
              <a:effectLst/>
              <a:latin typeface="Times New Roman" panose="02020603050405020304" pitchFamily="18" charset="0"/>
              <a:cs typeface="Times New Roman" panose="02020603050405020304" pitchFamily="18" charset="0"/>
            </a:endParaRPr>
          </a:p>
          <a:p>
            <a:pPr marL="0" indent="0" algn="just">
              <a:lnSpc>
                <a:spcPct val="100000"/>
              </a:lnSpc>
              <a:buNone/>
            </a:pPr>
            <a:r>
              <a:rPr lang="en-US" sz="2400" dirty="0">
                <a:latin typeface="Times New Roman" panose="02020603050405020304" pitchFamily="18" charset="0"/>
                <a:cs typeface="Times New Roman" panose="02020603050405020304" pitchFamily="18" charset="0"/>
              </a:rPr>
              <a:t>Deep learning is part of a broader family of machine learning methods based on artificial neural networks with representation learning.</a:t>
            </a:r>
          </a:p>
        </p:txBody>
      </p:sp>
    </p:spTree>
    <p:extLst>
      <p:ext uri="{BB962C8B-B14F-4D97-AF65-F5344CB8AC3E}">
        <p14:creationId xmlns:p14="http://schemas.microsoft.com/office/powerpoint/2010/main" val="22300834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D0AE0-5CF1-4E8D-BD2F-746E64F826B8}"/>
              </a:ext>
            </a:extLst>
          </p:cNvPr>
          <p:cNvSpPr>
            <a:spLocks noGrp="1"/>
          </p:cNvSpPr>
          <p:nvPr>
            <p:ph type="title"/>
          </p:nvPr>
        </p:nvSpPr>
        <p:spPr/>
        <p:txBody>
          <a:bodyPr>
            <a:normAutofit/>
          </a:bodyPr>
          <a:lstStyle/>
          <a:p>
            <a:r>
              <a:rPr lang="en-US" sz="3200" b="1" i="0" dirty="0">
                <a:solidFill>
                  <a:srgbClr val="222222"/>
                </a:solidFill>
                <a:effectLst/>
                <a:latin typeface="Times New Roman" panose="02020603050405020304" pitchFamily="18" charset="0"/>
                <a:cs typeface="Times New Roman" panose="02020603050405020304" pitchFamily="18" charset="0"/>
              </a:rPr>
              <a:t>Deep learning</a:t>
            </a:r>
            <a:r>
              <a:rPr lang="en-US" sz="3200" b="0" i="0" dirty="0">
                <a:solidFill>
                  <a:srgbClr val="222222"/>
                </a:solidFill>
                <a:effectLst/>
                <a:latin typeface="Times New Roman" panose="02020603050405020304" pitchFamily="18" charset="0"/>
                <a:cs typeface="Times New Roman" panose="02020603050405020304" pitchFamily="18" charset="0"/>
              </a:rPr>
              <a:t> applications</a:t>
            </a:r>
            <a:endParaRPr lang="en-US"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4146F62-03D2-4D27-8F5D-400B00D137CE}"/>
              </a:ext>
            </a:extLst>
          </p:cNvPr>
          <p:cNvSpPr>
            <a:spLocks noGrp="1"/>
          </p:cNvSpPr>
          <p:nvPr>
            <p:ph idx="1"/>
          </p:nvPr>
        </p:nvSpPr>
        <p:spPr>
          <a:xfrm>
            <a:off x="838200" y="1547328"/>
            <a:ext cx="10515600" cy="4734201"/>
          </a:xfrm>
        </p:spPr>
        <p:txBody>
          <a:bodyPr>
            <a:normAutofit lnSpcReduction="10000"/>
          </a:bodyPr>
          <a:lstStyle/>
          <a:p>
            <a:pPr algn="just"/>
            <a:r>
              <a:rPr lang="en-US" sz="2400" dirty="0">
                <a:solidFill>
                  <a:srgbClr val="222222"/>
                </a:solidFill>
                <a:latin typeface="Times New Roman" panose="02020603050405020304" pitchFamily="18" charset="0"/>
                <a:cs typeface="Times New Roman" panose="02020603050405020304" pitchFamily="18" charset="0"/>
              </a:rPr>
              <a:t>U</a:t>
            </a:r>
            <a:r>
              <a:rPr lang="en-US" sz="2400" i="0" dirty="0">
                <a:solidFill>
                  <a:srgbClr val="222222"/>
                </a:solidFill>
                <a:effectLst/>
                <a:latin typeface="Times New Roman" panose="02020603050405020304" pitchFamily="18" charset="0"/>
                <a:cs typeface="Times New Roman" panose="02020603050405020304" pitchFamily="18" charset="0"/>
              </a:rPr>
              <a:t>sed in industries from automated driving to medical devices.</a:t>
            </a:r>
          </a:p>
          <a:p>
            <a:pPr algn="just"/>
            <a:r>
              <a:rPr lang="en-US" sz="2400" i="0" dirty="0">
                <a:solidFill>
                  <a:srgbClr val="222222"/>
                </a:solidFill>
                <a:effectLst/>
                <a:latin typeface="Times New Roman" panose="02020603050405020304" pitchFamily="18" charset="0"/>
                <a:cs typeface="Times New Roman" panose="02020603050405020304" pitchFamily="18" charset="0"/>
              </a:rPr>
              <a:t>Automated Driving: Automotive researchers are using deep learning to automatically detect objects such as stop signs and traffic lights. </a:t>
            </a:r>
          </a:p>
          <a:p>
            <a:pPr algn="just"/>
            <a:r>
              <a:rPr lang="en-US" sz="2400" i="0" dirty="0">
                <a:solidFill>
                  <a:srgbClr val="222222"/>
                </a:solidFill>
                <a:effectLst/>
                <a:latin typeface="Times New Roman" panose="02020603050405020304" pitchFamily="18" charset="0"/>
                <a:cs typeface="Times New Roman" panose="02020603050405020304" pitchFamily="18" charset="0"/>
              </a:rPr>
              <a:t>Deep learning is used to detect pedestrians, which helps decrease accidents.</a:t>
            </a:r>
          </a:p>
          <a:p>
            <a:pPr algn="just"/>
            <a:r>
              <a:rPr lang="en-US" sz="2400" i="0" dirty="0">
                <a:solidFill>
                  <a:srgbClr val="292929"/>
                </a:solidFill>
                <a:effectLst/>
                <a:latin typeface="Times New Roman" panose="02020603050405020304" pitchFamily="18" charset="0"/>
                <a:cs typeface="Times New Roman" panose="02020603050405020304" pitchFamily="18" charset="0"/>
              </a:rPr>
              <a:t>Voice Search &amp; Voice-Activated Assistants</a:t>
            </a:r>
          </a:p>
          <a:p>
            <a:pPr algn="just"/>
            <a:r>
              <a:rPr lang="en-US" sz="2400" dirty="0">
                <a:latin typeface="Times New Roman" panose="02020603050405020304" pitchFamily="18" charset="0"/>
                <a:cs typeface="Times New Roman" panose="02020603050405020304" pitchFamily="18" charset="0"/>
              </a:rPr>
              <a:t>Automatically Adding Sounds To Silent Movies</a:t>
            </a:r>
          </a:p>
          <a:p>
            <a:pPr algn="just"/>
            <a:r>
              <a:rPr lang="en-US" sz="2400" dirty="0">
                <a:latin typeface="Times New Roman" panose="02020603050405020304" pitchFamily="18" charset="0"/>
                <a:cs typeface="Times New Roman" panose="02020603050405020304" pitchFamily="18" charset="0"/>
              </a:rPr>
              <a:t>Automatic Text Generation and Handwriting Generation</a:t>
            </a:r>
          </a:p>
          <a:p>
            <a:pPr algn="just"/>
            <a:r>
              <a:rPr lang="en-US" sz="2400" dirty="0">
                <a:latin typeface="Times New Roman" panose="02020603050405020304" pitchFamily="18" charset="0"/>
                <a:cs typeface="Times New Roman" panose="02020603050405020304" pitchFamily="18" charset="0"/>
              </a:rPr>
              <a:t>Entertainment.</a:t>
            </a:r>
          </a:p>
          <a:p>
            <a:pPr algn="just"/>
            <a:r>
              <a:rPr lang="en-US" sz="2400" dirty="0">
                <a:latin typeface="Times New Roman" panose="02020603050405020304" pitchFamily="18" charset="0"/>
                <a:cs typeface="Times New Roman" panose="02020603050405020304" pitchFamily="18" charset="0"/>
              </a:rPr>
              <a:t>Visual Recognition.</a:t>
            </a:r>
          </a:p>
          <a:p>
            <a:pPr algn="just"/>
            <a:r>
              <a:rPr lang="en-US" sz="2400" dirty="0">
                <a:latin typeface="Times New Roman" panose="02020603050405020304" pitchFamily="18" charset="0"/>
                <a:cs typeface="Times New Roman" panose="02020603050405020304" pitchFamily="18" charset="0"/>
              </a:rPr>
              <a:t>Fraud Detection.</a:t>
            </a:r>
          </a:p>
          <a:p>
            <a:pPr algn="just"/>
            <a:r>
              <a:rPr lang="en-US" sz="2400" dirty="0">
                <a:latin typeface="Times New Roman" panose="02020603050405020304" pitchFamily="18" charset="0"/>
                <a:cs typeface="Times New Roman" panose="02020603050405020304" pitchFamily="18" charset="0"/>
              </a:rPr>
              <a:t>Healthcare.</a:t>
            </a:r>
          </a:p>
        </p:txBody>
      </p:sp>
    </p:spTree>
    <p:extLst>
      <p:ext uri="{BB962C8B-B14F-4D97-AF65-F5344CB8AC3E}">
        <p14:creationId xmlns:p14="http://schemas.microsoft.com/office/powerpoint/2010/main" val="34592949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F5627-D5AF-4717-8640-C3052CDB9B67}"/>
              </a:ext>
            </a:extLst>
          </p:cNvPr>
          <p:cNvSpPr>
            <a:spLocks noGrp="1"/>
          </p:cNvSpPr>
          <p:nvPr>
            <p:ph type="title"/>
          </p:nvPr>
        </p:nvSpPr>
        <p:spPr>
          <a:xfrm>
            <a:off x="838200" y="590411"/>
            <a:ext cx="10346635" cy="854075"/>
          </a:xfrm>
        </p:spPr>
        <p:txBody>
          <a:bodyPr>
            <a:normAutofit/>
          </a:bodyPr>
          <a:lstStyle/>
          <a:p>
            <a:r>
              <a:rPr lang="en-IN" sz="3200" b="1" dirty="0">
                <a:effectLst/>
                <a:latin typeface="Times New Roman" panose="02020603050405020304" pitchFamily="18" charset="0"/>
                <a:ea typeface="Arial" panose="020B0604020202020204" pitchFamily="34" charset="0"/>
              </a:rPr>
              <a:t>Neural networks-</a:t>
            </a:r>
            <a:endParaRPr lang="en-US" sz="6600" dirty="0"/>
          </a:p>
        </p:txBody>
      </p:sp>
      <p:sp>
        <p:nvSpPr>
          <p:cNvPr id="3" name="Content Placeholder 2">
            <a:extLst>
              <a:ext uri="{FF2B5EF4-FFF2-40B4-BE49-F238E27FC236}">
                <a16:creationId xmlns:a16="http://schemas.microsoft.com/office/drawing/2014/main" id="{FC66B93B-F591-4C22-9C56-7CA5C42F9945}"/>
              </a:ext>
            </a:extLst>
          </p:cNvPr>
          <p:cNvSpPr>
            <a:spLocks noGrp="1"/>
          </p:cNvSpPr>
          <p:nvPr>
            <p:ph idx="1"/>
          </p:nvPr>
        </p:nvSpPr>
        <p:spPr>
          <a:xfrm>
            <a:off x="838200" y="1703905"/>
            <a:ext cx="10515600" cy="4351338"/>
          </a:xfrm>
        </p:spPr>
        <p:txBody>
          <a:bodyPr>
            <a:normAutofit/>
          </a:bodyPr>
          <a:lstStyle/>
          <a:p>
            <a:pPr marL="0" indent="0" algn="just">
              <a:lnSpc>
                <a:spcPct val="100000"/>
              </a:lnSpc>
              <a:buNone/>
            </a:pPr>
            <a:r>
              <a:rPr lang="en-US" sz="2400" i="0" dirty="0">
                <a:solidFill>
                  <a:srgbClr val="222222"/>
                </a:solidFill>
                <a:effectLst/>
                <a:latin typeface="Times New Roman" panose="02020603050405020304" pitchFamily="18" charset="0"/>
                <a:cs typeface="Times New Roman" panose="02020603050405020304" pitchFamily="18" charset="0"/>
              </a:rPr>
              <a:t>A </a:t>
            </a:r>
            <a:r>
              <a:rPr lang="en-US" sz="2400" b="1" i="0" dirty="0">
                <a:solidFill>
                  <a:srgbClr val="222222"/>
                </a:solidFill>
                <a:effectLst/>
                <a:latin typeface="Times New Roman" panose="02020603050405020304" pitchFamily="18" charset="0"/>
                <a:cs typeface="Times New Roman" panose="02020603050405020304" pitchFamily="18" charset="0"/>
              </a:rPr>
              <a:t>neural network </a:t>
            </a:r>
            <a:r>
              <a:rPr lang="en-US" sz="2400" i="0" dirty="0">
                <a:solidFill>
                  <a:srgbClr val="222222"/>
                </a:solidFill>
                <a:effectLst/>
                <a:latin typeface="Times New Roman" panose="02020603050405020304" pitchFamily="18" charset="0"/>
                <a:cs typeface="Times New Roman" panose="02020603050405020304" pitchFamily="18" charset="0"/>
              </a:rPr>
              <a:t>is a series of algorithms that endeavors to recognize underlying relationships in a set of data through a process that mimics the way the human brain operates. In this sense, neural networks refer to systems of neurons, either organic or artificial in nature.</a:t>
            </a:r>
          </a:p>
          <a:p>
            <a:pPr marL="0" indent="0" algn="just">
              <a:lnSpc>
                <a:spcPct val="100000"/>
              </a:lnSpc>
              <a:buNone/>
            </a:pPr>
            <a:r>
              <a:rPr lang="en-US" sz="2400" i="0" dirty="0">
                <a:solidFill>
                  <a:srgbClr val="222222"/>
                </a:solidFill>
                <a:effectLst/>
                <a:latin typeface="Times New Roman" panose="02020603050405020304" pitchFamily="18" charset="0"/>
                <a:cs typeface="Times New Roman" panose="02020603050405020304" pitchFamily="18" charset="0"/>
              </a:rPr>
              <a:t>A </a:t>
            </a:r>
            <a:r>
              <a:rPr lang="en-US" sz="2400" b="1" i="0" dirty="0">
                <a:solidFill>
                  <a:srgbClr val="222222"/>
                </a:solidFill>
                <a:effectLst/>
                <a:latin typeface="Times New Roman" panose="02020603050405020304" pitchFamily="18" charset="0"/>
                <a:cs typeface="Times New Roman" panose="02020603050405020304" pitchFamily="18" charset="0"/>
              </a:rPr>
              <a:t>neural network </a:t>
            </a:r>
            <a:r>
              <a:rPr lang="en-US" sz="2400" i="0" dirty="0">
                <a:solidFill>
                  <a:srgbClr val="222222"/>
                </a:solidFill>
                <a:effectLst/>
                <a:latin typeface="Times New Roman" panose="02020603050405020304" pitchFamily="18" charset="0"/>
                <a:cs typeface="Times New Roman" panose="02020603050405020304" pitchFamily="18" charset="0"/>
              </a:rPr>
              <a:t>is trained by adjusting neuron input weights based on the network's performance on example inputs. If the network classifies an image correctly, weights contributing to the correct answer are increased, while other weights are decreased.</a:t>
            </a: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015294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25061-ACD0-4EC5-8B27-D43485B42EC3}"/>
              </a:ext>
            </a:extLst>
          </p:cNvPr>
          <p:cNvSpPr>
            <a:spLocks noGrp="1"/>
          </p:cNvSpPr>
          <p:nvPr>
            <p:ph type="title"/>
          </p:nvPr>
        </p:nvSpPr>
        <p:spPr>
          <a:xfrm>
            <a:off x="792646" y="272361"/>
            <a:ext cx="9864587" cy="1198632"/>
          </a:xfrm>
        </p:spPr>
        <p:txBody>
          <a:bodyPr>
            <a:normAutofit/>
          </a:bodyPr>
          <a:lstStyle/>
          <a:p>
            <a:r>
              <a:rPr lang="en-US" sz="3200" b="1" i="0" dirty="0">
                <a:effectLst/>
                <a:latin typeface="Times New Roman" panose="02020603050405020304" pitchFamily="18" charset="0"/>
                <a:cs typeface="Times New Roman" panose="02020603050405020304" pitchFamily="18" charset="0"/>
              </a:rPr>
              <a:t>System Requirements</a:t>
            </a:r>
            <a:endParaRPr lang="en-US"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D29D630-5517-48CF-BDF9-EC7937B3DC10}"/>
              </a:ext>
            </a:extLst>
          </p:cNvPr>
          <p:cNvSpPr>
            <a:spLocks noGrp="1"/>
          </p:cNvSpPr>
          <p:nvPr>
            <p:ph idx="1"/>
          </p:nvPr>
        </p:nvSpPr>
        <p:spPr>
          <a:xfrm>
            <a:off x="792646" y="1743697"/>
            <a:ext cx="9864587" cy="4564338"/>
          </a:xfrm>
        </p:spPr>
        <p:txBody>
          <a:bodyPr>
            <a:normAutofit/>
          </a:bodyPr>
          <a:lstStyle/>
          <a:p>
            <a:pPr marL="0" indent="0">
              <a:buNone/>
            </a:pPr>
            <a:r>
              <a:rPr lang="en-US" sz="2400" b="0" i="0" dirty="0">
                <a:effectLst/>
                <a:latin typeface="Times New Roman" panose="02020603050405020304" pitchFamily="18" charset="0"/>
                <a:cs typeface="Times New Roman" panose="02020603050405020304" pitchFamily="18" charset="0"/>
              </a:rPr>
              <a:t>HARDWARE REQUIREMENTS: </a:t>
            </a:r>
          </a:p>
          <a:p>
            <a:pPr marL="0" indent="0" algn="l">
              <a:buNone/>
            </a:pPr>
            <a:r>
              <a:rPr lang="en-US" sz="2400" b="0" i="0" dirty="0">
                <a:effectLst/>
                <a:latin typeface="Times New Roman" panose="02020603050405020304" pitchFamily="18" charset="0"/>
                <a:cs typeface="Times New Roman" panose="02020603050405020304" pitchFamily="18" charset="0"/>
              </a:rPr>
              <a:t>1. Pentium IV Processors or high</a:t>
            </a:r>
            <a:r>
              <a:rPr lang="en-US" sz="2400" dirty="0">
                <a:latin typeface="Times New Roman" panose="02020603050405020304" pitchFamily="18" charset="0"/>
                <a:cs typeface="Times New Roman" panose="02020603050405020304" pitchFamily="18" charset="0"/>
              </a:rPr>
              <a:t> </a:t>
            </a:r>
            <a:r>
              <a:rPr lang="en-US" sz="2400" b="0" i="0" dirty="0">
                <a:effectLst/>
                <a:latin typeface="Times New Roman" panose="02020603050405020304" pitchFamily="18" charset="0"/>
                <a:cs typeface="Times New Roman" panose="02020603050405020304" pitchFamily="18" charset="0"/>
              </a:rPr>
              <a:t>speed processor</a:t>
            </a:r>
          </a:p>
          <a:p>
            <a:pPr marL="0" indent="0" algn="l">
              <a:buNone/>
            </a:pPr>
            <a:r>
              <a:rPr lang="en-US" sz="2400" b="0" i="0" dirty="0">
                <a:effectLst/>
                <a:latin typeface="Times New Roman" panose="02020603050405020304" pitchFamily="18" charset="0"/>
                <a:cs typeface="Times New Roman" panose="02020603050405020304" pitchFamily="18" charset="0"/>
              </a:rPr>
              <a:t>2. Internet connection.</a:t>
            </a:r>
          </a:p>
          <a:p>
            <a:pPr marL="0" indent="0" algn="l">
              <a:buNone/>
            </a:pPr>
            <a:r>
              <a:rPr lang="en-US" sz="2400" b="0" i="0" dirty="0">
                <a:effectLst/>
                <a:latin typeface="Times New Roman" panose="02020603050405020304" pitchFamily="18" charset="0"/>
                <a:cs typeface="Times New Roman" panose="02020603050405020304" pitchFamily="18" charset="0"/>
              </a:rPr>
              <a:t>3. RAM: 128 MB</a:t>
            </a:r>
          </a:p>
          <a:p>
            <a:pPr marL="0" indent="0" algn="l">
              <a:buNone/>
            </a:pPr>
            <a:endParaRPr lang="en-US" sz="2400" b="0" i="0" dirty="0">
              <a:effectLst/>
              <a:latin typeface="Times New Roman" panose="02020603050405020304" pitchFamily="18" charset="0"/>
              <a:cs typeface="Times New Roman" panose="02020603050405020304" pitchFamily="18" charset="0"/>
            </a:endParaRPr>
          </a:p>
          <a:p>
            <a:pPr marL="0" indent="0" algn="l">
              <a:buNone/>
            </a:pPr>
            <a:r>
              <a:rPr lang="en-US" sz="2400" b="0" i="0" dirty="0">
                <a:effectLst/>
                <a:latin typeface="Times New Roman" panose="02020603050405020304" pitchFamily="18" charset="0"/>
                <a:cs typeface="Times New Roman" panose="02020603050405020304" pitchFamily="18" charset="0"/>
              </a:rPr>
              <a:t>SOFTWARE REQUIREMENTS: </a:t>
            </a:r>
          </a:p>
          <a:p>
            <a:pPr marL="0" indent="0" algn="l">
              <a:buNone/>
            </a:pPr>
            <a:r>
              <a:rPr lang="en-US" sz="2400" b="0" i="0" dirty="0">
                <a:effectLst/>
                <a:latin typeface="Times New Roman" panose="02020603050405020304" pitchFamily="18" charset="0"/>
                <a:cs typeface="Times New Roman" panose="02020603050405020304" pitchFamily="18" charset="0"/>
              </a:rPr>
              <a:t>1. Anaconda (Jupyter Notebook)</a:t>
            </a:r>
          </a:p>
          <a:p>
            <a:pPr marL="0" indent="0" algn="l">
              <a:buNone/>
            </a:pPr>
            <a:r>
              <a:rPr lang="en-US" sz="2400" b="0" i="0" dirty="0">
                <a:effectLst/>
                <a:latin typeface="Times New Roman" panose="02020603050405020304" pitchFamily="18" charset="0"/>
                <a:cs typeface="Times New Roman" panose="02020603050405020304" pitchFamily="18" charset="0"/>
              </a:rPr>
              <a:t>2. Operating system: Windows XP, Windows 7, Windows 8, Windows 10.</a:t>
            </a:r>
          </a:p>
          <a:p>
            <a:pPr marL="0" indent="0" algn="l">
              <a:buNone/>
            </a:pPr>
            <a:r>
              <a:rPr lang="en-US" sz="2400" b="0" i="0" dirty="0">
                <a:effectLst/>
                <a:latin typeface="Times New Roman" panose="02020603050405020304" pitchFamily="18" charset="0"/>
                <a:cs typeface="Times New Roman" panose="02020603050405020304" pitchFamily="18" charset="0"/>
              </a:rPr>
              <a:t>3. Python 3 -Language </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9148958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315</TotalTime>
  <Words>858</Words>
  <Application>Microsoft Office PowerPoint</Application>
  <PresentationFormat>Widescreen</PresentationFormat>
  <Paragraphs>86</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Times New Roman</vt:lpstr>
      <vt:lpstr>Wingdings</vt:lpstr>
      <vt:lpstr>Office Theme</vt:lpstr>
      <vt:lpstr>Summer Training Report  On  Room Classifier</vt:lpstr>
      <vt:lpstr>Topics covered in industrial training</vt:lpstr>
      <vt:lpstr>Introduction about the Project</vt:lpstr>
      <vt:lpstr>Machine Learning-</vt:lpstr>
      <vt:lpstr>Machine learning applications</vt:lpstr>
      <vt:lpstr>Deep Learning-</vt:lpstr>
      <vt:lpstr>Deep learning applications</vt:lpstr>
      <vt:lpstr>Neural networks-</vt:lpstr>
      <vt:lpstr>System Requirements</vt:lpstr>
      <vt:lpstr>Libraries imported </vt:lpstr>
      <vt:lpstr>Conclusion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Summer Training Report On Room Classifier</dc:title>
  <dc:creator>Priyadarshini Sharma</dc:creator>
  <cp:lastModifiedBy>Priyadarshini Sharma</cp:lastModifiedBy>
  <cp:revision>19</cp:revision>
  <dcterms:created xsi:type="dcterms:W3CDTF">2020-09-10T13:13:58Z</dcterms:created>
  <dcterms:modified xsi:type="dcterms:W3CDTF">2020-09-11T15:06:09Z</dcterms:modified>
</cp:coreProperties>
</file>