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70" r:id="rId2"/>
    <p:sldId id="269" r:id="rId3"/>
    <p:sldId id="257" r:id="rId4"/>
    <p:sldId id="258" r:id="rId5"/>
    <p:sldId id="281" r:id="rId6"/>
    <p:sldId id="279" r:id="rId7"/>
    <p:sldId id="260" r:id="rId8"/>
    <p:sldId id="280" r:id="rId9"/>
    <p:sldId id="261" r:id="rId10"/>
    <p:sldId id="262" r:id="rId11"/>
    <p:sldId id="263" r:id="rId12"/>
    <p:sldId id="264" r:id="rId13"/>
    <p:sldId id="265" r:id="rId14"/>
    <p:sldId id="266" r:id="rId15"/>
    <p:sldId id="267" r:id="rId16"/>
    <p:sldId id="273" r:id="rId17"/>
    <p:sldId id="282" r:id="rId18"/>
    <p:sldId id="271" r:id="rId19"/>
    <p:sldId id="283" r:id="rId20"/>
    <p:sldId id="284" r:id="rId21"/>
    <p:sldId id="285" r:id="rId22"/>
    <p:sldId id="286" r:id="rId23"/>
    <p:sldId id="287" r:id="rId24"/>
    <p:sldId id="288" r:id="rId25"/>
    <p:sldId id="289" r:id="rId26"/>
    <p:sldId id="26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73DAE0E-1617-4D78-801B-FE3EC8DED705}">
          <p14:sldIdLst>
            <p14:sldId id="270"/>
            <p14:sldId id="269"/>
            <p14:sldId id="257"/>
            <p14:sldId id="258"/>
            <p14:sldId id="281"/>
            <p14:sldId id="279"/>
            <p14:sldId id="260"/>
            <p14:sldId id="280"/>
            <p14:sldId id="261"/>
            <p14:sldId id="262"/>
            <p14:sldId id="263"/>
            <p14:sldId id="264"/>
            <p14:sldId id="265"/>
            <p14:sldId id="266"/>
            <p14:sldId id="267"/>
            <p14:sldId id="273"/>
            <p14:sldId id="282"/>
            <p14:sldId id="271"/>
            <p14:sldId id="283"/>
            <p14:sldId id="284"/>
            <p14:sldId id="285"/>
            <p14:sldId id="286"/>
            <p14:sldId id="287"/>
            <p14:sldId id="288"/>
            <p14:sldId id="28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2"/>
    <p:restoredTop sz="58182"/>
  </p:normalViewPr>
  <p:slideViewPr>
    <p:cSldViewPr snapToGrid="0" snapToObjects="1">
      <p:cViewPr varScale="1">
        <p:scale>
          <a:sx n="66" d="100"/>
          <a:sy n="66" d="100"/>
        </p:scale>
        <p:origin x="1783" y="3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Lecture 9</a:t>
            </a:r>
            <a:r>
              <a:rPr lang="en-US" baseline="0" dirty="0"/>
              <a:t> and 10</a:t>
            </a:r>
            <a:endParaRPr dirty="0"/>
          </a:p>
        </p:txBody>
      </p:sp>
    </p:spTree>
    <p:extLst>
      <p:ext uri="{BB962C8B-B14F-4D97-AF65-F5344CB8AC3E}">
        <p14:creationId xmlns:p14="http://schemas.microsoft.com/office/powerpoint/2010/main" val="1879583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Safety of code form accidental deletion</a:t>
            </a:r>
          </a:p>
          <a:p>
            <a:pPr lvl="0">
              <a:spcBef>
                <a:spcPts val="0"/>
              </a:spcBef>
              <a:buNone/>
            </a:pPr>
            <a:r>
              <a:rPr lang="en-US" dirty="0"/>
              <a:t>Can roll</a:t>
            </a:r>
            <a:r>
              <a:rPr lang="en-US" baseline="0" dirty="0"/>
              <a:t> back from here.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Do</a:t>
            </a:r>
            <a:r>
              <a:rPr lang="en-US" baseline="0" dirty="0"/>
              <a:t> this before push to remote repo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Parallel development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Round</a:t>
            </a:r>
            <a:r>
              <a:rPr lang="en-US" baseline="0" dirty="0"/>
              <a:t> trip</a:t>
            </a:r>
            <a:endParaRPr lang="en-US" dirty="0"/>
          </a:p>
        </p:txBody>
      </p:sp>
    </p:spTree>
    <p:extLst>
      <p:ext uri="{BB962C8B-B14F-4D97-AF65-F5344CB8AC3E}">
        <p14:creationId xmlns:p14="http://schemas.microsoft.com/office/powerpoint/2010/main" val="226871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Type some content into the vim editor using insertion mode (press ‘</a:t>
            </a:r>
            <a:r>
              <a:rPr lang="en-AU" dirty="0" err="1"/>
              <a:t>i</a:t>
            </a:r>
            <a:r>
              <a:rPr lang="en-AU" dirty="0"/>
              <a:t>’) and after you are done, press Esc. Then type </a:t>
            </a:r>
            <a:r>
              <a:rPr lang="en-AU" b="1" dirty="0"/>
              <a:t>:</a:t>
            </a:r>
            <a:r>
              <a:rPr lang="en-AU" b="1" dirty="0" err="1"/>
              <a:t>wq</a:t>
            </a:r>
            <a:r>
              <a:rPr lang="en-AU" b="1" dirty="0"/>
              <a:t> </a:t>
            </a:r>
            <a:r>
              <a:rPr lang="en-AU" dirty="0"/>
              <a:t>and hit enter.</a:t>
            </a:r>
          </a:p>
          <a:p>
            <a:endParaRPr lang="en-US" dirty="0"/>
          </a:p>
        </p:txBody>
      </p:sp>
    </p:spTree>
    <p:extLst>
      <p:ext uri="{BB962C8B-B14F-4D97-AF65-F5344CB8AC3E}">
        <p14:creationId xmlns:p14="http://schemas.microsoft.com/office/powerpoint/2010/main" val="1758808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47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508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a mature software development environment has the following processes:</a:t>
            </a:r>
          </a:p>
          <a:p>
            <a:r>
              <a:rPr lang="en-US" sz="1100" kern="1200" dirty="0">
                <a:solidFill>
                  <a:schemeClr val="tx1"/>
                </a:solidFill>
                <a:effectLst/>
                <a:latin typeface="+mn-lt"/>
                <a:ea typeface="+mn-ea"/>
                <a:cs typeface="+mn-cs"/>
              </a:rPr>
              <a:t>  -</a:t>
            </a:r>
            <a:r>
              <a:rPr lang="en-US" sz="1100" i="1" u="sng" kern="1200" dirty="0">
                <a:solidFill>
                  <a:schemeClr val="tx1"/>
                </a:solidFill>
                <a:effectLst/>
                <a:latin typeface="+mn-lt"/>
                <a:ea typeface="+mn-ea"/>
                <a:cs typeface="+mn-cs"/>
              </a:rPr>
              <a:t> code sharing</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 </a:t>
            </a:r>
            <a:r>
              <a:rPr lang="en-US" sz="1100" i="1" u="sng" kern="1200" dirty="0">
                <a:solidFill>
                  <a:schemeClr val="tx1"/>
                </a:solidFill>
                <a:effectLst/>
                <a:latin typeface="+mn-lt"/>
                <a:ea typeface="+mn-ea"/>
                <a:cs typeface="+mn-cs"/>
              </a:rPr>
              <a:t>code backup</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 </a:t>
            </a:r>
            <a:r>
              <a:rPr lang="en-US" sz="1100" i="1" u="sng" kern="1200" dirty="0">
                <a:solidFill>
                  <a:schemeClr val="tx1"/>
                </a:solidFill>
                <a:effectLst/>
                <a:latin typeface="+mn-lt"/>
                <a:ea typeface="+mn-ea"/>
                <a:cs typeface="+mn-cs"/>
              </a:rPr>
              <a:t>roll-back</a:t>
            </a:r>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 </a:t>
            </a:r>
            <a:r>
              <a:rPr lang="en-US" sz="1100" i="1" u="sng" kern="1200" dirty="0">
                <a:solidFill>
                  <a:schemeClr val="tx1"/>
                </a:solidFill>
                <a:effectLst/>
                <a:latin typeface="+mn-lt"/>
                <a:ea typeface="+mn-ea"/>
                <a:cs typeface="+mn-cs"/>
              </a:rPr>
              <a:t>parallel branching</a:t>
            </a:r>
            <a:endParaRPr lang="en-US" sz="1100" kern="1200" dirty="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Distributed is fast, no network bottle necks</a:t>
            </a:r>
          </a:p>
          <a:p>
            <a:pPr lvl="0">
              <a:spcBef>
                <a:spcPts val="0"/>
              </a:spcBef>
              <a:buNone/>
            </a:pPr>
            <a:endParaRPr lang="en-US" dirty="0"/>
          </a:p>
          <a:p>
            <a:pPr lvl="0">
              <a:spcBef>
                <a:spcPts val="0"/>
              </a:spcBef>
              <a:buNone/>
            </a:pPr>
            <a:r>
              <a:rPr lang="en-US" dirty="0"/>
              <a:t>Distributed is bomb proof</a:t>
            </a:r>
          </a:p>
          <a:p>
            <a:pPr lvl="0">
              <a:spcBef>
                <a:spcPts val="0"/>
              </a:spcBef>
              <a:buNone/>
            </a:pPr>
            <a:r>
              <a:rPr lang="en-US" dirty="0"/>
              <a:t>http://</a:t>
            </a:r>
            <a:r>
              <a:rPr lang="en-US" dirty="0" err="1"/>
              <a:t>thehackernews.com</a:t>
            </a:r>
            <a:r>
              <a:rPr lang="en-US" dirty="0"/>
              <a:t>/2015/03/github-hit-by-massive-ddos-attack-from_27.html</a:t>
            </a:r>
          </a:p>
          <a:p>
            <a:pPr lvl="0">
              <a:spcBef>
                <a:spcPts val="0"/>
              </a:spcBef>
              <a:buNone/>
            </a:pPr>
            <a:endParaRPr lang="en-US" dirty="0"/>
          </a:p>
          <a:p>
            <a:pPr lvl="0">
              <a:spcBef>
                <a:spcPts val="0"/>
              </a:spcBef>
              <a:buNone/>
            </a:pPr>
            <a:r>
              <a:rPr lang="en-US" dirty="0"/>
              <a:t>attack specifically targets two popular </a:t>
            </a:r>
            <a:r>
              <a:rPr lang="en-US" dirty="0" err="1"/>
              <a:t>Github</a:t>
            </a:r>
            <a:r>
              <a:rPr lang="en-US" dirty="0"/>
              <a:t> projects – </a:t>
            </a:r>
            <a:r>
              <a:rPr lang="en-US" b="1" i="1" dirty="0" err="1"/>
              <a:t>GreatFire</a:t>
            </a:r>
            <a:r>
              <a:rPr lang="en-US" dirty="0"/>
              <a:t> and </a:t>
            </a:r>
            <a:r>
              <a:rPr lang="en-US" b="1" i="1" dirty="0"/>
              <a:t>CN-</a:t>
            </a:r>
            <a:r>
              <a:rPr lang="en-US" b="1" i="1" dirty="0" err="1"/>
              <a:t>NYTimes</a:t>
            </a:r>
            <a:r>
              <a:rPr lang="en-US" dirty="0"/>
              <a:t> – anti-censorship tools used to help Chinese citizens circumvent The Great Firewall Of China, the government's censorship of Internet access in China.</a:t>
            </a:r>
          </a:p>
          <a:p>
            <a:pPr lvl="0">
              <a:spcBef>
                <a:spcPts val="0"/>
              </a:spcBef>
              <a:buNone/>
            </a:pPr>
            <a:endParaRPr lang="en-US" dirty="0"/>
          </a:p>
          <a:p>
            <a:pPr lvl="0">
              <a:spcBef>
                <a:spcPts val="0"/>
              </a:spcBef>
              <a:buNone/>
            </a:pPr>
            <a:r>
              <a:rPr lang="en-US" dirty="0"/>
              <a:t>Open sourced</a:t>
            </a:r>
            <a:r>
              <a:rPr lang="en-US" baseline="0" dirty="0"/>
              <a:t> code evolves quickly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Initially use the KISS principle: Keep It Simple Stupid</a:t>
            </a:r>
            <a:endParaRPr dirty="0"/>
          </a:p>
        </p:txBody>
      </p:sp>
    </p:spTree>
    <p:extLst>
      <p:ext uri="{BB962C8B-B14F-4D97-AF65-F5344CB8AC3E}">
        <p14:creationId xmlns:p14="http://schemas.microsoft.com/office/powerpoint/2010/main" val="169105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 visual</a:t>
            </a:r>
            <a:r>
              <a:rPr lang="en-US" baseline="0" dirty="0"/>
              <a:t> round trip</a:t>
            </a:r>
            <a:endParaRPr lang="en-US" dirty="0"/>
          </a:p>
        </p:txBody>
      </p:sp>
    </p:spTree>
    <p:extLst>
      <p:ext uri="{BB962C8B-B14F-4D97-AF65-F5344CB8AC3E}">
        <p14:creationId xmlns:p14="http://schemas.microsoft.com/office/powerpoint/2010/main" val="233749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This command turns a plain vanilla directory</a:t>
            </a:r>
            <a:r>
              <a:rPr lang="en-US" sz="1100" kern="1200" baseline="0" dirty="0">
                <a:solidFill>
                  <a:schemeClr val="tx1"/>
                </a:solidFill>
                <a:effectLst/>
                <a:latin typeface="+mn-lt"/>
                <a:ea typeface="+mn-ea"/>
                <a:cs typeface="+mn-cs"/>
              </a:rPr>
              <a:t> in the file system into a directory with a n</a:t>
            </a:r>
            <a:r>
              <a:rPr lang="en-US" sz="1100" kern="1200" dirty="0">
                <a:solidFill>
                  <a:schemeClr val="tx1"/>
                </a:solidFill>
                <a:effectLst/>
                <a:latin typeface="+mn-lt"/>
                <a:ea typeface="+mn-ea"/>
                <a:cs typeface="+mn-cs"/>
              </a:rPr>
              <a:t>ewly created, local, empty </a:t>
            </a:r>
            <a:r>
              <a:rPr lang="en-US" sz="1100" kern="1200" dirty="0" err="1">
                <a:solidFill>
                  <a:schemeClr val="tx1"/>
                </a:solidFill>
                <a:effectLst/>
                <a:latin typeface="+mn-lt"/>
                <a:ea typeface="+mn-ea"/>
                <a:cs typeface="+mn-cs"/>
              </a:rPr>
              <a:t>git</a:t>
            </a:r>
            <a:r>
              <a:rPr lang="en-US" sz="1100" kern="1200" dirty="0">
                <a:solidFill>
                  <a:schemeClr val="tx1"/>
                </a:solidFill>
                <a:effectLst/>
                <a:latin typeface="+mn-lt"/>
                <a:ea typeface="+mn-ea"/>
                <a:cs typeface="+mn-cs"/>
              </a:rPr>
              <a:t> repository. </a:t>
            </a:r>
          </a:p>
          <a:p>
            <a:r>
              <a:rPr lang="en-US" sz="1100" kern="1200" dirty="0">
                <a:solidFill>
                  <a:schemeClr val="tx1"/>
                </a:solidFill>
                <a:effectLst/>
                <a:latin typeface="+mn-lt"/>
                <a:ea typeface="+mn-ea"/>
                <a:cs typeface="+mn-cs"/>
              </a:rPr>
              <a:t>- basically a </a:t>
            </a:r>
            <a:r>
              <a:rPr lang="en-US" sz="1100" b="1" kern="1200" dirty="0">
                <a:solidFill>
                  <a:schemeClr val="tx1"/>
                </a:solidFill>
                <a:effectLst/>
                <a:latin typeface="+mn-lt"/>
                <a:ea typeface="+mn-ea"/>
                <a:cs typeface="+mn-cs"/>
              </a:rPr>
              <a:t>.</a:t>
            </a:r>
            <a:r>
              <a:rPr lang="en-US" sz="1100" b="1" kern="1200" dirty="0" err="1">
                <a:solidFill>
                  <a:schemeClr val="tx1"/>
                </a:solidFill>
                <a:effectLst/>
                <a:latin typeface="+mn-lt"/>
                <a:ea typeface="+mn-ea"/>
                <a:cs typeface="+mn-cs"/>
              </a:rPr>
              <a:t>git</a:t>
            </a:r>
            <a:r>
              <a:rPr lang="en-US" sz="1100" kern="1200" dirty="0">
                <a:solidFill>
                  <a:schemeClr val="tx1"/>
                </a:solidFill>
                <a:effectLst/>
                <a:latin typeface="+mn-lt"/>
                <a:ea typeface="+mn-ea"/>
                <a:cs typeface="+mn-cs"/>
              </a:rPr>
              <a:t> directory with subdirectories for </a:t>
            </a:r>
            <a:r>
              <a:rPr lang="en-US" sz="1100" b="1" kern="1200" dirty="0">
                <a:solidFill>
                  <a:schemeClr val="tx1"/>
                </a:solidFill>
                <a:effectLst/>
                <a:latin typeface="+mn-lt"/>
                <a:ea typeface="+mn-ea"/>
                <a:cs typeface="+mn-cs"/>
              </a:rPr>
              <a:t>objects</a:t>
            </a:r>
            <a:r>
              <a:rPr lang="en-US" sz="1100" kern="1200" dirty="0">
                <a:solidFill>
                  <a:schemeClr val="tx1"/>
                </a:solidFill>
                <a:effectLst/>
                <a:latin typeface="+mn-lt"/>
                <a:ea typeface="+mn-ea"/>
                <a:cs typeface="+mn-cs"/>
              </a:rPr>
              <a:t>,</a:t>
            </a:r>
            <a:r>
              <a:rPr lang="en-US" sz="1100" kern="1200" baseline="0" dirty="0">
                <a:solidFill>
                  <a:schemeClr val="tx1"/>
                </a:solidFill>
                <a:effectLst/>
                <a:latin typeface="+mn-lt"/>
                <a:ea typeface="+mn-ea"/>
                <a:cs typeface="+mn-cs"/>
              </a:rPr>
              <a:t> </a:t>
            </a:r>
            <a:r>
              <a:rPr lang="en-US" sz="1100" kern="1200" baseline="0" dirty="0" err="1">
                <a:solidFill>
                  <a:schemeClr val="tx1"/>
                </a:solidFill>
                <a:effectLst/>
                <a:latin typeface="+mn-lt"/>
                <a:ea typeface="+mn-ea"/>
                <a:cs typeface="+mn-cs"/>
              </a:rPr>
              <a:t>git</a:t>
            </a:r>
            <a:r>
              <a:rPr lang="en-US" sz="1100" kern="1200" baseline="0" dirty="0">
                <a:solidFill>
                  <a:schemeClr val="tx1"/>
                </a:solidFill>
                <a:effectLst/>
                <a:latin typeface="+mn-lt"/>
                <a:ea typeface="+mn-ea"/>
                <a:cs typeface="+mn-cs"/>
              </a:rPr>
              <a:t> references such as </a:t>
            </a:r>
            <a:r>
              <a:rPr lang="en-US" sz="1100" b="1" kern="1200" dirty="0">
                <a:solidFill>
                  <a:schemeClr val="tx1"/>
                </a:solidFill>
                <a:effectLst/>
                <a:latin typeface="+mn-lt"/>
                <a:ea typeface="+mn-ea"/>
                <a:cs typeface="+mn-cs"/>
              </a:rPr>
              <a:t>head</a:t>
            </a:r>
            <a:r>
              <a:rPr lang="en-US" sz="1100" b="1" kern="1200" baseline="0" dirty="0">
                <a:solidFill>
                  <a:schemeClr val="tx1"/>
                </a:solidFill>
                <a:effectLst/>
                <a:latin typeface="+mn-lt"/>
                <a:ea typeface="+mn-ea"/>
                <a:cs typeface="+mn-cs"/>
              </a:rPr>
              <a:t> </a:t>
            </a:r>
            <a:r>
              <a:rPr lang="en-US" sz="1100" b="0" kern="1200" baseline="0" dirty="0">
                <a:solidFill>
                  <a:schemeClr val="tx1"/>
                </a:solidFill>
                <a:effectLst/>
                <a:latin typeface="+mn-lt"/>
                <a:ea typeface="+mn-ea"/>
                <a:cs typeface="+mn-cs"/>
              </a:rPr>
              <a:t>pointer</a:t>
            </a:r>
            <a:r>
              <a:rPr lang="en-US" sz="1100" kern="1200" dirty="0">
                <a:solidFill>
                  <a:schemeClr val="tx1"/>
                </a:solidFill>
                <a:effectLst/>
                <a:latin typeface="+mn-lt"/>
                <a:ea typeface="+mn-ea"/>
                <a:cs typeface="+mn-cs"/>
              </a:rPr>
              <a:t>, </a:t>
            </a:r>
            <a:r>
              <a:rPr lang="en-US" sz="1100" kern="1200" baseline="0" dirty="0">
                <a:solidFill>
                  <a:schemeClr val="tx1"/>
                </a:solidFill>
                <a:effectLst/>
                <a:latin typeface="+mn-lt"/>
                <a:ea typeface="+mn-ea"/>
                <a:cs typeface="+mn-cs"/>
              </a:rPr>
              <a:t>and </a:t>
            </a:r>
            <a:r>
              <a:rPr lang="en-US" sz="1100" b="1" kern="1200" dirty="0">
                <a:solidFill>
                  <a:schemeClr val="tx1"/>
                </a:solidFill>
                <a:effectLst/>
                <a:latin typeface="+mn-lt"/>
                <a:ea typeface="+mn-ea"/>
                <a:cs typeface="+mn-cs"/>
              </a:rPr>
              <a:t>tag</a:t>
            </a:r>
            <a:r>
              <a:rPr lang="en-US" sz="1100" b="1" kern="1200" baseline="0" dirty="0">
                <a:solidFill>
                  <a:schemeClr val="tx1"/>
                </a:solidFill>
                <a:effectLst/>
                <a:latin typeface="+mn-lt"/>
                <a:ea typeface="+mn-ea"/>
                <a:cs typeface="+mn-cs"/>
              </a:rPr>
              <a:t> </a:t>
            </a:r>
            <a:r>
              <a:rPr lang="en-US" sz="1100" b="0" kern="1200" baseline="0" dirty="0">
                <a:solidFill>
                  <a:schemeClr val="tx1"/>
                </a:solidFill>
                <a:effectLst/>
                <a:latin typeface="+mn-lt"/>
                <a:ea typeface="+mn-ea"/>
                <a:cs typeface="+mn-cs"/>
              </a:rPr>
              <a:t>labels</a:t>
            </a:r>
            <a:r>
              <a:rPr lang="en-US" sz="1100" kern="1200" dirty="0">
                <a:solidFill>
                  <a:schemeClr val="tx1"/>
                </a:solidFill>
                <a:effectLst/>
                <a:latin typeface="+mn-lt"/>
                <a:ea typeface="+mn-ea"/>
                <a:cs typeface="+mn-cs"/>
              </a:rPr>
              <a:t>, and template files.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a:t>
            </a:r>
            <a:r>
              <a:rPr lang="en-US" sz="1100" kern="1200" baseline="0" dirty="0">
                <a:solidFill>
                  <a:schemeClr val="tx1"/>
                </a:solidFill>
                <a:effectLst/>
                <a:latin typeface="+mn-lt"/>
                <a:ea typeface="+mn-ea"/>
                <a:cs typeface="+mn-cs"/>
              </a:rPr>
              <a:t> default</a:t>
            </a:r>
            <a:r>
              <a:rPr lang="en-US" sz="1100" kern="1200" dirty="0">
                <a:solidFill>
                  <a:schemeClr val="tx1"/>
                </a:solidFill>
                <a:effectLst/>
                <a:latin typeface="+mn-lt"/>
                <a:ea typeface="+mn-ea"/>
                <a:cs typeface="+mn-cs"/>
              </a:rPr>
              <a:t> (local) master branch is</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also created.</a:t>
            </a:r>
          </a:p>
          <a:p>
            <a:pPr lvl="0">
              <a:spcBef>
                <a:spcPts val="0"/>
              </a:spcBef>
              <a:buNone/>
            </a:pP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Don</a:t>
            </a:r>
            <a:r>
              <a:rPr lang="mr-IN" dirty="0"/>
              <a:t>’</a:t>
            </a:r>
            <a:r>
              <a:rPr lang="en-US" dirty="0"/>
              <a:t>t need to do “</a:t>
            </a:r>
            <a:r>
              <a:rPr lang="en-US" dirty="0" err="1"/>
              <a:t>git</a:t>
            </a:r>
            <a:r>
              <a:rPr lang="en-US" dirty="0"/>
              <a:t> pull”, as </a:t>
            </a:r>
            <a:r>
              <a:rPr lang="en-US" dirty="0" err="1"/>
              <a:t>git</a:t>
            </a:r>
            <a:r>
              <a:rPr lang="en-US" dirty="0"/>
              <a:t> clone does it under the hood</a:t>
            </a:r>
            <a:endParaRPr dirty="0"/>
          </a:p>
        </p:txBody>
      </p:sp>
    </p:spTree>
    <p:extLst>
      <p:ext uri="{BB962C8B-B14F-4D97-AF65-F5344CB8AC3E}">
        <p14:creationId xmlns:p14="http://schemas.microsoft.com/office/powerpoint/2010/main" val="189081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Shortcut, used often.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ry-git/try-git.gi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ucumber.io/"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git-scm.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1" y="1188925"/>
            <a:ext cx="5783400" cy="1457399"/>
          </a:xfrm>
          <a:prstGeom prst="rect">
            <a:avLst/>
          </a:prstGeom>
        </p:spPr>
        <p:txBody>
          <a:bodyPr lIns="91425" tIns="91425" rIns="91425" bIns="91425" anchor="b" anchorCtr="0">
            <a:noAutofit/>
          </a:bodyPr>
          <a:lstStyle/>
          <a:p>
            <a:pPr lvl="0" rtl="0">
              <a:spcBef>
                <a:spcPts val="0"/>
              </a:spcBef>
              <a:buNone/>
            </a:pPr>
            <a:r>
              <a:rPr lang="en"/>
              <a:t>SWEN90016</a:t>
            </a:r>
            <a:br>
              <a:rPr lang="en"/>
            </a:br>
            <a:r>
              <a:rPr lang="en" sz="2400"/>
              <a:t>Software Processes and Management</a:t>
            </a:r>
          </a:p>
        </p:txBody>
      </p:sp>
      <p:sp>
        <p:nvSpPr>
          <p:cNvPr id="64" name="Shape 64"/>
          <p:cNvSpPr txBox="1">
            <a:spLocks noGrp="1"/>
          </p:cNvSpPr>
          <p:nvPr>
            <p:ph type="subTitle" idx="1"/>
          </p:nvPr>
        </p:nvSpPr>
        <p:spPr>
          <a:xfrm>
            <a:off x="1680301" y="3049450"/>
            <a:ext cx="6662188" cy="909000"/>
          </a:xfrm>
          <a:prstGeom prst="rect">
            <a:avLst/>
          </a:prstGeom>
        </p:spPr>
        <p:txBody>
          <a:bodyPr lIns="91425" tIns="91425" rIns="91425" bIns="91425" anchor="t" anchorCtr="0">
            <a:noAutofit/>
          </a:bodyPr>
          <a:lstStyle/>
          <a:p>
            <a:pPr lvl="0"/>
            <a:r>
              <a:rPr lang="en" dirty="0"/>
              <a:t>Tutorial 0</a:t>
            </a:r>
            <a:r>
              <a:rPr lang="en-US" dirty="0"/>
              <a:t>7</a:t>
            </a:r>
            <a:r>
              <a:rPr lang="en" dirty="0"/>
              <a:t> </a:t>
            </a:r>
            <a:r>
              <a:rPr lang="mr-IN" dirty="0"/>
              <a:t>–</a:t>
            </a:r>
            <a:r>
              <a:rPr lang="en" dirty="0"/>
              <a:t> </a:t>
            </a:r>
            <a:r>
              <a:rPr lang="en" sz="2000" dirty="0">
                <a:solidFill>
                  <a:srgbClr val="F3F3F3"/>
                </a:solidFill>
                <a:latin typeface="Roboto Slab"/>
                <a:ea typeface="Roboto Slab"/>
                <a:cs typeface="Roboto Slab"/>
                <a:sym typeface="Roboto Slab"/>
              </a:rPr>
              <a:t>Configuration Management</a:t>
            </a:r>
            <a:r>
              <a:rPr lang="en-US" sz="2000" dirty="0">
                <a:solidFill>
                  <a:srgbClr val="F3F3F3"/>
                </a:solidFill>
                <a:latin typeface="Roboto Slab"/>
                <a:ea typeface="Roboto Slab"/>
                <a:cs typeface="Roboto Slab"/>
                <a:sym typeface="Roboto Slab"/>
              </a:rPr>
              <a:t>, Version Control</a:t>
            </a:r>
          </a:p>
          <a:p>
            <a:pPr lvl="0"/>
            <a:r>
              <a:rPr lang="en-US" sz="2000" dirty="0">
                <a:solidFill>
                  <a:srgbClr val="F3F3F3"/>
                </a:solidFill>
                <a:latin typeface="Roboto Slab"/>
                <a:ea typeface="Roboto Slab"/>
                <a:cs typeface="Roboto Slab"/>
                <a:sym typeface="Roboto Slab"/>
              </a:rPr>
              <a:t>- Rahul Sharma &lt;sharma1@student.unimelb.edu.au&gt;</a:t>
            </a:r>
            <a:endParaRPr lang="en" sz="2000" dirty="0">
              <a:solidFill>
                <a:srgbClr val="F3F3F3"/>
              </a:solidFill>
              <a:latin typeface="Roboto Slab"/>
              <a:ea typeface="Roboto Slab"/>
              <a:cs typeface="Roboto Slab"/>
              <a:sym typeface="Roboto Slab"/>
            </a:endParaRPr>
          </a:p>
        </p:txBody>
      </p:sp>
    </p:spTree>
    <p:extLst>
      <p:ext uri="{BB962C8B-B14F-4D97-AF65-F5344CB8AC3E}">
        <p14:creationId xmlns:p14="http://schemas.microsoft.com/office/powerpoint/2010/main" val="19368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Status</a:t>
            </a:r>
          </a:p>
        </p:txBody>
      </p:sp>
      <p:sp>
        <p:nvSpPr>
          <p:cNvPr id="122" name="Shape 122"/>
          <p:cNvSpPr txBox="1">
            <a:spLocks noGrp="1"/>
          </p:cNvSpPr>
          <p:nvPr>
            <p:ph type="body" idx="1"/>
          </p:nvPr>
        </p:nvSpPr>
        <p:spPr>
          <a:xfrm>
            <a:off x="311700" y="1017800"/>
            <a:ext cx="8520600" cy="3551075"/>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b="1" dirty="0"/>
              <a:t>What does it do:</a:t>
            </a:r>
            <a:r>
              <a:rPr lang="en" dirty="0"/>
              <a:t> Shows you the status of your </a:t>
            </a:r>
            <a:r>
              <a:rPr lang="en-US" dirty="0"/>
              <a:t>local</a:t>
            </a:r>
            <a:r>
              <a:rPr lang="en" dirty="0"/>
              <a:t> repository</a:t>
            </a:r>
            <a:endParaRPr lang="en-US" dirty="0"/>
          </a:p>
          <a:p>
            <a:pPr marL="285750" lvl="0" indent="-285750">
              <a:spcBef>
                <a:spcPts val="0"/>
              </a:spcBef>
              <a:buClr>
                <a:schemeClr val="dk1"/>
              </a:buClr>
              <a:buSzPct val="61111"/>
              <a:buFont typeface="Arial" charset="0"/>
              <a:buChar char="•"/>
            </a:pPr>
            <a:r>
              <a:rPr lang="en" dirty="0"/>
              <a:t>shows files to be added, modified and untracked files as well.</a:t>
            </a:r>
          </a:p>
          <a:p>
            <a:pPr lvl="0">
              <a:spcBef>
                <a:spcPts val="0"/>
              </a:spcBef>
              <a:buClr>
                <a:schemeClr val="dk1"/>
              </a:buClr>
              <a:buSzPct val="61111"/>
              <a:buFont typeface="Arial"/>
              <a:buNone/>
            </a:pPr>
            <a:endParaRPr dirty="0"/>
          </a:p>
          <a:p>
            <a:pPr lvl="0">
              <a:spcBef>
                <a:spcPts val="0"/>
              </a:spcBef>
              <a:buClr>
                <a:schemeClr val="dk1"/>
              </a:buClr>
              <a:buSzPct val="61111"/>
              <a:buFont typeface="Arial"/>
              <a:buNone/>
            </a:pPr>
            <a:r>
              <a:rPr lang="en" dirty="0"/>
              <a:t>Example command:</a:t>
            </a:r>
          </a:p>
          <a:p>
            <a:pPr lvl="0" indent="387350" rtl="0">
              <a:spcBef>
                <a:spcPts val="0"/>
              </a:spcBef>
              <a:buClr>
                <a:schemeClr val="dk1"/>
              </a:buClr>
              <a:buSzPct val="61111"/>
              <a:buFont typeface="Arial"/>
              <a:buNone/>
            </a:pPr>
            <a:r>
              <a:rPr lang="en" b="1" dirty="0" err="1">
                <a:latin typeface="Cambria"/>
                <a:ea typeface="Cambria"/>
                <a:cs typeface="Cambria"/>
                <a:sym typeface="Cambria"/>
              </a:rPr>
              <a:t>git</a:t>
            </a:r>
            <a:r>
              <a:rPr lang="en" b="1" dirty="0">
                <a:latin typeface="Cambria"/>
                <a:ea typeface="Cambria"/>
                <a:cs typeface="Cambria"/>
                <a:sym typeface="Cambria"/>
              </a:rPr>
              <a:t> status</a:t>
            </a:r>
          </a:p>
          <a:p>
            <a:pPr lvl="0">
              <a:spcBef>
                <a:spcPts val="0"/>
              </a:spcBef>
              <a:buClr>
                <a:schemeClr val="dk1"/>
              </a:buClr>
              <a:buSzPct val="61111"/>
              <a:buFont typeface="Arial"/>
              <a:buNone/>
            </a:pPr>
            <a:endParaRPr dirty="0"/>
          </a:p>
          <a:p>
            <a:pPr lvl="0">
              <a:spcBef>
                <a:spcPts val="0"/>
              </a:spcBef>
              <a:buNone/>
            </a:pPr>
            <a:endParaRPr dirty="0"/>
          </a:p>
        </p:txBody>
      </p:sp>
      <p:pic>
        <p:nvPicPr>
          <p:cNvPr id="123" name="Shape 123" descr="09fb929f1c.png"/>
          <p:cNvPicPr preferRelativeResize="0"/>
          <p:nvPr/>
        </p:nvPicPr>
        <p:blipFill>
          <a:blip r:embed="rId3">
            <a:alphaModFix/>
          </a:blip>
          <a:stretch>
            <a:fillRect/>
          </a:stretch>
        </p:blipFill>
        <p:spPr>
          <a:xfrm>
            <a:off x="3837050" y="1924425"/>
            <a:ext cx="5306949" cy="2966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Add / Remove</a:t>
            </a:r>
          </a:p>
        </p:txBody>
      </p:sp>
      <p:sp>
        <p:nvSpPr>
          <p:cNvPr id="129" name="Shape 12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dirty="0"/>
              <a:t>A</a:t>
            </a:r>
            <a:r>
              <a:rPr lang="en" dirty="0" err="1"/>
              <a:t>dds</a:t>
            </a:r>
            <a:r>
              <a:rPr lang="en" dirty="0"/>
              <a:t> or removes a file</a:t>
            </a:r>
            <a:r>
              <a:rPr lang="en-US" dirty="0"/>
              <a:t> from your workspace to your local repository</a:t>
            </a:r>
          </a:p>
          <a:p>
            <a:pPr marL="285750" lvl="0" indent="-285750">
              <a:buFont typeface="Arial" charset="0"/>
              <a:buChar char="•"/>
            </a:pPr>
            <a:r>
              <a:rPr lang="en-US" dirty="0"/>
              <a:t>F</a:t>
            </a:r>
            <a:r>
              <a:rPr lang="en-AU" dirty="0" err="1"/>
              <a:t>iles</a:t>
            </a:r>
            <a:r>
              <a:rPr lang="en-AU" dirty="0"/>
              <a:t> in local repository are called “staged”</a:t>
            </a:r>
          </a:p>
          <a:p>
            <a:pPr marL="285750" lvl="0" indent="-285750">
              <a:buFont typeface="Arial" charset="0"/>
              <a:buChar char="•"/>
            </a:pPr>
            <a:r>
              <a:rPr lang="en-AU" dirty="0"/>
              <a:t>Staged files have their contents monitored</a:t>
            </a:r>
          </a:p>
          <a:p>
            <a:pPr marL="285750" lvl="0" indent="-285750">
              <a:buFont typeface="Arial" charset="0"/>
              <a:buChar char="•"/>
            </a:pPr>
            <a:endParaRPr dirty="0"/>
          </a:p>
          <a:p>
            <a:pPr lvl="0">
              <a:spcBef>
                <a:spcPts val="0"/>
              </a:spcBef>
              <a:buNone/>
            </a:pPr>
            <a:r>
              <a:rPr lang="en" dirty="0"/>
              <a:t>Example command:</a:t>
            </a:r>
          </a:p>
          <a:p>
            <a:pPr lvl="0" indent="457200" rtl="0">
              <a:spcBef>
                <a:spcPts val="0"/>
              </a:spcBef>
              <a:buNone/>
            </a:pPr>
            <a:r>
              <a:rPr lang="en" b="1" dirty="0" err="1">
                <a:latin typeface="Cambria"/>
                <a:ea typeface="Cambria"/>
                <a:cs typeface="Cambria"/>
                <a:sym typeface="Cambria"/>
              </a:rPr>
              <a:t>git</a:t>
            </a:r>
            <a:r>
              <a:rPr lang="en" b="1" dirty="0">
                <a:latin typeface="Cambria"/>
                <a:ea typeface="Cambria"/>
                <a:cs typeface="Cambria"/>
                <a:sym typeface="Cambria"/>
              </a:rPr>
              <a:t> add </a:t>
            </a:r>
            <a:r>
              <a:rPr lang="en" dirty="0">
                <a:latin typeface="Cambria"/>
                <a:ea typeface="Cambria"/>
                <a:cs typeface="Cambria"/>
                <a:sym typeface="Cambria"/>
              </a:rPr>
              <a:t>filename OR </a:t>
            </a:r>
            <a:r>
              <a:rPr lang="en" b="1" dirty="0" err="1">
                <a:latin typeface="Cambria"/>
                <a:ea typeface="Cambria"/>
                <a:cs typeface="Cambria"/>
                <a:sym typeface="Cambria"/>
              </a:rPr>
              <a:t>git</a:t>
            </a:r>
            <a:r>
              <a:rPr lang="en" b="1" dirty="0">
                <a:latin typeface="Cambria"/>
                <a:ea typeface="Cambria"/>
                <a:cs typeface="Cambria"/>
                <a:sym typeface="Cambria"/>
              </a:rPr>
              <a:t> </a:t>
            </a:r>
            <a:r>
              <a:rPr lang="en" b="1" dirty="0" err="1">
                <a:latin typeface="Cambria"/>
                <a:ea typeface="Cambria"/>
                <a:cs typeface="Cambria"/>
                <a:sym typeface="Cambria"/>
              </a:rPr>
              <a:t>rm</a:t>
            </a:r>
            <a:r>
              <a:rPr lang="en" b="1" dirty="0">
                <a:latin typeface="Cambria"/>
                <a:ea typeface="Cambria"/>
                <a:cs typeface="Cambria"/>
                <a:sym typeface="Cambria"/>
              </a:rPr>
              <a:t> </a:t>
            </a:r>
            <a:r>
              <a:rPr lang="en" dirty="0">
                <a:latin typeface="Cambria"/>
                <a:ea typeface="Cambria"/>
                <a:cs typeface="Cambria"/>
                <a:sym typeface="Cambria"/>
              </a:rPr>
              <a:t>filename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Commit</a:t>
            </a:r>
          </a:p>
          <a:p>
            <a:pPr lvl="0">
              <a:spcBef>
                <a:spcPts val="0"/>
              </a:spcBef>
              <a:buNone/>
            </a:pPr>
            <a:endParaRPr/>
          </a:p>
        </p:txBody>
      </p:sp>
      <p:sp>
        <p:nvSpPr>
          <p:cNvPr id="135" name="Shape 135"/>
          <p:cNvSpPr txBox="1">
            <a:spLocks noGrp="1"/>
          </p:cNvSpPr>
          <p:nvPr>
            <p:ph type="body" idx="1"/>
          </p:nvPr>
        </p:nvSpPr>
        <p:spPr>
          <a:xfrm>
            <a:off x="311700" y="1229875"/>
            <a:ext cx="7014386" cy="2525696"/>
          </a:xfrm>
          <a:prstGeom prst="rect">
            <a:avLst/>
          </a:prstGeom>
        </p:spPr>
        <p:txBody>
          <a:bodyPr lIns="91425" tIns="91425" rIns="91425" bIns="91425" anchor="t" anchorCtr="0">
            <a:noAutofit/>
          </a:bodyPr>
          <a:lstStyle/>
          <a:p>
            <a:pPr lvl="0">
              <a:lnSpc>
                <a:spcPct val="100000"/>
              </a:lnSpc>
              <a:spcBef>
                <a:spcPts val="0"/>
              </a:spcBef>
              <a:buNone/>
            </a:pPr>
            <a:r>
              <a:rPr lang="en" b="1" dirty="0"/>
              <a:t>What does it do:</a:t>
            </a:r>
            <a:r>
              <a:rPr lang="en" dirty="0"/>
              <a:t> This </a:t>
            </a:r>
            <a:r>
              <a:rPr lang="en-US" dirty="0"/>
              <a:t>saves</a:t>
            </a:r>
            <a:r>
              <a:rPr lang="en" dirty="0"/>
              <a:t> your changes to the </a:t>
            </a:r>
            <a:r>
              <a:rPr lang="en-US" dirty="0"/>
              <a:t>local </a:t>
            </a:r>
            <a:r>
              <a:rPr lang="en" dirty="0"/>
              <a:t>repository. </a:t>
            </a:r>
            <a:endParaRPr lang="en-US" dirty="0"/>
          </a:p>
          <a:p>
            <a:pPr lvl="0">
              <a:spcBef>
                <a:spcPts val="0"/>
              </a:spcBef>
              <a:buNone/>
            </a:pPr>
            <a:endParaRPr dirty="0"/>
          </a:p>
          <a:p>
            <a:pPr lvl="0">
              <a:spcBef>
                <a:spcPts val="0"/>
              </a:spcBef>
              <a:buNone/>
            </a:pPr>
            <a:r>
              <a:rPr lang="en" dirty="0"/>
              <a:t>Example command:</a:t>
            </a:r>
          </a:p>
          <a:p>
            <a:pPr lvl="0" indent="457200" rtl="0">
              <a:spcBef>
                <a:spcPts val="0"/>
              </a:spcBef>
              <a:buNone/>
            </a:pPr>
            <a:r>
              <a:rPr lang="en" b="1" dirty="0" err="1">
                <a:latin typeface="Cambria"/>
                <a:ea typeface="Cambria"/>
                <a:cs typeface="Cambria"/>
                <a:sym typeface="Cambria"/>
              </a:rPr>
              <a:t>git</a:t>
            </a:r>
            <a:r>
              <a:rPr lang="en" b="1" dirty="0">
                <a:latin typeface="Cambria"/>
                <a:ea typeface="Cambria"/>
                <a:cs typeface="Cambria"/>
                <a:sym typeface="Cambria"/>
              </a:rPr>
              <a:t> commit -m “</a:t>
            </a:r>
            <a:r>
              <a:rPr lang="en-US" dirty="0">
                <a:latin typeface="Cambria"/>
                <a:ea typeface="Cambria"/>
                <a:cs typeface="Cambria"/>
                <a:sym typeface="Cambria"/>
              </a:rPr>
              <a:t>s</a:t>
            </a:r>
            <a:r>
              <a:rPr lang="en" dirty="0" err="1">
                <a:latin typeface="Cambria"/>
                <a:ea typeface="Cambria"/>
                <a:cs typeface="Cambria"/>
                <a:sym typeface="Cambria"/>
              </a:rPr>
              <a:t>ome</a:t>
            </a:r>
            <a:r>
              <a:rPr lang="en" dirty="0">
                <a:latin typeface="Cambria"/>
                <a:ea typeface="Cambria"/>
                <a:cs typeface="Cambria"/>
                <a:sym typeface="Cambria"/>
              </a:rPr>
              <a:t> </a:t>
            </a:r>
            <a:r>
              <a:rPr lang="en-US" dirty="0">
                <a:latin typeface="Cambria"/>
                <a:ea typeface="Cambria"/>
                <a:cs typeface="Cambria"/>
                <a:sym typeface="Cambria"/>
              </a:rPr>
              <a:t>m</a:t>
            </a:r>
            <a:r>
              <a:rPr lang="en" dirty="0" err="1">
                <a:latin typeface="Cambria"/>
                <a:ea typeface="Cambria"/>
                <a:cs typeface="Cambria"/>
                <a:sym typeface="Cambria"/>
              </a:rPr>
              <a:t>essage</a:t>
            </a:r>
            <a:r>
              <a:rPr lang="en" dirty="0">
                <a:latin typeface="Cambria"/>
                <a:ea typeface="Cambria"/>
                <a:cs typeface="Cambria"/>
                <a:sym typeface="Cambria"/>
              </a:rPr>
              <a:t>!</a:t>
            </a:r>
            <a:r>
              <a:rPr lang="en" b="1" dirty="0">
                <a:latin typeface="Cambria"/>
                <a:ea typeface="Cambria"/>
                <a:cs typeface="Cambria"/>
                <a:sym typeface="Cambria"/>
              </a:rPr>
              <a:t>”</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Log</a:t>
            </a:r>
          </a:p>
        </p:txBody>
      </p:sp>
      <p:sp>
        <p:nvSpPr>
          <p:cNvPr id="141" name="Shape 14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b="1"/>
              <a:t>What does it do:</a:t>
            </a:r>
            <a:r>
              <a:rPr lang="en"/>
              <a:t> Shows the history of commits into the system.</a:t>
            </a:r>
          </a:p>
          <a:p>
            <a:pPr lvl="0">
              <a:spcBef>
                <a:spcPts val="0"/>
              </a:spcBef>
              <a:buNone/>
            </a:pPr>
            <a:endParaRPr/>
          </a:p>
          <a:p>
            <a:pPr lvl="0">
              <a:spcBef>
                <a:spcPts val="0"/>
              </a:spcBef>
              <a:buNone/>
            </a:pPr>
            <a:r>
              <a:rPr lang="en"/>
              <a:t>Example command:</a:t>
            </a:r>
          </a:p>
          <a:p>
            <a:pPr lvl="0" indent="457200" rtl="0">
              <a:spcBef>
                <a:spcPts val="0"/>
              </a:spcBef>
              <a:buNone/>
            </a:pPr>
            <a:r>
              <a:rPr lang="en" b="1">
                <a:latin typeface="Cambria"/>
                <a:ea typeface="Cambria"/>
                <a:cs typeface="Cambria"/>
                <a:sym typeface="Cambria"/>
              </a:rPr>
              <a:t>git log</a:t>
            </a:r>
          </a:p>
        </p:txBody>
      </p:sp>
      <p:pic>
        <p:nvPicPr>
          <p:cNvPr id="142" name="Shape 142" descr="fa50bc30b8.png"/>
          <p:cNvPicPr preferRelativeResize="0"/>
          <p:nvPr/>
        </p:nvPicPr>
        <p:blipFill>
          <a:blip r:embed="rId3">
            <a:alphaModFix/>
          </a:blip>
          <a:stretch>
            <a:fillRect/>
          </a:stretch>
        </p:blipFill>
        <p:spPr>
          <a:xfrm>
            <a:off x="4662650" y="2284475"/>
            <a:ext cx="4481350" cy="261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Branching</a:t>
            </a:r>
          </a:p>
          <a:p>
            <a:pPr lvl="0">
              <a:spcBef>
                <a:spcPts val="0"/>
              </a:spcBef>
              <a:buNone/>
            </a:pPr>
            <a:endParaRPr/>
          </a:p>
          <a:p>
            <a:pPr lvl="0">
              <a:spcBef>
                <a:spcPts val="0"/>
              </a:spcBef>
              <a:buNone/>
            </a:pPr>
            <a:endParaRPr/>
          </a:p>
        </p:txBody>
      </p:sp>
      <p:pic>
        <p:nvPicPr>
          <p:cNvPr id="149" name="Shape 149" descr="f6b968cd7b.png"/>
          <p:cNvPicPr preferRelativeResize="0"/>
          <p:nvPr/>
        </p:nvPicPr>
        <p:blipFill>
          <a:blip r:embed="rId3">
            <a:alphaModFix/>
          </a:blip>
          <a:stretch>
            <a:fillRect/>
          </a:stretch>
        </p:blipFill>
        <p:spPr>
          <a:xfrm>
            <a:off x="1952625" y="1289650"/>
            <a:ext cx="5238750" cy="321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US" dirty="0"/>
              <a:t>Exercise: learn </a:t>
            </a:r>
            <a:r>
              <a:rPr lang="en-US" dirty="0" err="1"/>
              <a:t>git</a:t>
            </a:r>
            <a:r>
              <a:rPr lang="en-US" dirty="0"/>
              <a:t> online</a:t>
            </a:r>
            <a:endParaRPr lang="en" dirty="0"/>
          </a:p>
        </p:txBody>
      </p:sp>
      <p:sp>
        <p:nvSpPr>
          <p:cNvPr id="155" name="Shape 15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a:lnSpc>
                <a:spcPct val="100000"/>
              </a:lnSpc>
            </a:pPr>
            <a:r>
              <a:rPr lang="en-US" dirty="0"/>
              <a:t>Access </a:t>
            </a:r>
            <a:r>
              <a:rPr lang="en-US" dirty="0" err="1"/>
              <a:t>git</a:t>
            </a:r>
            <a:r>
              <a:rPr lang="en-US" dirty="0"/>
              <a:t> tutorial online from: </a:t>
            </a:r>
            <a:r>
              <a:rPr lang="en-US" dirty="0">
                <a:hlinkClick r:id="rId3"/>
              </a:rPr>
              <a:t>https://try.github.io</a:t>
            </a:r>
            <a:endParaRPr lang="en-US" dirty="0"/>
          </a:p>
          <a:p>
            <a:pPr lvl="0">
              <a:spcBef>
                <a:spcPts val="0"/>
              </a:spcBef>
              <a:buNone/>
            </a:pPr>
            <a:endParaRPr dirty="0"/>
          </a:p>
          <a:p>
            <a:pPr lvl="0">
              <a:spcBef>
                <a:spcPts val="0"/>
              </a:spcBef>
              <a:buNone/>
            </a:pPr>
            <a:endParaRPr dirty="0"/>
          </a:p>
        </p:txBody>
      </p:sp>
      <p:sp>
        <p:nvSpPr>
          <p:cNvPr id="4" name="Text Placeholder 2">
            <a:extLst>
              <a:ext uri="{FF2B5EF4-FFF2-40B4-BE49-F238E27FC236}">
                <a16:creationId xmlns:a16="http://schemas.microsoft.com/office/drawing/2014/main" id="{A0128FC6-AB7F-42C6-A2C0-7B15C93BF4E0}"/>
              </a:ext>
            </a:extLst>
          </p:cNvPr>
          <p:cNvSpPr txBox="1">
            <a:spLocks/>
          </p:cNvSpPr>
          <p:nvPr/>
        </p:nvSpPr>
        <p:spPr>
          <a:xfrm>
            <a:off x="666943" y="2116387"/>
            <a:ext cx="4895657" cy="23467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AU" dirty="0"/>
              <a:t>Now type git commands:</a:t>
            </a:r>
          </a:p>
          <a:p>
            <a:r>
              <a:rPr lang="en-AU" b="1" dirty="0"/>
              <a:t>git </a:t>
            </a:r>
            <a:r>
              <a:rPr lang="en-AU" b="1" dirty="0" err="1"/>
              <a:t>init</a:t>
            </a:r>
            <a:r>
              <a:rPr lang="en-AU" b="1" dirty="0"/>
              <a:t>  </a:t>
            </a:r>
          </a:p>
          <a:p>
            <a:endParaRPr lang="en-AU" b="1" dirty="0"/>
          </a:p>
          <a:p>
            <a:r>
              <a:rPr lang="en-AU" b="1" dirty="0"/>
              <a:t>git status</a:t>
            </a:r>
          </a:p>
          <a:p>
            <a:endParaRPr lang="en-AU"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4"/>
            <a:ext cx="8520600" cy="3810211"/>
          </a:xfrm>
        </p:spPr>
        <p:txBody>
          <a:bodyPr/>
          <a:lstStyle/>
          <a:p>
            <a:r>
              <a:rPr lang="en-AU" b="1" dirty="0"/>
              <a:t>git add </a:t>
            </a:r>
            <a:r>
              <a:rPr lang="en-AU" b="1" dirty="0" err="1"/>
              <a:t>octocat.txt</a:t>
            </a:r>
            <a:endParaRPr lang="en-AU" b="1" dirty="0"/>
          </a:p>
          <a:p>
            <a:r>
              <a:rPr lang="en-AU" dirty="0"/>
              <a:t>This will stage all the files in the current directory. Type:</a:t>
            </a:r>
          </a:p>
          <a:p>
            <a:r>
              <a:rPr lang="en-AU" b="1" dirty="0"/>
              <a:t>git status </a:t>
            </a:r>
          </a:p>
          <a:p>
            <a:r>
              <a:rPr lang="en-AU" dirty="0"/>
              <a:t>This will show the staging area.</a:t>
            </a:r>
          </a:p>
          <a:p>
            <a:r>
              <a:rPr lang="en-AU" b="1" dirty="0"/>
              <a:t>git commit –m “my first commit”</a:t>
            </a:r>
          </a:p>
          <a:p>
            <a:r>
              <a:rPr lang="en-AU" b="1" dirty="0"/>
              <a:t>git log</a:t>
            </a:r>
          </a:p>
          <a:p>
            <a:r>
              <a:rPr lang="en-AU" dirty="0"/>
              <a:t>This will show the current logs of all your commit.</a:t>
            </a:r>
            <a:r>
              <a:rPr lang="en-AU" b="1" dirty="0"/>
              <a:t>  </a:t>
            </a:r>
          </a:p>
        </p:txBody>
      </p:sp>
      <p:pic>
        <p:nvPicPr>
          <p:cNvPr id="4" name="Picture 3">
            <a:extLst>
              <a:ext uri="{FF2B5EF4-FFF2-40B4-BE49-F238E27FC236}">
                <a16:creationId xmlns:a16="http://schemas.microsoft.com/office/drawing/2014/main" id="{98D71A4E-2858-4AE9-8892-7971C86B2A32}"/>
              </a:ext>
            </a:extLst>
          </p:cNvPr>
          <p:cNvPicPr>
            <a:picLocks noChangeAspect="1"/>
          </p:cNvPicPr>
          <p:nvPr/>
        </p:nvPicPr>
        <p:blipFill rotWithShape="1">
          <a:blip r:embed="rId2"/>
          <a:srcRect l="26865" t="39365" r="35476" b="28606"/>
          <a:stretch/>
        </p:blipFill>
        <p:spPr>
          <a:xfrm>
            <a:off x="4405085" y="1487713"/>
            <a:ext cx="4497806" cy="2151743"/>
          </a:xfrm>
          <a:prstGeom prst="rect">
            <a:avLst/>
          </a:prstGeom>
        </p:spPr>
      </p:pic>
    </p:spTree>
    <p:extLst>
      <p:ext uri="{BB962C8B-B14F-4D97-AF65-F5344CB8AC3E}">
        <p14:creationId xmlns:p14="http://schemas.microsoft.com/office/powerpoint/2010/main" val="416013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4"/>
            <a:ext cx="8520600" cy="4136783"/>
          </a:xfrm>
        </p:spPr>
        <p:txBody>
          <a:bodyPr/>
          <a:lstStyle/>
          <a:p>
            <a:endParaRPr lang="en-AU" b="1" dirty="0"/>
          </a:p>
          <a:p>
            <a:r>
              <a:rPr lang="en-AU" dirty="0"/>
              <a:t>Find the new, empty GitHub remote repository, with the following URL</a:t>
            </a:r>
          </a:p>
          <a:p>
            <a:r>
              <a:rPr lang="en-AU" b="1" dirty="0"/>
              <a:t>git remote add origin </a:t>
            </a:r>
            <a:r>
              <a:rPr lang="en-AU" b="1" dirty="0">
                <a:hlinkClick r:id="rId3"/>
              </a:rPr>
              <a:t>https://github.com/try-git/try-git.git</a:t>
            </a:r>
            <a:endParaRPr lang="en-AU" b="1" dirty="0"/>
          </a:p>
          <a:p>
            <a:endParaRPr lang="en-AU" b="1" dirty="0"/>
          </a:p>
          <a:p>
            <a:pPr algn="ctr"/>
            <a:r>
              <a:rPr lang="en-AU" dirty="0"/>
              <a:t>and</a:t>
            </a:r>
          </a:p>
          <a:p>
            <a:r>
              <a:rPr lang="en-AU" dirty="0"/>
              <a:t>Push our local </a:t>
            </a:r>
            <a:r>
              <a:rPr lang="en-AU" i="1" dirty="0"/>
              <a:t>repo</a:t>
            </a:r>
            <a:r>
              <a:rPr lang="en-AU" dirty="0"/>
              <a:t> to the remote GitHub server repository</a:t>
            </a:r>
          </a:p>
          <a:p>
            <a:r>
              <a:rPr lang="en-AU" b="1" dirty="0"/>
              <a:t>git push </a:t>
            </a:r>
            <a:r>
              <a:rPr lang="mr-IN" b="1" dirty="0"/>
              <a:t>–</a:t>
            </a:r>
            <a:r>
              <a:rPr lang="en-AU" b="1" dirty="0"/>
              <a:t>u origin master</a:t>
            </a:r>
          </a:p>
        </p:txBody>
      </p:sp>
    </p:spTree>
    <p:extLst>
      <p:ext uri="{BB962C8B-B14F-4D97-AF65-F5344CB8AC3E}">
        <p14:creationId xmlns:p14="http://schemas.microsoft.com/office/powerpoint/2010/main" val="106103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6B47-540B-4CB6-945E-C76BD50DF9A0}"/>
              </a:ext>
            </a:extLst>
          </p:cNvPr>
          <p:cNvSpPr>
            <a:spLocks noGrp="1"/>
          </p:cNvSpPr>
          <p:nvPr>
            <p:ph type="title"/>
          </p:nvPr>
        </p:nvSpPr>
        <p:spPr>
          <a:xfrm>
            <a:off x="311700" y="214057"/>
            <a:ext cx="8520600" cy="607800"/>
          </a:xfrm>
        </p:spPr>
        <p:txBody>
          <a:bodyPr/>
          <a:lstStyle/>
          <a:p>
            <a:r>
              <a:rPr lang="en-AU" dirty="0"/>
              <a:t>Access git on the </a:t>
            </a:r>
            <a:r>
              <a:rPr lang="en-AU" dirty="0" err="1"/>
              <a:t>UniMelb</a:t>
            </a:r>
            <a:r>
              <a:rPr lang="en-AU" dirty="0"/>
              <a:t> server</a:t>
            </a:r>
          </a:p>
        </p:txBody>
      </p:sp>
      <p:sp>
        <p:nvSpPr>
          <p:cNvPr id="3" name="Text Placeholder 2">
            <a:extLst>
              <a:ext uri="{FF2B5EF4-FFF2-40B4-BE49-F238E27FC236}">
                <a16:creationId xmlns:a16="http://schemas.microsoft.com/office/drawing/2014/main" id="{F5756754-C49F-4BD0-9F1D-25192F9D8AE2}"/>
              </a:ext>
            </a:extLst>
          </p:cNvPr>
          <p:cNvSpPr>
            <a:spLocks noGrp="1"/>
          </p:cNvSpPr>
          <p:nvPr>
            <p:ph type="body" idx="1"/>
          </p:nvPr>
        </p:nvSpPr>
        <p:spPr>
          <a:xfrm>
            <a:off x="369573" y="1033104"/>
            <a:ext cx="8520600" cy="3573619"/>
          </a:xfrm>
        </p:spPr>
        <p:txBody>
          <a:bodyPr/>
          <a:lstStyle/>
          <a:p>
            <a:pPr marL="285750" indent="-285750">
              <a:spcAft>
                <a:spcPts val="400"/>
              </a:spcAft>
              <a:buFontTx/>
              <a:buChar char="-"/>
            </a:pPr>
            <a:r>
              <a:rPr lang="en-AU" dirty="0"/>
              <a:t>Use </a:t>
            </a:r>
            <a:r>
              <a:rPr lang="en-AU" i="1" dirty="0"/>
              <a:t>any SSH client (</a:t>
            </a:r>
            <a:r>
              <a:rPr lang="en-AU" dirty="0" err="1"/>
              <a:t>PuTTY</a:t>
            </a:r>
            <a:r>
              <a:rPr lang="en-AU" dirty="0"/>
              <a:t>/ </a:t>
            </a:r>
            <a:r>
              <a:rPr lang="en-AU" dirty="0" err="1"/>
              <a:t>MobaXterm</a:t>
            </a:r>
            <a:r>
              <a:rPr lang="en-AU" dirty="0"/>
              <a:t>/ Terminal/ </a:t>
            </a:r>
            <a:r>
              <a:rPr lang="en-AU" dirty="0" err="1"/>
              <a:t>Bitvise</a:t>
            </a:r>
            <a:r>
              <a:rPr lang="en-AU" dirty="0"/>
              <a:t>) to </a:t>
            </a:r>
            <a:r>
              <a:rPr lang="en-AU" dirty="0" err="1"/>
              <a:t>ssh</a:t>
            </a:r>
            <a:r>
              <a:rPr lang="en-AU" dirty="0"/>
              <a:t> into </a:t>
            </a:r>
            <a:r>
              <a:rPr lang="en-AU" dirty="0" err="1"/>
              <a:t>Uni</a:t>
            </a:r>
            <a:r>
              <a:rPr lang="en-AU" dirty="0"/>
              <a:t> server</a:t>
            </a:r>
          </a:p>
          <a:p>
            <a:pPr marL="285750" indent="-285750">
              <a:spcAft>
                <a:spcPts val="400"/>
              </a:spcAft>
              <a:buFontTx/>
              <a:buChar char="-"/>
            </a:pPr>
            <a:r>
              <a:rPr lang="en-AU" dirty="0"/>
              <a:t>Login: </a:t>
            </a:r>
            <a:r>
              <a:rPr lang="en-AU" dirty="0" err="1"/>
              <a:t>ssh</a:t>
            </a:r>
            <a:r>
              <a:rPr lang="en-AU" dirty="0"/>
              <a:t> &lt;your LMS Username&gt;@swenshare.cis.unimelb.edu.au</a:t>
            </a:r>
          </a:p>
          <a:p>
            <a:pPr marL="285750" indent="-285750">
              <a:spcAft>
                <a:spcPts val="400"/>
              </a:spcAft>
              <a:buFontTx/>
              <a:buChar char="-"/>
            </a:pPr>
            <a:r>
              <a:rPr lang="en-AU" dirty="0"/>
              <a:t>Once you have access, try the following commands:</a:t>
            </a:r>
          </a:p>
          <a:p>
            <a:pPr marL="285750" indent="-285750">
              <a:spcAft>
                <a:spcPts val="400"/>
              </a:spcAft>
              <a:buFontTx/>
              <a:buChar char="-"/>
            </a:pPr>
            <a:endParaRPr lang="en-AU" dirty="0"/>
          </a:p>
          <a:p>
            <a:r>
              <a:rPr lang="en-AU" b="1" dirty="0" err="1"/>
              <a:t>mkdir</a:t>
            </a:r>
            <a:r>
              <a:rPr lang="en-AU" b="1" dirty="0"/>
              <a:t> </a:t>
            </a:r>
            <a:r>
              <a:rPr lang="en-AU" b="1" dirty="0" err="1"/>
              <a:t>testDir</a:t>
            </a:r>
            <a:endParaRPr lang="en-AU" b="1" dirty="0"/>
          </a:p>
          <a:p>
            <a:r>
              <a:rPr lang="en-AU" b="1" dirty="0"/>
              <a:t>cd </a:t>
            </a:r>
            <a:r>
              <a:rPr lang="en-AU" b="1" dirty="0" err="1"/>
              <a:t>testDir</a:t>
            </a:r>
            <a:endParaRPr lang="en-AU" b="1" dirty="0"/>
          </a:p>
          <a:p>
            <a:pPr marL="285750" indent="-285750">
              <a:buFontTx/>
              <a:buChar char="-"/>
            </a:pPr>
            <a:r>
              <a:rPr lang="en-AU" dirty="0"/>
              <a:t>Create a file: </a:t>
            </a:r>
          </a:p>
          <a:p>
            <a:r>
              <a:rPr lang="en-AU" b="1" dirty="0"/>
              <a:t>vim </a:t>
            </a:r>
            <a:r>
              <a:rPr lang="en-AU" b="1" dirty="0" err="1"/>
              <a:t>testOne.txt</a:t>
            </a:r>
            <a:endParaRPr lang="en-AU" b="1" dirty="0"/>
          </a:p>
        </p:txBody>
      </p:sp>
      <p:pic>
        <p:nvPicPr>
          <p:cNvPr id="4" name="Picture 3">
            <a:extLst>
              <a:ext uri="{FF2B5EF4-FFF2-40B4-BE49-F238E27FC236}">
                <a16:creationId xmlns:a16="http://schemas.microsoft.com/office/drawing/2014/main" id="{90CB309D-59DF-4B94-9C1B-223BA4F334EF}"/>
              </a:ext>
            </a:extLst>
          </p:cNvPr>
          <p:cNvPicPr>
            <a:picLocks noChangeAspect="1"/>
          </p:cNvPicPr>
          <p:nvPr/>
        </p:nvPicPr>
        <p:blipFill rotWithShape="1">
          <a:blip r:embed="rId3"/>
          <a:srcRect l="32817" t="27301" r="54048" b="63387"/>
          <a:stretch/>
        </p:blipFill>
        <p:spPr>
          <a:xfrm>
            <a:off x="3174999" y="3084284"/>
            <a:ext cx="3566769" cy="1422402"/>
          </a:xfrm>
          <a:prstGeom prst="rect">
            <a:avLst/>
          </a:prstGeom>
        </p:spPr>
      </p:pic>
    </p:spTree>
    <p:extLst>
      <p:ext uri="{BB962C8B-B14F-4D97-AF65-F5344CB8AC3E}">
        <p14:creationId xmlns:p14="http://schemas.microsoft.com/office/powerpoint/2010/main" val="174793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dirty="0"/>
              <a:t>Type some content into the vim editor using insertion mode (press ‘</a:t>
            </a:r>
            <a:r>
              <a:rPr lang="en-AU" dirty="0" err="1"/>
              <a:t>i</a:t>
            </a:r>
            <a:r>
              <a:rPr lang="en-AU" dirty="0"/>
              <a:t>’) and after you are done, press Esc. Then type </a:t>
            </a:r>
            <a:r>
              <a:rPr lang="en-AU" b="1" dirty="0"/>
              <a:t>:</a:t>
            </a:r>
            <a:r>
              <a:rPr lang="en-AU" b="1" dirty="0" err="1"/>
              <a:t>wq</a:t>
            </a:r>
            <a:r>
              <a:rPr lang="en-AU" b="1" dirty="0"/>
              <a:t> </a:t>
            </a:r>
            <a:r>
              <a:rPr lang="en-AU" dirty="0"/>
              <a:t>and hit enter.</a:t>
            </a:r>
          </a:p>
          <a:p>
            <a:r>
              <a:rPr lang="en-AU" dirty="0"/>
              <a:t>Now type:</a:t>
            </a:r>
          </a:p>
          <a:p>
            <a:r>
              <a:rPr lang="en-AU" b="1" dirty="0" err="1"/>
              <a:t>ll</a:t>
            </a:r>
            <a:r>
              <a:rPr lang="en-AU" dirty="0"/>
              <a:t> (LL CAPITALISED) </a:t>
            </a:r>
          </a:p>
          <a:p>
            <a:r>
              <a:rPr lang="en-AU" dirty="0"/>
              <a:t>This will show you the contents of the directory where you should be able to see testOne.txt present.</a:t>
            </a:r>
          </a:p>
          <a:p>
            <a:r>
              <a:rPr lang="en-AU" dirty="0"/>
              <a:t>Now type:</a:t>
            </a:r>
          </a:p>
          <a:p>
            <a:r>
              <a:rPr lang="en-AU" b="1" dirty="0"/>
              <a:t>git </a:t>
            </a:r>
            <a:r>
              <a:rPr lang="en-AU" b="1" dirty="0" err="1"/>
              <a:t>init</a:t>
            </a:r>
            <a:r>
              <a:rPr lang="en-AU" b="1" dirty="0"/>
              <a:t>  </a:t>
            </a:r>
          </a:p>
        </p:txBody>
      </p:sp>
    </p:spTree>
    <p:extLst>
      <p:ext uri="{BB962C8B-B14F-4D97-AF65-F5344CB8AC3E}">
        <p14:creationId xmlns:p14="http://schemas.microsoft.com/office/powerpoint/2010/main" val="168787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Today’s aim</a:t>
            </a:r>
          </a:p>
        </p:txBody>
      </p:sp>
      <p:sp>
        <p:nvSpPr>
          <p:cNvPr id="70" name="Shape 70"/>
          <p:cNvSpPr txBox="1">
            <a:spLocks noGrp="1"/>
          </p:cNvSpPr>
          <p:nvPr>
            <p:ph type="body" idx="1"/>
          </p:nvPr>
        </p:nvSpPr>
        <p:spPr>
          <a:xfrm>
            <a:off x="692700" y="1655796"/>
            <a:ext cx="6058056" cy="1851068"/>
          </a:xfrm>
          <a:prstGeom prst="rect">
            <a:avLst/>
          </a:prstGeom>
        </p:spPr>
        <p:txBody>
          <a:bodyPr lIns="91425" tIns="91425" rIns="91425" bIns="91425" anchor="ctr" anchorCtr="0">
            <a:noAutofit/>
          </a:bodyPr>
          <a:lstStyle/>
          <a:p>
            <a:pPr lvl="0" algn="ctr" rtl="0">
              <a:lnSpc>
                <a:spcPct val="115000"/>
              </a:lnSpc>
              <a:spcBef>
                <a:spcPts val="0"/>
              </a:spcBef>
              <a:buNone/>
            </a:pPr>
            <a:r>
              <a:rPr lang="en-US" sz="3000" dirty="0"/>
              <a:t>Become familiar wit</a:t>
            </a:r>
            <a:r>
              <a:rPr lang="en-US" sz="3000" dirty="0">
                <a:solidFill>
                  <a:schemeClr val="bg2"/>
                </a:solidFill>
              </a:rPr>
              <a:t>h</a:t>
            </a:r>
            <a:r>
              <a:rPr lang="en-US" sz="3000" dirty="0">
                <a:solidFill>
                  <a:schemeClr val="accent5"/>
                </a:solidFill>
              </a:rPr>
              <a:t> </a:t>
            </a:r>
          </a:p>
          <a:p>
            <a:pPr lvl="0" algn="ctr" rtl="0">
              <a:lnSpc>
                <a:spcPct val="115000"/>
              </a:lnSpc>
              <a:spcBef>
                <a:spcPts val="0"/>
              </a:spcBef>
              <a:buNone/>
            </a:pPr>
            <a:r>
              <a:rPr lang="en-US" sz="3000" dirty="0">
                <a:solidFill>
                  <a:schemeClr val="accent5"/>
                </a:solidFill>
              </a:rPr>
              <a:t>GIT</a:t>
            </a:r>
          </a:p>
          <a:p>
            <a:pPr lvl="0" algn="ctr" rtl="0">
              <a:lnSpc>
                <a:spcPct val="115000"/>
              </a:lnSpc>
              <a:spcBef>
                <a:spcPts val="0"/>
              </a:spcBef>
              <a:buNone/>
            </a:pPr>
            <a:r>
              <a:rPr lang="en-US" sz="3000" dirty="0">
                <a:solidFill>
                  <a:schemeClr val="bg1">
                    <a:lumMod val="85000"/>
                  </a:schemeClr>
                </a:solidFill>
              </a:rPr>
              <a:t>and octocat</a:t>
            </a:r>
          </a:p>
        </p:txBody>
      </p:sp>
      <p:pic>
        <p:nvPicPr>
          <p:cNvPr id="4" name="Picture 3"/>
          <p:cNvPicPr>
            <a:picLocks noChangeAspect="1"/>
          </p:cNvPicPr>
          <p:nvPr/>
        </p:nvPicPr>
        <p:blipFill rotWithShape="1">
          <a:blip r:embed="rId3"/>
          <a:srcRect l="122" t="19040"/>
          <a:stretch/>
        </p:blipFill>
        <p:spPr>
          <a:xfrm>
            <a:off x="6261100" y="1460596"/>
            <a:ext cx="2882900" cy="2241468"/>
          </a:xfrm>
          <a:prstGeom prst="rect">
            <a:avLst/>
          </a:prstGeom>
        </p:spPr>
      </p:pic>
    </p:spTree>
    <p:extLst>
      <p:ext uri="{BB962C8B-B14F-4D97-AF65-F5344CB8AC3E}">
        <p14:creationId xmlns:p14="http://schemas.microsoft.com/office/powerpoint/2010/main" val="194266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git add .</a:t>
            </a:r>
          </a:p>
          <a:p>
            <a:r>
              <a:rPr lang="en-AU" dirty="0"/>
              <a:t>This will stage all the files in the current directory. Type:</a:t>
            </a:r>
          </a:p>
          <a:p>
            <a:r>
              <a:rPr lang="en-AU" b="1" dirty="0"/>
              <a:t>git status </a:t>
            </a:r>
          </a:p>
          <a:p>
            <a:r>
              <a:rPr lang="en-AU" dirty="0"/>
              <a:t>This will show </a:t>
            </a:r>
            <a:r>
              <a:rPr lang="en-AU"/>
              <a:t>the status of the files.</a:t>
            </a:r>
            <a:endParaRPr lang="en-AU" dirty="0"/>
          </a:p>
          <a:p>
            <a:r>
              <a:rPr lang="en-AU" b="1" dirty="0"/>
              <a:t>git commit –m “My First Commit”</a:t>
            </a:r>
          </a:p>
          <a:p>
            <a:r>
              <a:rPr lang="en-AU" b="1" dirty="0"/>
              <a:t>git log</a:t>
            </a:r>
          </a:p>
          <a:p>
            <a:r>
              <a:rPr lang="en-AU" dirty="0"/>
              <a:t>This will show the current logs of all your commit.</a:t>
            </a:r>
            <a:r>
              <a:rPr lang="en-AU" b="1" dirty="0"/>
              <a:t>  </a:t>
            </a:r>
          </a:p>
        </p:txBody>
      </p:sp>
      <p:pic>
        <p:nvPicPr>
          <p:cNvPr id="4" name="Picture 3">
            <a:extLst>
              <a:ext uri="{FF2B5EF4-FFF2-40B4-BE49-F238E27FC236}">
                <a16:creationId xmlns:a16="http://schemas.microsoft.com/office/drawing/2014/main" id="{98D71A4E-2858-4AE9-8892-7971C86B2A32}"/>
              </a:ext>
            </a:extLst>
          </p:cNvPr>
          <p:cNvPicPr>
            <a:picLocks noChangeAspect="1"/>
          </p:cNvPicPr>
          <p:nvPr/>
        </p:nvPicPr>
        <p:blipFill rotWithShape="1">
          <a:blip r:embed="rId2"/>
          <a:srcRect l="26865" t="39365" r="35476" b="28606"/>
          <a:stretch/>
        </p:blipFill>
        <p:spPr>
          <a:xfrm>
            <a:off x="4405085" y="1487713"/>
            <a:ext cx="4497806" cy="2151743"/>
          </a:xfrm>
          <a:prstGeom prst="rect">
            <a:avLst/>
          </a:prstGeom>
        </p:spPr>
      </p:pic>
    </p:spTree>
    <p:extLst>
      <p:ext uri="{BB962C8B-B14F-4D97-AF65-F5344CB8AC3E}">
        <p14:creationId xmlns:p14="http://schemas.microsoft.com/office/powerpoint/2010/main" val="166240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vim testOne.txt</a:t>
            </a:r>
          </a:p>
          <a:p>
            <a:r>
              <a:rPr lang="en-AU" dirty="0"/>
              <a:t>Add some text at the end of the file (in insertion mode ‘</a:t>
            </a:r>
            <a:r>
              <a:rPr lang="en-AU" dirty="0" err="1"/>
              <a:t>i</a:t>
            </a:r>
            <a:r>
              <a:rPr lang="en-AU" dirty="0"/>
              <a:t>’) then press Esc and type </a:t>
            </a:r>
            <a:r>
              <a:rPr lang="en-AU" b="1" dirty="0"/>
              <a:t>:</a:t>
            </a:r>
            <a:r>
              <a:rPr lang="en-AU" b="1" dirty="0" err="1"/>
              <a:t>wq</a:t>
            </a:r>
            <a:r>
              <a:rPr lang="en-AU" b="1" dirty="0"/>
              <a:t> </a:t>
            </a:r>
            <a:r>
              <a:rPr lang="en-AU" dirty="0"/>
              <a:t>and hit Enter.</a:t>
            </a:r>
          </a:p>
          <a:p>
            <a:r>
              <a:rPr lang="en-AU" b="1" dirty="0"/>
              <a:t>git status</a:t>
            </a:r>
          </a:p>
          <a:p>
            <a:r>
              <a:rPr lang="en-AU" dirty="0"/>
              <a:t>This will show that the file has not been staged. Meaning you cannot switch to a different commit right now else your changes will be lost. (use –f to force it).</a:t>
            </a:r>
          </a:p>
          <a:p>
            <a:r>
              <a:rPr lang="en-AU" b="1" dirty="0"/>
              <a:t>git add .</a:t>
            </a:r>
          </a:p>
          <a:p>
            <a:r>
              <a:rPr lang="en-AU" b="1" dirty="0"/>
              <a:t>git commit –m “My Second Commit”</a:t>
            </a:r>
          </a:p>
          <a:p>
            <a:endParaRPr lang="en-AU" dirty="0"/>
          </a:p>
        </p:txBody>
      </p:sp>
    </p:spTree>
    <p:extLst>
      <p:ext uri="{BB962C8B-B14F-4D97-AF65-F5344CB8AC3E}">
        <p14:creationId xmlns:p14="http://schemas.microsoft.com/office/powerpoint/2010/main" val="148497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git log</a:t>
            </a:r>
          </a:p>
          <a:p>
            <a:r>
              <a:rPr lang="en-AU" dirty="0"/>
              <a:t>View all your commits and save the hash of the commits to notepad or somewhere.</a:t>
            </a:r>
          </a:p>
          <a:p>
            <a:r>
              <a:rPr lang="en-AU" dirty="0"/>
              <a:t>Type: </a:t>
            </a:r>
            <a:r>
              <a:rPr lang="en-AU" b="1" dirty="0"/>
              <a:t>git checkout &lt;hash of first commit&gt;</a:t>
            </a:r>
          </a:p>
          <a:p>
            <a:r>
              <a:rPr lang="en-AU" b="1" dirty="0"/>
              <a:t>vim testOne.txt</a:t>
            </a:r>
          </a:p>
          <a:p>
            <a:r>
              <a:rPr lang="en-AU" dirty="0"/>
              <a:t>Modify the text (in insertion mode ‘</a:t>
            </a:r>
            <a:r>
              <a:rPr lang="en-AU" dirty="0" err="1"/>
              <a:t>i</a:t>
            </a:r>
            <a:r>
              <a:rPr lang="en-AU" dirty="0"/>
              <a:t>’) then press Esc.</a:t>
            </a:r>
          </a:p>
          <a:p>
            <a:r>
              <a:rPr lang="en-AU" dirty="0"/>
              <a:t>Type </a:t>
            </a:r>
            <a:r>
              <a:rPr lang="en-AU" b="1" dirty="0"/>
              <a:t>:</a:t>
            </a:r>
            <a:r>
              <a:rPr lang="en-AU" b="1" dirty="0" err="1"/>
              <a:t>wq</a:t>
            </a:r>
            <a:r>
              <a:rPr lang="en-AU" b="1" dirty="0"/>
              <a:t> </a:t>
            </a:r>
            <a:r>
              <a:rPr lang="en-AU" dirty="0"/>
              <a:t>and press Enter.</a:t>
            </a:r>
          </a:p>
          <a:p>
            <a:endParaRPr lang="en-AU" dirty="0"/>
          </a:p>
        </p:txBody>
      </p:sp>
      <p:pic>
        <p:nvPicPr>
          <p:cNvPr id="2" name="Picture 1">
            <a:extLst>
              <a:ext uri="{FF2B5EF4-FFF2-40B4-BE49-F238E27FC236}">
                <a16:creationId xmlns:a16="http://schemas.microsoft.com/office/drawing/2014/main" id="{CEDE178E-1C68-4757-B3C1-C920047999DC}"/>
              </a:ext>
            </a:extLst>
          </p:cNvPr>
          <p:cNvPicPr>
            <a:picLocks noChangeAspect="1"/>
          </p:cNvPicPr>
          <p:nvPr/>
        </p:nvPicPr>
        <p:blipFill rotWithShape="1">
          <a:blip r:embed="rId2"/>
          <a:srcRect l="35436" t="54180" r="28532" b="21340"/>
          <a:stretch/>
        </p:blipFill>
        <p:spPr>
          <a:xfrm>
            <a:off x="5040085" y="1431617"/>
            <a:ext cx="4011228" cy="1532926"/>
          </a:xfrm>
          <a:prstGeom prst="rect">
            <a:avLst/>
          </a:prstGeom>
        </p:spPr>
      </p:pic>
    </p:spTree>
    <p:extLst>
      <p:ext uri="{BB962C8B-B14F-4D97-AF65-F5344CB8AC3E}">
        <p14:creationId xmlns:p14="http://schemas.microsoft.com/office/powerpoint/2010/main" val="310418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b="1" dirty="0"/>
              <a:t>git add .</a:t>
            </a:r>
          </a:p>
          <a:p>
            <a:r>
              <a:rPr lang="en-AU" b="1" dirty="0"/>
              <a:t>git status</a:t>
            </a:r>
          </a:p>
          <a:p>
            <a:r>
              <a:rPr lang="en-AU" b="1" dirty="0"/>
              <a:t>git commit –m “My Parallel Commit”</a:t>
            </a:r>
          </a:p>
          <a:p>
            <a:r>
              <a:rPr lang="en-AU" b="1" dirty="0"/>
              <a:t>git log</a:t>
            </a:r>
          </a:p>
          <a:p>
            <a:r>
              <a:rPr lang="en-AU" dirty="0"/>
              <a:t>Where is My second commit ?</a:t>
            </a:r>
          </a:p>
          <a:p>
            <a:r>
              <a:rPr lang="en-AU" dirty="0"/>
              <a:t>Type:</a:t>
            </a:r>
          </a:p>
          <a:p>
            <a:r>
              <a:rPr lang="en-AU" b="1" dirty="0"/>
              <a:t>git checkout &lt;second commit hash&gt;</a:t>
            </a:r>
          </a:p>
          <a:p>
            <a:r>
              <a:rPr lang="en-AU" b="1" dirty="0"/>
              <a:t>git log</a:t>
            </a:r>
          </a:p>
          <a:p>
            <a:endParaRPr lang="en-AU" dirty="0"/>
          </a:p>
        </p:txBody>
      </p:sp>
      <p:pic>
        <p:nvPicPr>
          <p:cNvPr id="2" name="Picture 1">
            <a:extLst>
              <a:ext uri="{FF2B5EF4-FFF2-40B4-BE49-F238E27FC236}">
                <a16:creationId xmlns:a16="http://schemas.microsoft.com/office/drawing/2014/main" id="{A22B9868-E6D7-4B35-B88D-C2EC07F2CBBB}"/>
              </a:ext>
            </a:extLst>
          </p:cNvPr>
          <p:cNvPicPr>
            <a:picLocks noChangeAspect="1"/>
          </p:cNvPicPr>
          <p:nvPr/>
        </p:nvPicPr>
        <p:blipFill rotWithShape="1">
          <a:blip r:embed="rId2"/>
          <a:srcRect t="2681" r="63095" b="30159"/>
          <a:stretch/>
        </p:blipFill>
        <p:spPr>
          <a:xfrm>
            <a:off x="4495800" y="177798"/>
            <a:ext cx="4540784" cy="4648201"/>
          </a:xfrm>
          <a:prstGeom prst="rect">
            <a:avLst/>
          </a:prstGeom>
        </p:spPr>
      </p:pic>
    </p:spTree>
    <p:extLst>
      <p:ext uri="{BB962C8B-B14F-4D97-AF65-F5344CB8AC3E}">
        <p14:creationId xmlns:p14="http://schemas.microsoft.com/office/powerpoint/2010/main" val="3605400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87900" y="467875"/>
            <a:ext cx="8520600" cy="3339000"/>
          </a:xfrm>
        </p:spPr>
        <p:txBody>
          <a:bodyPr/>
          <a:lstStyle/>
          <a:p>
            <a:r>
              <a:rPr lang="en-AU" dirty="0"/>
              <a:t>To create a branch, type:</a:t>
            </a:r>
          </a:p>
          <a:p>
            <a:r>
              <a:rPr lang="en-AU" b="1" dirty="0"/>
              <a:t>git checkout –b &lt;name of your branch&gt;</a:t>
            </a:r>
          </a:p>
          <a:p>
            <a:r>
              <a:rPr lang="en-AU" b="1" dirty="0"/>
              <a:t>git show-branch --all</a:t>
            </a:r>
          </a:p>
          <a:p>
            <a:r>
              <a:rPr lang="en-AU" b="1" dirty="0"/>
              <a:t>vim testOne.txt</a:t>
            </a:r>
          </a:p>
          <a:p>
            <a:r>
              <a:rPr lang="en-AU" b="1" dirty="0"/>
              <a:t>git add .</a:t>
            </a:r>
          </a:p>
          <a:p>
            <a:r>
              <a:rPr lang="en-AU" b="1" dirty="0"/>
              <a:t>git commit –m “Mario’s first commit”</a:t>
            </a:r>
          </a:p>
          <a:p>
            <a:r>
              <a:rPr lang="en-AU" b="1" dirty="0"/>
              <a:t>git show-branch.</a:t>
            </a:r>
          </a:p>
          <a:p>
            <a:endParaRPr lang="en-AU" dirty="0"/>
          </a:p>
        </p:txBody>
      </p:sp>
      <p:pic>
        <p:nvPicPr>
          <p:cNvPr id="2" name="Picture 1">
            <a:extLst>
              <a:ext uri="{FF2B5EF4-FFF2-40B4-BE49-F238E27FC236}">
                <a16:creationId xmlns:a16="http://schemas.microsoft.com/office/drawing/2014/main" id="{7C7E0E06-95A9-47C2-B7C2-5E5BB29A0B67}"/>
              </a:ext>
            </a:extLst>
          </p:cNvPr>
          <p:cNvPicPr>
            <a:picLocks noChangeAspect="1"/>
          </p:cNvPicPr>
          <p:nvPr/>
        </p:nvPicPr>
        <p:blipFill rotWithShape="1">
          <a:blip r:embed="rId2"/>
          <a:srcRect t="2258" r="62302" b="39400"/>
          <a:stretch/>
        </p:blipFill>
        <p:spPr>
          <a:xfrm>
            <a:off x="4782457" y="159656"/>
            <a:ext cx="4292600" cy="4626429"/>
          </a:xfrm>
          <a:prstGeom prst="rect">
            <a:avLst/>
          </a:prstGeom>
        </p:spPr>
      </p:pic>
    </p:spTree>
    <p:extLst>
      <p:ext uri="{BB962C8B-B14F-4D97-AF65-F5344CB8AC3E}">
        <p14:creationId xmlns:p14="http://schemas.microsoft.com/office/powerpoint/2010/main" val="57860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28FC6-AB7F-42C6-A2C0-7B15C93BF4E0}"/>
              </a:ext>
            </a:extLst>
          </p:cNvPr>
          <p:cNvSpPr>
            <a:spLocks noGrp="1"/>
          </p:cNvSpPr>
          <p:nvPr>
            <p:ph type="body" idx="1"/>
          </p:nvPr>
        </p:nvSpPr>
        <p:spPr>
          <a:xfrm>
            <a:off x="362500" y="293704"/>
            <a:ext cx="8520600" cy="3339000"/>
          </a:xfrm>
        </p:spPr>
        <p:txBody>
          <a:bodyPr/>
          <a:lstStyle/>
          <a:p>
            <a:r>
              <a:rPr lang="en-AU" dirty="0"/>
              <a:t>Usually we pass our code through multiple stages like test environments and so on using tools or defined processes before committing our code into the master branch which hosts our production level code. (for Ex - </a:t>
            </a:r>
            <a:r>
              <a:rPr lang="en-AU" dirty="0">
                <a:hlinkClick r:id="rId2"/>
              </a:rPr>
              <a:t>https://cucumber.io/</a:t>
            </a:r>
            <a:r>
              <a:rPr lang="en-AU" dirty="0"/>
              <a:t>)</a:t>
            </a:r>
          </a:p>
          <a:p>
            <a:r>
              <a:rPr lang="en-AU" dirty="0"/>
              <a:t>Here, we assume that everything is alright and we can commit to the master branch directly. Type:</a:t>
            </a:r>
          </a:p>
          <a:p>
            <a:r>
              <a:rPr lang="en-AU" b="1" dirty="0"/>
              <a:t>git checkout master</a:t>
            </a:r>
          </a:p>
          <a:p>
            <a:r>
              <a:rPr lang="en-AU" b="1" dirty="0"/>
              <a:t>git merge Mario</a:t>
            </a:r>
          </a:p>
          <a:p>
            <a:r>
              <a:rPr lang="en-AU" b="1" dirty="0"/>
              <a:t>git log</a:t>
            </a:r>
          </a:p>
          <a:p>
            <a:endParaRPr lang="en-AU" dirty="0"/>
          </a:p>
        </p:txBody>
      </p:sp>
      <p:pic>
        <p:nvPicPr>
          <p:cNvPr id="2" name="Picture 1">
            <a:extLst>
              <a:ext uri="{FF2B5EF4-FFF2-40B4-BE49-F238E27FC236}">
                <a16:creationId xmlns:a16="http://schemas.microsoft.com/office/drawing/2014/main" id="{BADE4E76-8959-49A7-AAF9-C6D256A9BBE8}"/>
              </a:ext>
            </a:extLst>
          </p:cNvPr>
          <p:cNvPicPr>
            <a:picLocks noChangeAspect="1"/>
          </p:cNvPicPr>
          <p:nvPr/>
        </p:nvPicPr>
        <p:blipFill rotWithShape="1">
          <a:blip r:embed="rId3"/>
          <a:srcRect t="2540" r="64326" b="48642"/>
          <a:stretch/>
        </p:blipFill>
        <p:spPr>
          <a:xfrm>
            <a:off x="3966029" y="1851902"/>
            <a:ext cx="4579257" cy="3048370"/>
          </a:xfrm>
          <a:prstGeom prst="rect">
            <a:avLst/>
          </a:prstGeom>
        </p:spPr>
      </p:pic>
    </p:spTree>
    <p:extLst>
      <p:ext uri="{BB962C8B-B14F-4D97-AF65-F5344CB8AC3E}">
        <p14:creationId xmlns:p14="http://schemas.microsoft.com/office/powerpoint/2010/main" val="4051565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US" dirty="0"/>
              <a:t>Thank you</a:t>
            </a:r>
            <a:endParaRPr lang="en" dirty="0"/>
          </a:p>
        </p:txBody>
      </p:sp>
      <p:sp>
        <p:nvSpPr>
          <p:cNvPr id="155" name="Shape 15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dirty="0"/>
              <a:t>References:</a:t>
            </a:r>
          </a:p>
          <a:p>
            <a:pPr lvl="0">
              <a:spcBef>
                <a:spcPts val="0"/>
              </a:spcBef>
              <a:buNone/>
            </a:pPr>
            <a:endParaRPr dirty="0"/>
          </a:p>
          <a:p>
            <a:pPr lvl="0">
              <a:spcBef>
                <a:spcPts val="0"/>
              </a:spcBef>
              <a:buNone/>
            </a:pPr>
            <a:r>
              <a:rPr lang="en" u="sng" dirty="0">
                <a:solidFill>
                  <a:schemeClr val="hlink"/>
                </a:solidFill>
                <a:hlinkClick r:id="rId3"/>
              </a:rPr>
              <a:t>https://www.atlassian.com/git/tutorials</a:t>
            </a:r>
          </a:p>
          <a:p>
            <a:pPr lvl="0">
              <a:spcBef>
                <a:spcPts val="0"/>
              </a:spcBef>
              <a:buNone/>
            </a:pPr>
            <a:r>
              <a:rPr lang="en" u="sng" dirty="0">
                <a:solidFill>
                  <a:schemeClr val="hlink"/>
                </a:solidFill>
                <a:hlinkClick r:id="rId4"/>
              </a:rPr>
              <a:t>https://git-scm.com/</a:t>
            </a:r>
            <a:endParaRPr lang="en-US" u="sng" dirty="0">
              <a:solidFill>
                <a:schemeClr val="hlink"/>
              </a:solidFill>
              <a:hlinkClick r:id="rId4"/>
            </a:endParaRPr>
          </a:p>
          <a:p>
            <a:pPr lvl="0"/>
            <a:r>
              <a:rPr lang="en-US" u="sng" dirty="0">
                <a:solidFill>
                  <a:schemeClr val="hlink"/>
                </a:solidFill>
                <a:hlinkClick r:id="rId4"/>
              </a:rPr>
              <a:t>https://try.github.io/</a:t>
            </a:r>
          </a:p>
          <a:p>
            <a:pPr lvl="0"/>
            <a:r>
              <a:rPr lang="en-US" u="sng" dirty="0">
                <a:solidFill>
                  <a:schemeClr val="hlink"/>
                </a:solidFill>
                <a:hlinkClick r:id="rId4"/>
              </a:rPr>
              <a:t>http://thehackernews.com/2015/03/github-hit-by-massive-ddos-attack-from_27.html</a:t>
            </a:r>
            <a:endParaRPr lang="en" u="sng" dirty="0">
              <a:solidFill>
                <a:schemeClr val="hlink"/>
              </a:solidFill>
              <a:hlinkClick r:id="rId4"/>
            </a:endParaRPr>
          </a:p>
          <a:p>
            <a:pPr lvl="0">
              <a:spcBef>
                <a:spcPts val="0"/>
              </a:spcBef>
              <a:buNone/>
            </a:pPr>
            <a:endParaRPr dirty="0"/>
          </a:p>
          <a:p>
            <a:pPr lvl="0">
              <a:spcBef>
                <a:spcPts val="0"/>
              </a:spcBef>
              <a:buNone/>
            </a:pPr>
            <a:endParaRPr dirty="0"/>
          </a:p>
        </p:txBody>
      </p:sp>
    </p:spTree>
    <p:extLst>
      <p:ext uri="{BB962C8B-B14F-4D97-AF65-F5344CB8AC3E}">
        <p14:creationId xmlns:p14="http://schemas.microsoft.com/office/powerpoint/2010/main" val="134982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So what is Git?</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Version Control System</a:t>
            </a:r>
          </a:p>
          <a:p>
            <a:pPr marL="457200" lvl="0" indent="-228600">
              <a:spcBef>
                <a:spcPts val="0"/>
              </a:spcBef>
              <a:buChar char="-"/>
            </a:pPr>
            <a:r>
              <a:rPr lang="en"/>
              <a:t>Made by Linus Torvalds! (developer of the Linux kernel)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Advantages</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
              <a:t>Distributed (everyone has their own code repository local to them!)</a:t>
            </a:r>
          </a:p>
          <a:p>
            <a:pPr marL="457200" lvl="0" indent="-228600" rtl="0">
              <a:spcBef>
                <a:spcPts val="0"/>
              </a:spcBef>
              <a:buChar char="-"/>
            </a:pPr>
            <a:r>
              <a:rPr lang="en"/>
              <a:t>Open Source (everyone likes open source code :) )</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General </a:t>
            </a:r>
            <a:r>
              <a:rPr lang="en" dirty="0" err="1"/>
              <a:t>Git</a:t>
            </a:r>
            <a:r>
              <a:rPr lang="en" dirty="0"/>
              <a:t> Workflow</a:t>
            </a:r>
          </a:p>
        </p:txBody>
      </p:sp>
      <p:sp>
        <p:nvSpPr>
          <p:cNvPr id="104" name="Shape 104"/>
          <p:cNvSpPr txBox="1">
            <a:spLocks noGrp="1"/>
          </p:cNvSpPr>
          <p:nvPr>
            <p:ph type="body" idx="1"/>
          </p:nvPr>
        </p:nvSpPr>
        <p:spPr>
          <a:xfrm>
            <a:off x="311700" y="1176273"/>
            <a:ext cx="3959055" cy="33390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err="1"/>
              <a:t>git</a:t>
            </a:r>
            <a:r>
              <a:rPr lang="en" dirty="0"/>
              <a:t> </a:t>
            </a:r>
            <a:r>
              <a:rPr lang="en-US" dirty="0" err="1"/>
              <a:t>init</a:t>
            </a:r>
            <a:endParaRPr lang="en-US" dirty="0"/>
          </a:p>
          <a:p>
            <a:pPr marL="457200" lvl="0" indent="-228600" rtl="0">
              <a:spcBef>
                <a:spcPts val="0"/>
              </a:spcBef>
              <a:buAutoNum type="arabicPeriod"/>
            </a:pPr>
            <a:r>
              <a:rPr lang="en" dirty="0" err="1"/>
              <a:t>git</a:t>
            </a:r>
            <a:r>
              <a:rPr lang="en" dirty="0"/>
              <a:t> add filename</a:t>
            </a:r>
          </a:p>
          <a:p>
            <a:pPr marL="457200" lvl="0" indent="-228600" rtl="0">
              <a:spcBef>
                <a:spcPts val="0"/>
              </a:spcBef>
              <a:buAutoNum type="arabicPeriod"/>
            </a:pPr>
            <a:r>
              <a:rPr lang="en" dirty="0" err="1"/>
              <a:t>git</a:t>
            </a:r>
            <a:r>
              <a:rPr lang="en" dirty="0"/>
              <a:t> commit -m “</a:t>
            </a:r>
            <a:r>
              <a:rPr lang="en-US" dirty="0"/>
              <a:t>message</a:t>
            </a:r>
            <a:r>
              <a:rPr lang="en" dirty="0"/>
              <a:t>”</a:t>
            </a:r>
          </a:p>
          <a:p>
            <a:pPr marL="457200" lvl="0" indent="-228600">
              <a:buAutoNum type="arabicPeriod"/>
            </a:pPr>
            <a:r>
              <a:rPr lang="en" dirty="0" err="1"/>
              <a:t>git</a:t>
            </a:r>
            <a:r>
              <a:rPr lang="en" dirty="0"/>
              <a:t> push</a:t>
            </a:r>
            <a:r>
              <a:rPr lang="en-US" dirty="0"/>
              <a:t> </a:t>
            </a:r>
          </a:p>
          <a:p>
            <a:pPr marL="457200" lvl="0" indent="-228600">
              <a:spcBef>
                <a:spcPts val="0"/>
              </a:spcBef>
              <a:buAutoNum type="arabicPeriod"/>
            </a:pPr>
            <a:endParaRPr lang="en" dirty="0"/>
          </a:p>
        </p:txBody>
      </p:sp>
      <p:sp>
        <p:nvSpPr>
          <p:cNvPr id="2" name="TextBox 1"/>
          <p:cNvSpPr txBox="1"/>
          <p:nvPr/>
        </p:nvSpPr>
        <p:spPr>
          <a:xfrm>
            <a:off x="4270755" y="3111849"/>
            <a:ext cx="3159839" cy="738664"/>
          </a:xfrm>
          <a:prstGeom prst="rect">
            <a:avLst/>
          </a:prstGeom>
          <a:noFill/>
        </p:spPr>
        <p:txBody>
          <a:bodyPr wrap="none" rtlCol="0">
            <a:spAutoFit/>
          </a:bodyPr>
          <a:lstStyle/>
          <a:p>
            <a:r>
              <a:rPr lang="en-US" b="1" dirty="0"/>
              <a:t>Save</a:t>
            </a:r>
            <a:r>
              <a:rPr lang="en-US" dirty="0"/>
              <a:t> </a:t>
            </a:r>
            <a:r>
              <a:rPr lang="en-US" dirty="0">
                <a:solidFill>
                  <a:schemeClr val="bg1">
                    <a:lumMod val="65000"/>
                  </a:schemeClr>
                </a:solidFill>
              </a:rPr>
              <a:t>this collection</a:t>
            </a:r>
          </a:p>
          <a:p>
            <a:r>
              <a:rPr lang="en-US" dirty="0">
                <a:solidFill>
                  <a:schemeClr val="bg1">
                    <a:lumMod val="65000"/>
                  </a:schemeClr>
                </a:solidFill>
              </a:rPr>
              <a:t> - to remote repository called </a:t>
            </a:r>
            <a:r>
              <a:rPr lang="en" b="1" dirty="0"/>
              <a:t>origin</a:t>
            </a:r>
            <a:r>
              <a:rPr lang="en" dirty="0"/>
              <a:t> </a:t>
            </a:r>
            <a:endParaRPr lang="en-US" dirty="0"/>
          </a:p>
          <a:p>
            <a:r>
              <a:rPr lang="en-US" dirty="0">
                <a:solidFill>
                  <a:schemeClr val="bg1">
                    <a:lumMod val="65000"/>
                  </a:schemeClr>
                </a:solidFill>
              </a:rPr>
              <a:t> - from local repository called </a:t>
            </a:r>
            <a:r>
              <a:rPr lang="en" b="1" dirty="0"/>
              <a:t>master</a:t>
            </a:r>
            <a:endParaRPr lang="en-US" dirty="0"/>
          </a:p>
        </p:txBody>
      </p:sp>
      <p:sp>
        <p:nvSpPr>
          <p:cNvPr id="5" name="TextBox 4"/>
          <p:cNvSpPr txBox="1"/>
          <p:nvPr/>
        </p:nvSpPr>
        <p:spPr>
          <a:xfrm>
            <a:off x="4270755" y="1207726"/>
            <a:ext cx="3281668" cy="307777"/>
          </a:xfrm>
          <a:prstGeom prst="rect">
            <a:avLst/>
          </a:prstGeom>
          <a:noFill/>
        </p:spPr>
        <p:txBody>
          <a:bodyPr wrap="none" rtlCol="0">
            <a:spAutoFit/>
          </a:bodyPr>
          <a:lstStyle/>
          <a:p>
            <a:r>
              <a:rPr lang="en-US" dirty="0">
                <a:solidFill>
                  <a:schemeClr val="bg1">
                    <a:lumMod val="65000"/>
                  </a:schemeClr>
                </a:solidFill>
              </a:rPr>
              <a:t>Initialize local repository called </a:t>
            </a:r>
            <a:r>
              <a:rPr lang="en" b="1" dirty="0">
                <a:solidFill>
                  <a:srgbClr val="002060"/>
                </a:solidFill>
              </a:rPr>
              <a:t>master</a:t>
            </a:r>
            <a:endParaRPr lang="en-US" dirty="0">
              <a:solidFill>
                <a:srgbClr val="002060"/>
              </a:solidFill>
            </a:endParaRPr>
          </a:p>
        </p:txBody>
      </p:sp>
      <p:sp>
        <p:nvSpPr>
          <p:cNvPr id="6" name="TextBox 5"/>
          <p:cNvSpPr txBox="1"/>
          <p:nvPr/>
        </p:nvSpPr>
        <p:spPr>
          <a:xfrm>
            <a:off x="4270755" y="1910936"/>
            <a:ext cx="3884397" cy="307777"/>
          </a:xfrm>
          <a:prstGeom prst="rect">
            <a:avLst/>
          </a:prstGeom>
          <a:noFill/>
        </p:spPr>
        <p:txBody>
          <a:bodyPr wrap="none" rtlCol="0">
            <a:spAutoFit/>
          </a:bodyPr>
          <a:lstStyle/>
          <a:p>
            <a:r>
              <a:rPr lang="en-US" b="1" dirty="0">
                <a:solidFill>
                  <a:srgbClr val="002060"/>
                </a:solidFill>
              </a:rPr>
              <a:t>Track</a:t>
            </a:r>
            <a:r>
              <a:rPr lang="en-US" dirty="0"/>
              <a:t> </a:t>
            </a:r>
            <a:r>
              <a:rPr lang="en-US" dirty="0">
                <a:solidFill>
                  <a:schemeClr val="bg1">
                    <a:lumMod val="65000"/>
                  </a:schemeClr>
                </a:solidFill>
              </a:rPr>
              <a:t>changes made to the contents of this file</a:t>
            </a:r>
          </a:p>
        </p:txBody>
      </p:sp>
      <p:sp>
        <p:nvSpPr>
          <p:cNvPr id="7" name="TextBox 6"/>
          <p:cNvSpPr txBox="1"/>
          <p:nvPr/>
        </p:nvSpPr>
        <p:spPr>
          <a:xfrm>
            <a:off x="4270755" y="2526490"/>
            <a:ext cx="2693366" cy="307777"/>
          </a:xfrm>
          <a:prstGeom prst="rect">
            <a:avLst/>
          </a:prstGeom>
          <a:noFill/>
        </p:spPr>
        <p:txBody>
          <a:bodyPr wrap="none" rtlCol="0">
            <a:spAutoFit/>
          </a:bodyPr>
          <a:lstStyle/>
          <a:p>
            <a:r>
              <a:rPr lang="en-US" b="1" dirty="0"/>
              <a:t>Save</a:t>
            </a:r>
            <a:r>
              <a:rPr lang="en-US" dirty="0"/>
              <a:t> </a:t>
            </a:r>
            <a:r>
              <a:rPr lang="en-US" dirty="0">
                <a:solidFill>
                  <a:schemeClr val="bg1">
                    <a:lumMod val="65000"/>
                  </a:schemeClr>
                </a:solidFill>
              </a:rPr>
              <a:t>this file in local repository</a:t>
            </a:r>
          </a:p>
        </p:txBody>
      </p:sp>
    </p:spTree>
    <p:extLst>
      <p:ext uri="{BB962C8B-B14F-4D97-AF65-F5344CB8AC3E}">
        <p14:creationId xmlns:p14="http://schemas.microsoft.com/office/powerpoint/2010/main" val="181741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7009"/>
          <a:stretch/>
        </p:blipFill>
        <p:spPr>
          <a:xfrm>
            <a:off x="768626" y="1113183"/>
            <a:ext cx="7394713" cy="3516470"/>
          </a:xfrm>
          <a:prstGeom prst="rect">
            <a:avLst/>
          </a:prstGeom>
        </p:spPr>
      </p:pic>
      <p:sp>
        <p:nvSpPr>
          <p:cNvPr id="5" name="Rectangle 4"/>
          <p:cNvSpPr/>
          <p:nvPr/>
        </p:nvSpPr>
        <p:spPr>
          <a:xfrm>
            <a:off x="2340289" y="1660760"/>
            <a:ext cx="932998" cy="400110"/>
          </a:xfrm>
          <a:prstGeom prst="rect">
            <a:avLst/>
          </a:prstGeom>
        </p:spPr>
        <p:txBody>
          <a:bodyPr wrap="square">
            <a:spAutoFit/>
          </a:bodyPr>
          <a:lstStyle/>
          <a:p>
            <a:pPr marL="228600" lvl="0"/>
            <a:r>
              <a:rPr lang="en-US" sz="2000" dirty="0" err="1">
                <a:solidFill>
                  <a:srgbClr val="FF0000"/>
                </a:solidFill>
              </a:rPr>
              <a:t>i</a:t>
            </a:r>
            <a:r>
              <a:rPr lang="en" sz="2000" dirty="0">
                <a:solidFill>
                  <a:srgbClr val="FF0000"/>
                </a:solidFill>
              </a:rPr>
              <a:t>nit</a:t>
            </a:r>
          </a:p>
        </p:txBody>
      </p:sp>
      <p:sp>
        <p:nvSpPr>
          <p:cNvPr id="6" name="Rectangle 5"/>
          <p:cNvSpPr/>
          <p:nvPr/>
        </p:nvSpPr>
        <p:spPr>
          <a:xfrm>
            <a:off x="4726736" y="3045179"/>
            <a:ext cx="1880643" cy="400110"/>
          </a:xfrm>
          <a:prstGeom prst="rect">
            <a:avLst/>
          </a:prstGeom>
        </p:spPr>
        <p:txBody>
          <a:bodyPr wrap="none">
            <a:spAutoFit/>
          </a:bodyPr>
          <a:lstStyle/>
          <a:p>
            <a:pPr marL="228600" lvl="0"/>
            <a:r>
              <a:rPr lang="en-US" sz="2000" dirty="0">
                <a:solidFill>
                  <a:srgbClr val="FF0000"/>
                </a:solidFill>
              </a:rPr>
              <a:t>a</a:t>
            </a:r>
            <a:r>
              <a:rPr lang="en" sz="2000" dirty="0" err="1">
                <a:solidFill>
                  <a:srgbClr val="FF0000"/>
                </a:solidFill>
              </a:rPr>
              <a:t>dd</a:t>
            </a:r>
            <a:r>
              <a:rPr lang="en-US" sz="2000" dirty="0">
                <a:solidFill>
                  <a:srgbClr val="FF0000"/>
                </a:solidFill>
              </a:rPr>
              <a:t>,  commit</a:t>
            </a:r>
            <a:endParaRPr lang="en" sz="2000" dirty="0">
              <a:solidFill>
                <a:srgbClr val="FF0000"/>
              </a:solidFill>
            </a:endParaRPr>
          </a:p>
        </p:txBody>
      </p:sp>
      <p:sp>
        <p:nvSpPr>
          <p:cNvPr id="8" name="Rectangle 7"/>
          <p:cNvSpPr/>
          <p:nvPr/>
        </p:nvSpPr>
        <p:spPr>
          <a:xfrm>
            <a:off x="2340289" y="3045179"/>
            <a:ext cx="1191889" cy="400110"/>
          </a:xfrm>
          <a:prstGeom prst="rect">
            <a:avLst/>
          </a:prstGeom>
        </p:spPr>
        <p:txBody>
          <a:bodyPr wrap="square">
            <a:spAutoFit/>
          </a:bodyPr>
          <a:lstStyle/>
          <a:p>
            <a:pPr marL="228600" lvl="0"/>
            <a:r>
              <a:rPr lang="en-US" sz="2000" dirty="0">
                <a:solidFill>
                  <a:srgbClr val="FF0000"/>
                </a:solidFill>
              </a:rPr>
              <a:t>push</a:t>
            </a:r>
            <a:endParaRPr lang="en" sz="2000" dirty="0">
              <a:solidFill>
                <a:srgbClr val="FF0000"/>
              </a:solidFill>
            </a:endParaRPr>
          </a:p>
        </p:txBody>
      </p:sp>
      <p:sp>
        <p:nvSpPr>
          <p:cNvPr id="10"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err="1"/>
              <a:t>Git</a:t>
            </a:r>
            <a:r>
              <a:rPr lang="en" dirty="0"/>
              <a:t> </a:t>
            </a:r>
            <a:r>
              <a:rPr lang="en-US" dirty="0"/>
              <a:t>Round Trip</a:t>
            </a:r>
            <a:endParaRPr lang="en" dirty="0"/>
          </a:p>
        </p:txBody>
      </p:sp>
    </p:spTree>
    <p:extLst>
      <p:ext uri="{BB962C8B-B14F-4D97-AF65-F5344CB8AC3E}">
        <p14:creationId xmlns:p14="http://schemas.microsoft.com/office/powerpoint/2010/main" val="69791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US" dirty="0"/>
              <a:t>g</a:t>
            </a:r>
            <a:r>
              <a:rPr lang="en" dirty="0"/>
              <a:t>it </a:t>
            </a:r>
            <a:r>
              <a:rPr lang="en-US" b="1" dirty="0" err="1"/>
              <a:t>i</a:t>
            </a:r>
            <a:r>
              <a:rPr lang="en" b="1" dirty="0"/>
              <a:t>nit</a:t>
            </a:r>
          </a:p>
        </p:txBody>
      </p:sp>
      <p:sp>
        <p:nvSpPr>
          <p:cNvPr id="110" name="Shape 110"/>
          <p:cNvSpPr txBox="1">
            <a:spLocks noGrp="1"/>
          </p:cNvSpPr>
          <p:nvPr>
            <p:ph type="body" idx="1"/>
          </p:nvPr>
        </p:nvSpPr>
        <p:spPr>
          <a:xfrm>
            <a:off x="311700" y="1229875"/>
            <a:ext cx="8520600" cy="860182"/>
          </a:xfrm>
          <a:prstGeom prst="rect">
            <a:avLst/>
          </a:prstGeom>
        </p:spPr>
        <p:txBody>
          <a:bodyPr lIns="91425" tIns="91425" rIns="91425" bIns="91425" anchor="t" anchorCtr="0">
            <a:noAutofit/>
          </a:bodyPr>
          <a:lstStyle/>
          <a:p>
            <a:pPr lvl="0">
              <a:spcBef>
                <a:spcPts val="0"/>
              </a:spcBef>
              <a:buNone/>
            </a:pPr>
            <a:r>
              <a:rPr lang="en" b="1" dirty="0"/>
              <a:t>What does it do:</a:t>
            </a:r>
            <a:r>
              <a:rPr lang="en" dirty="0"/>
              <a:t> Initializes a</a:t>
            </a:r>
            <a:r>
              <a:rPr lang="en-US" dirty="0"/>
              <a:t>n empty</a:t>
            </a:r>
            <a:r>
              <a:rPr lang="en" dirty="0"/>
              <a:t> </a:t>
            </a:r>
            <a:r>
              <a:rPr lang="en" dirty="0" err="1"/>
              <a:t>Git</a:t>
            </a:r>
            <a:r>
              <a:rPr lang="en" dirty="0"/>
              <a:t> repository locally</a:t>
            </a:r>
            <a:endParaRPr lang="en-US" dirty="0"/>
          </a:p>
          <a:p>
            <a:pPr lvl="0">
              <a:spcBef>
                <a:spcPts val="0"/>
              </a:spcBef>
              <a:buNone/>
            </a:pPr>
            <a:endParaRPr lang="en" dirty="0"/>
          </a:p>
          <a:p>
            <a:pPr lvl="0">
              <a:spcBef>
                <a:spcPts val="0"/>
              </a:spcBef>
              <a:buNone/>
            </a:pPr>
            <a:endParaRPr dirty="0"/>
          </a:p>
        </p:txBody>
      </p:sp>
      <p:sp>
        <p:nvSpPr>
          <p:cNvPr id="6" name="TextBox 5"/>
          <p:cNvSpPr txBox="1"/>
          <p:nvPr/>
        </p:nvSpPr>
        <p:spPr>
          <a:xfrm>
            <a:off x="1933955" y="2500216"/>
            <a:ext cx="2150365" cy="523220"/>
          </a:xfrm>
          <a:prstGeom prst="rect">
            <a:avLst/>
          </a:prstGeom>
          <a:noFill/>
        </p:spPr>
        <p:txBody>
          <a:bodyPr wrap="square" rtlCol="0">
            <a:spAutoFit/>
          </a:bodyPr>
          <a:lstStyle/>
          <a:p>
            <a:r>
              <a:rPr lang="en-US" sz="2800" b="1">
                <a:solidFill>
                  <a:srgbClr val="002060"/>
                </a:solidFill>
              </a:rPr>
              <a:t>Its empty!</a:t>
            </a:r>
            <a:endParaRPr lang="en-US" sz="2800" dirty="0">
              <a:solidFill>
                <a:schemeClr val="bg1">
                  <a:lumMod val="6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762274" y="396748"/>
            <a:ext cx="8520600" cy="607800"/>
          </a:xfrm>
          <a:prstGeom prst="rect">
            <a:avLst/>
          </a:prstGeom>
        </p:spPr>
        <p:txBody>
          <a:bodyPr lIns="91425" tIns="91425" rIns="91425" bIns="91425" anchor="t" anchorCtr="0">
            <a:noAutofit/>
          </a:bodyPr>
          <a:lstStyle/>
          <a:p>
            <a:pPr lvl="0">
              <a:spcBef>
                <a:spcPts val="0"/>
              </a:spcBef>
              <a:buNone/>
            </a:pPr>
            <a:r>
              <a:rPr lang="en-US" dirty="0"/>
              <a:t>g</a:t>
            </a:r>
            <a:r>
              <a:rPr lang="en" dirty="0"/>
              <a:t>it </a:t>
            </a:r>
            <a:r>
              <a:rPr lang="en-US" b="1" dirty="0"/>
              <a:t>clone</a:t>
            </a:r>
            <a:endParaRPr lang="en" b="1" dirty="0"/>
          </a:p>
        </p:txBody>
      </p:sp>
      <p:sp>
        <p:nvSpPr>
          <p:cNvPr id="110" name="Shape 110"/>
          <p:cNvSpPr txBox="1">
            <a:spLocks noGrp="1"/>
          </p:cNvSpPr>
          <p:nvPr>
            <p:ph type="body" idx="1"/>
          </p:nvPr>
        </p:nvSpPr>
        <p:spPr>
          <a:xfrm>
            <a:off x="1110144" y="1141588"/>
            <a:ext cx="7162526" cy="1513325"/>
          </a:xfrm>
          <a:prstGeom prst="rect">
            <a:avLst/>
          </a:prstGeom>
        </p:spPr>
        <p:txBody>
          <a:bodyPr lIns="91425" tIns="91425" rIns="91425" bIns="91425" anchor="t" anchorCtr="0">
            <a:noAutofit/>
          </a:bodyPr>
          <a:lstStyle/>
          <a:p>
            <a:pPr lvl="0">
              <a:spcBef>
                <a:spcPts val="0"/>
              </a:spcBef>
              <a:buNone/>
            </a:pPr>
            <a:r>
              <a:rPr lang="en" b="1" dirty="0"/>
              <a:t>What does it do:</a:t>
            </a:r>
            <a:r>
              <a:rPr lang="en" dirty="0"/>
              <a:t> </a:t>
            </a:r>
            <a:endParaRPr lang="en-US" dirty="0"/>
          </a:p>
          <a:p>
            <a:pPr marL="342900" lvl="0" indent="-342900">
              <a:spcBef>
                <a:spcPts val="0"/>
              </a:spcBef>
              <a:buFont typeface="+mj-lt"/>
              <a:buAutoNum type="arabicPeriod"/>
            </a:pPr>
            <a:r>
              <a:rPr lang="en" dirty="0"/>
              <a:t>Initializes a</a:t>
            </a:r>
            <a:r>
              <a:rPr lang="en-US" dirty="0"/>
              <a:t>n empty</a:t>
            </a:r>
            <a:r>
              <a:rPr lang="en" dirty="0"/>
              <a:t> </a:t>
            </a:r>
            <a:r>
              <a:rPr lang="en-US" dirty="0"/>
              <a:t>local</a:t>
            </a:r>
            <a:r>
              <a:rPr lang="en" dirty="0"/>
              <a:t> repository </a:t>
            </a:r>
            <a:endParaRPr lang="en-US" dirty="0"/>
          </a:p>
          <a:p>
            <a:pPr marL="342900" lvl="0" indent="-342900">
              <a:spcBef>
                <a:spcPts val="0"/>
              </a:spcBef>
              <a:buFont typeface="+mj-lt"/>
              <a:buAutoNum type="arabicPeriod"/>
            </a:pPr>
            <a:r>
              <a:rPr lang="en-US" dirty="0"/>
              <a:t>fetches code from the remote </a:t>
            </a:r>
            <a:r>
              <a:rPr lang="en" dirty="0"/>
              <a:t>repository </a:t>
            </a:r>
            <a:r>
              <a:rPr lang="en-US" dirty="0"/>
              <a:t>into your </a:t>
            </a:r>
            <a:r>
              <a:rPr lang="en" dirty="0"/>
              <a:t>local</a:t>
            </a:r>
            <a:r>
              <a:rPr lang="en-US" dirty="0"/>
              <a:t> repository</a:t>
            </a:r>
          </a:p>
          <a:p>
            <a:pPr lvl="0">
              <a:spcBef>
                <a:spcPts val="0"/>
              </a:spcBef>
              <a:buNone/>
            </a:pPr>
            <a:endParaRPr lang="en" dirty="0"/>
          </a:p>
          <a:p>
            <a:pPr lvl="0">
              <a:spcBef>
                <a:spcPts val="0"/>
              </a:spcBef>
              <a:buNone/>
            </a:pPr>
            <a:endParaRPr dirty="0"/>
          </a:p>
        </p:txBody>
      </p:sp>
      <p:sp>
        <p:nvSpPr>
          <p:cNvPr id="7" name="Shape 109"/>
          <p:cNvSpPr txBox="1">
            <a:spLocks/>
          </p:cNvSpPr>
          <p:nvPr/>
        </p:nvSpPr>
        <p:spPr>
          <a:xfrm>
            <a:off x="683309" y="2958813"/>
            <a:ext cx="5804577" cy="607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30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r>
              <a:rPr lang="en-US" dirty="0"/>
              <a:t>g</a:t>
            </a:r>
            <a:r>
              <a:rPr lang="en" dirty="0"/>
              <a:t>it </a:t>
            </a:r>
            <a:r>
              <a:rPr lang="en-US" b="1" dirty="0"/>
              <a:t>pull </a:t>
            </a:r>
            <a:r>
              <a:rPr lang="en-US" dirty="0" err="1"/>
              <a:t>remote_repository_URL</a:t>
            </a:r>
            <a:endParaRPr lang="en" dirty="0"/>
          </a:p>
        </p:txBody>
      </p:sp>
      <p:sp>
        <p:nvSpPr>
          <p:cNvPr id="8" name="Shape 110"/>
          <p:cNvSpPr txBox="1">
            <a:spLocks/>
          </p:cNvSpPr>
          <p:nvPr/>
        </p:nvSpPr>
        <p:spPr>
          <a:xfrm>
            <a:off x="1186344" y="3566613"/>
            <a:ext cx="4289170" cy="86018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 b="1" dirty="0"/>
              <a:t>What does it do:</a:t>
            </a:r>
            <a:r>
              <a:rPr lang="en" dirty="0"/>
              <a:t> </a:t>
            </a:r>
            <a:r>
              <a:rPr lang="en-US" dirty="0"/>
              <a:t>fetches code from the remote </a:t>
            </a:r>
            <a:r>
              <a:rPr lang="en" dirty="0"/>
              <a:t>repository </a:t>
            </a:r>
            <a:r>
              <a:rPr lang="en-US" dirty="0"/>
              <a:t>into your </a:t>
            </a:r>
            <a:r>
              <a:rPr lang="en" dirty="0"/>
              <a:t>local</a:t>
            </a:r>
            <a:r>
              <a:rPr lang="en-US" dirty="0"/>
              <a:t> repository </a:t>
            </a:r>
            <a:endParaRPr lang="en" dirty="0"/>
          </a:p>
          <a:p>
            <a:endParaRPr lang="en" dirty="0"/>
          </a:p>
          <a:p>
            <a:endParaRPr lang="en" dirty="0"/>
          </a:p>
        </p:txBody>
      </p:sp>
      <p:sp>
        <p:nvSpPr>
          <p:cNvPr id="6" name="TextBox 5"/>
          <p:cNvSpPr txBox="1"/>
          <p:nvPr/>
        </p:nvSpPr>
        <p:spPr>
          <a:xfrm>
            <a:off x="4349522" y="879978"/>
            <a:ext cx="3437507" cy="523220"/>
          </a:xfrm>
          <a:prstGeom prst="rect">
            <a:avLst/>
          </a:prstGeom>
          <a:noFill/>
        </p:spPr>
        <p:txBody>
          <a:bodyPr wrap="square" rtlCol="0">
            <a:spAutoFit/>
          </a:bodyPr>
          <a:lstStyle/>
          <a:p>
            <a:r>
              <a:rPr lang="en-US" sz="2800" b="1" dirty="0">
                <a:solidFill>
                  <a:srgbClr val="002060"/>
                </a:solidFill>
              </a:rPr>
              <a:t>its not empty!</a:t>
            </a:r>
            <a:endParaRPr lang="en-US" sz="2800" dirty="0">
              <a:solidFill>
                <a:schemeClr val="bg1">
                  <a:lumMod val="65000"/>
                </a:schemeClr>
              </a:solidFill>
            </a:endParaRPr>
          </a:p>
        </p:txBody>
      </p:sp>
    </p:spTree>
    <p:extLst>
      <p:ext uri="{BB962C8B-B14F-4D97-AF65-F5344CB8AC3E}">
        <p14:creationId xmlns:p14="http://schemas.microsoft.com/office/powerpoint/2010/main" val="214555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Git Concept: </a:t>
            </a:r>
            <a:r>
              <a:rPr lang="en" b="1"/>
              <a:t>Clone</a:t>
            </a:r>
          </a:p>
        </p:txBody>
      </p:sp>
      <p:sp>
        <p:nvSpPr>
          <p:cNvPr id="116" name="Shape 116"/>
          <p:cNvSpPr txBox="1">
            <a:spLocks noGrp="1"/>
          </p:cNvSpPr>
          <p:nvPr>
            <p:ph type="body" idx="1"/>
          </p:nvPr>
        </p:nvSpPr>
        <p:spPr>
          <a:xfrm>
            <a:off x="311700" y="2704305"/>
            <a:ext cx="8520600" cy="1475810"/>
          </a:xfrm>
          <a:prstGeom prst="rect">
            <a:avLst/>
          </a:prstGeom>
        </p:spPr>
        <p:txBody>
          <a:bodyPr lIns="91425" tIns="91425" rIns="91425" bIns="91425" anchor="t" anchorCtr="0">
            <a:noAutofit/>
          </a:bodyPr>
          <a:lstStyle/>
          <a:p>
            <a:pPr lvl="0">
              <a:lnSpc>
                <a:spcPct val="100000"/>
              </a:lnSpc>
              <a:spcBef>
                <a:spcPts val="0"/>
              </a:spcBef>
              <a:buClr>
                <a:schemeClr val="dk1"/>
              </a:buClr>
              <a:buSzPct val="61111"/>
              <a:buFont typeface="Arial"/>
              <a:buNone/>
            </a:pPr>
            <a:r>
              <a:rPr lang="en" dirty="0"/>
              <a:t>similar to </a:t>
            </a:r>
            <a:r>
              <a:rPr lang="en" dirty="0" err="1"/>
              <a:t>svn</a:t>
            </a:r>
            <a:r>
              <a:rPr lang="en" dirty="0"/>
              <a:t> checkout but you get the whole copy, a lot of history, </a:t>
            </a:r>
            <a:r>
              <a:rPr lang="en-US" dirty="0"/>
              <a:t>and can </a:t>
            </a:r>
            <a:r>
              <a:rPr lang="en" dirty="0"/>
              <a:t>take a while</a:t>
            </a:r>
            <a:endParaRPr dirty="0"/>
          </a:p>
          <a:p>
            <a:pPr lvl="0">
              <a:spcBef>
                <a:spcPts val="0"/>
              </a:spcBef>
              <a:buClr>
                <a:schemeClr val="dk1"/>
              </a:buClr>
              <a:buSzPct val="61111"/>
              <a:buFont typeface="Arial"/>
              <a:buNone/>
            </a:pPr>
            <a:r>
              <a:rPr lang="en" dirty="0"/>
              <a:t>Example command:</a:t>
            </a:r>
          </a:p>
          <a:p>
            <a:pPr lvl="0" indent="387350" rtl="0">
              <a:spcBef>
                <a:spcPts val="0"/>
              </a:spcBef>
              <a:buClr>
                <a:schemeClr val="dk1"/>
              </a:buClr>
              <a:buSzPct val="61111"/>
              <a:buFont typeface="Arial"/>
              <a:buNone/>
            </a:pPr>
            <a:r>
              <a:rPr lang="en" b="1" dirty="0" err="1">
                <a:latin typeface="Cambria"/>
                <a:ea typeface="Cambria"/>
                <a:cs typeface="Cambria"/>
                <a:sym typeface="Cambria"/>
              </a:rPr>
              <a:t>git</a:t>
            </a:r>
            <a:r>
              <a:rPr lang="en" b="1" dirty="0">
                <a:latin typeface="Cambria"/>
                <a:ea typeface="Cambria"/>
                <a:cs typeface="Cambria"/>
                <a:sym typeface="Cambria"/>
              </a:rPr>
              <a:t> clone https://</a:t>
            </a:r>
            <a:r>
              <a:rPr lang="en" b="1" dirty="0" err="1">
                <a:latin typeface="Cambria"/>
                <a:ea typeface="Cambria"/>
                <a:cs typeface="Cambria"/>
                <a:sym typeface="Cambria"/>
              </a:rPr>
              <a:t>github.com</a:t>
            </a:r>
            <a:r>
              <a:rPr lang="en" b="1" dirty="0">
                <a:latin typeface="Cambria"/>
                <a:ea typeface="Cambria"/>
                <a:cs typeface="Cambria"/>
                <a:sym typeface="Cambria"/>
              </a:rPr>
              <a:t>/</a:t>
            </a:r>
            <a:r>
              <a:rPr lang="en" b="1" dirty="0" err="1">
                <a:latin typeface="Cambria"/>
                <a:ea typeface="Cambria"/>
                <a:cs typeface="Cambria"/>
                <a:sym typeface="Cambria"/>
              </a:rPr>
              <a:t>tiow</a:t>
            </a:r>
            <a:r>
              <a:rPr lang="en" b="1" dirty="0">
                <a:latin typeface="Cambria"/>
                <a:ea typeface="Cambria"/>
                <a:cs typeface="Cambria"/>
                <a:sym typeface="Cambria"/>
              </a:rPr>
              <a:t>/swen90016_workshop05</a:t>
            </a:r>
          </a:p>
        </p:txBody>
      </p:sp>
      <p:sp>
        <p:nvSpPr>
          <p:cNvPr id="4" name="Shape 110"/>
          <p:cNvSpPr txBox="1">
            <a:spLocks/>
          </p:cNvSpPr>
          <p:nvPr/>
        </p:nvSpPr>
        <p:spPr>
          <a:xfrm>
            <a:off x="311700" y="1190979"/>
            <a:ext cx="7162526" cy="151332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8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Font typeface="Roboto"/>
              <a:buNone/>
              <a:defRPr sz="1400" b="0" i="0" u="none" strike="noStrike" cap="none">
                <a:solidFill>
                  <a:schemeClr val="dk2"/>
                </a:solidFill>
                <a:latin typeface="Roboto"/>
                <a:ea typeface="Roboto"/>
                <a:cs typeface="Roboto"/>
                <a:sym typeface="Roboto"/>
              </a:defRPr>
            </a:lvl9pPr>
          </a:lstStyle>
          <a:p>
            <a:r>
              <a:rPr lang="en" b="1" dirty="0"/>
              <a:t>What does it do:</a:t>
            </a:r>
            <a:r>
              <a:rPr lang="en" dirty="0"/>
              <a:t> </a:t>
            </a:r>
          </a:p>
          <a:p>
            <a:pPr marL="342900" indent="-342900">
              <a:spcAft>
                <a:spcPts val="400"/>
              </a:spcAft>
              <a:buFont typeface="+mj-lt"/>
              <a:buAutoNum type="arabicPeriod"/>
            </a:pPr>
            <a:r>
              <a:rPr lang="en" dirty="0"/>
              <a:t>Initializes an empty </a:t>
            </a:r>
            <a:r>
              <a:rPr lang="en" dirty="0" err="1"/>
              <a:t>Git</a:t>
            </a:r>
            <a:r>
              <a:rPr lang="en" dirty="0"/>
              <a:t> repository locally</a:t>
            </a:r>
            <a:r>
              <a:rPr lang="en-US" dirty="0"/>
              <a:t>, and</a:t>
            </a:r>
            <a:endParaRPr lang="en" dirty="0"/>
          </a:p>
          <a:p>
            <a:pPr marL="342900" indent="-342900">
              <a:spcAft>
                <a:spcPts val="400"/>
              </a:spcAft>
              <a:buFont typeface="+mj-lt"/>
              <a:buAutoNum type="arabicPeriod"/>
            </a:pPr>
            <a:r>
              <a:rPr lang="en" dirty="0"/>
              <a:t>fetches code from the remote </a:t>
            </a:r>
            <a:r>
              <a:rPr lang="en" dirty="0" err="1"/>
              <a:t>Git</a:t>
            </a:r>
            <a:r>
              <a:rPr lang="en" dirty="0"/>
              <a:t> repository into your local repository</a:t>
            </a:r>
          </a:p>
          <a:p>
            <a:endParaRPr lang="en" dirty="0"/>
          </a:p>
          <a:p>
            <a:endParaRPr lang="en"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1266</Words>
  <Application>Microsoft Office PowerPoint</Application>
  <PresentationFormat>On-screen Show (16:9)</PresentationFormat>
  <Paragraphs>178</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Mangal</vt:lpstr>
      <vt:lpstr>Roboto</vt:lpstr>
      <vt:lpstr>Roboto Slab</vt:lpstr>
      <vt:lpstr>geometric</vt:lpstr>
      <vt:lpstr>SWEN90016 Software Processes and Management</vt:lpstr>
      <vt:lpstr>Today’s aim</vt:lpstr>
      <vt:lpstr>So what is Git?</vt:lpstr>
      <vt:lpstr>Git Advantages</vt:lpstr>
      <vt:lpstr>General Git Workflow</vt:lpstr>
      <vt:lpstr>Git Round Trip</vt:lpstr>
      <vt:lpstr>git init</vt:lpstr>
      <vt:lpstr>git clone</vt:lpstr>
      <vt:lpstr>Git Concept: Clone</vt:lpstr>
      <vt:lpstr>Git Concept: Status</vt:lpstr>
      <vt:lpstr>Git Concept: Add / Remove</vt:lpstr>
      <vt:lpstr>Git Concept: Commit </vt:lpstr>
      <vt:lpstr>Git Concept: Log</vt:lpstr>
      <vt:lpstr>Git Concept: Branching  </vt:lpstr>
      <vt:lpstr>Exercise: learn git online</vt:lpstr>
      <vt:lpstr>PowerPoint Presentation</vt:lpstr>
      <vt:lpstr>PowerPoint Presentation</vt:lpstr>
      <vt:lpstr>Access git on the UniMelb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rahul</cp:lastModifiedBy>
  <cp:revision>34</cp:revision>
  <cp:lastPrinted>2017-09-10T06:59:58Z</cp:lastPrinted>
  <dcterms:modified xsi:type="dcterms:W3CDTF">2017-09-10T14:37:25Z</dcterms:modified>
</cp:coreProperties>
</file>