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uli"/>
      <p:regular r:id="rId22"/>
      <p:bold r:id="rId23"/>
      <p:italic r:id="rId24"/>
      <p:boldItalic r:id="rId25"/>
    </p:embeddedFont>
    <p:embeddedFont>
      <p:font typeface="Muli Regular"/>
      <p:regular r:id="rId26"/>
      <p:bold r:id="rId27"/>
      <p:italic r:id="rId28"/>
      <p:boldItalic r:id="rId29"/>
    </p:embeddedFont>
    <p:embeddedFont>
      <p:font typeface="Poppins"/>
      <p:regular r:id="rId30"/>
      <p:bold r:id="rId31"/>
      <p:italic r:id="rId32"/>
      <p:boldItalic r:id="rId33"/>
    </p:embeddedFont>
    <p:embeddedFont>
      <p:font typeface="Poppins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uli-regular.fntdata"/><Relationship Id="rId21" Type="http://schemas.openxmlformats.org/officeDocument/2006/relationships/slide" Target="slides/slide17.xml"/><Relationship Id="rId24" Type="http://schemas.openxmlformats.org/officeDocument/2006/relationships/font" Target="fonts/Muli-italic.fntdata"/><Relationship Id="rId23" Type="http://schemas.openxmlformats.org/officeDocument/2006/relationships/font" Target="fonts/Muli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Regular-regular.fntdata"/><Relationship Id="rId25" Type="http://schemas.openxmlformats.org/officeDocument/2006/relationships/font" Target="fonts/Muli-boldItalic.fntdata"/><Relationship Id="rId28" Type="http://schemas.openxmlformats.org/officeDocument/2006/relationships/font" Target="fonts/MuliRegular-italic.fntdata"/><Relationship Id="rId27" Type="http://schemas.openxmlformats.org/officeDocument/2006/relationships/font" Target="fonts/MuliRegula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uliRegula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11" Type="http://schemas.openxmlformats.org/officeDocument/2006/relationships/slide" Target="slides/slide7.xml"/><Relationship Id="rId33" Type="http://schemas.openxmlformats.org/officeDocument/2006/relationships/font" Target="fonts/Poppins-boldItalic.fntdata"/><Relationship Id="rId10" Type="http://schemas.openxmlformats.org/officeDocument/2006/relationships/slide" Target="slides/slide6.xml"/><Relationship Id="rId32" Type="http://schemas.openxmlformats.org/officeDocument/2006/relationships/font" Target="fonts/Poppins-italic.fntdata"/><Relationship Id="rId13" Type="http://schemas.openxmlformats.org/officeDocument/2006/relationships/slide" Target="slides/slide9.xml"/><Relationship Id="rId35" Type="http://schemas.openxmlformats.org/officeDocument/2006/relationships/font" Target="fonts/PoppinsLight-bold.fntdata"/><Relationship Id="rId12" Type="http://schemas.openxmlformats.org/officeDocument/2006/relationships/slide" Target="slides/slide8.xml"/><Relationship Id="rId34" Type="http://schemas.openxmlformats.org/officeDocument/2006/relationships/font" Target="fonts/PoppinsLight-regular.fntdata"/><Relationship Id="rId15" Type="http://schemas.openxmlformats.org/officeDocument/2006/relationships/slide" Target="slides/slide11.xml"/><Relationship Id="rId37" Type="http://schemas.openxmlformats.org/officeDocument/2006/relationships/font" Target="fonts/Poppins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Poppins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91c26289_2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91c2628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c91c26289_2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c91c2628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91c26289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c91c2628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91c26289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c91c2628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c91c26289_2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c91c2628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c91c26289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c91c2628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b="1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ctrTitle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We are team Bubbles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we are here to provide a smart solution for RCMP’s R</a:t>
            </a:r>
            <a:r>
              <a:rPr lang="en"/>
              <a:t>ecruitment</a:t>
            </a:r>
            <a:r>
              <a:rPr lang="en"/>
              <a:t> System.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25" y="130025"/>
            <a:ext cx="8461846" cy="46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7D86D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4294967295" type="ctrTitle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Samples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50" y="1427600"/>
            <a:ext cx="4893175" cy="24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type="title"/>
          </p:nvPr>
        </p:nvSpPr>
        <p:spPr>
          <a:xfrm>
            <a:off x="1421850" y="15412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skill Sets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50" y="904150"/>
            <a:ext cx="4694200" cy="27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5434825" y="472150"/>
            <a:ext cx="3045600" cy="4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Facial Expression Assessment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Muli Regular"/>
              <a:buChar char="●"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Detection of the various facial expression in form of </a:t>
            </a: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emotions.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Muli Regular"/>
              <a:buChar char="●"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Probabilities will be calculated.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It will help us to evaluate the applicant’s Emotional </a:t>
            </a:r>
            <a:r>
              <a:rPr lang="en">
                <a:latin typeface="Muli Regular"/>
                <a:ea typeface="Muli Regular"/>
                <a:cs typeface="Muli Regular"/>
                <a:sym typeface="Muli Regular"/>
              </a:rPr>
              <a:t>Quotient.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 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200" y="1191313"/>
            <a:ext cx="5408225" cy="276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75" y="1191325"/>
            <a:ext cx="3249399" cy="285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7005" cy="444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9425" cy="44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84" name="Google Shape;184;p30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85" name="Google Shape;185;p30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@username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Smartpol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Smart Police System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History</a:t>
            </a:r>
            <a:endParaRPr i="1"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3154175" y="1320325"/>
            <a:ext cx="22857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Police Recruitment</a:t>
            </a:r>
            <a:endParaRPr b="1" i="1" sz="12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5617D"/>
              </a:buClr>
              <a:buSzPts val="1000"/>
              <a:buChar char="❖"/>
            </a:pPr>
            <a:r>
              <a:rPr lang="en" sz="1000">
                <a:solidFill>
                  <a:srgbClr val="65617D"/>
                </a:solidFill>
              </a:rPr>
              <a:t>There is no metrics or benchmark to evaluate right candidates.</a:t>
            </a:r>
            <a:endParaRPr sz="1000">
              <a:solidFill>
                <a:srgbClr val="65617D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17D"/>
              </a:buClr>
              <a:buSzPts val="1000"/>
              <a:buChar char="❖"/>
            </a:pPr>
            <a:r>
              <a:rPr lang="en" sz="1000">
                <a:solidFill>
                  <a:srgbClr val="65617D"/>
                </a:solidFill>
              </a:rPr>
              <a:t>The </a:t>
            </a:r>
            <a:r>
              <a:rPr lang="en" sz="1000">
                <a:solidFill>
                  <a:srgbClr val="65617D"/>
                </a:solidFill>
              </a:rPr>
              <a:t>evaluation</a:t>
            </a:r>
            <a:r>
              <a:rPr lang="en" sz="1000">
                <a:solidFill>
                  <a:srgbClr val="65617D"/>
                </a:solidFill>
              </a:rPr>
              <a:t> criteria to assess candidates are outdated.</a:t>
            </a:r>
            <a:endParaRPr sz="1000">
              <a:solidFill>
                <a:srgbClr val="65617D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17D"/>
              </a:buClr>
              <a:buSzPts val="1000"/>
              <a:buChar char="❖"/>
            </a:pPr>
            <a:r>
              <a:rPr lang="en" sz="1000">
                <a:solidFill>
                  <a:srgbClr val="65617D"/>
                </a:solidFill>
              </a:rPr>
              <a:t>There is still lack of diverse skill sets required to solve criminal cases.</a:t>
            </a:r>
            <a:r>
              <a:rPr lang="en" sz="1200">
                <a:solidFill>
                  <a:srgbClr val="65617D"/>
                </a:solidFill>
              </a:rPr>
              <a:t>   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5617D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Traditional Police Systems</a:t>
            </a:r>
            <a:endParaRPr b="1" i="1" sz="12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rgbClr val="65617D"/>
              </a:buClr>
              <a:buSzPts val="1000"/>
              <a:buChar char="❖"/>
            </a:pPr>
            <a:r>
              <a:rPr lang="en" sz="1000">
                <a:solidFill>
                  <a:srgbClr val="65617D"/>
                </a:solidFill>
              </a:rPr>
              <a:t>There is several manual work for each process.</a:t>
            </a:r>
            <a:endParaRPr sz="1000">
              <a:solidFill>
                <a:srgbClr val="65617D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5617D"/>
              </a:buClr>
              <a:buSzPts val="1000"/>
              <a:buChar char="❖"/>
            </a:pPr>
            <a:r>
              <a:rPr lang="en" sz="1000">
                <a:solidFill>
                  <a:srgbClr val="65617D"/>
                </a:solidFill>
              </a:rPr>
              <a:t>There are always chances of losing potential evidences due to lack in technology.</a:t>
            </a:r>
            <a:endParaRPr sz="1000">
              <a:solidFill>
                <a:srgbClr val="65617D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5617D"/>
              </a:buClr>
              <a:buSzPts val="1000"/>
              <a:buChar char="❖"/>
            </a:pPr>
            <a:r>
              <a:rPr lang="en" sz="1000">
                <a:solidFill>
                  <a:srgbClr val="65617D"/>
                </a:solidFill>
              </a:rPr>
              <a:t>Police departments are sometime incapable of keeping up with innovation in crimes.</a:t>
            </a:r>
            <a:endParaRPr sz="1000">
              <a:solidFill>
                <a:srgbClr val="65617D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5617D"/>
              </a:buClr>
              <a:buSzPts val="1000"/>
              <a:buChar char="❖"/>
            </a:pPr>
            <a:r>
              <a:rPr lang="en" sz="1000">
                <a:solidFill>
                  <a:srgbClr val="65617D"/>
                </a:solidFill>
              </a:rPr>
              <a:t>There is always chance of human errors.</a:t>
            </a:r>
            <a:endParaRPr sz="1000">
              <a:solidFill>
                <a:srgbClr val="65617D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Some people call this artificial intelligence, but the reality is this technology will enhance us. So instead of artificial intelligence, I think we'll augment our intelligence. - </a:t>
            </a:r>
            <a:r>
              <a:rPr b="1" i="1" lang="en" sz="2400">
                <a:latin typeface="Muli"/>
                <a:ea typeface="Muli"/>
                <a:cs typeface="Muli"/>
                <a:sym typeface="Muli"/>
              </a:rPr>
              <a:t>Ginni Rometty</a:t>
            </a:r>
            <a:endParaRPr b="1" i="1"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Explanation</a:t>
            </a:r>
            <a:endParaRPr i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57200" y="1733550"/>
            <a:ext cx="4806900" cy="26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Its is a smart police </a:t>
            </a:r>
            <a:r>
              <a:rPr lang="en"/>
              <a:t>recruitment</a:t>
            </a:r>
            <a:r>
              <a:rPr lang="en"/>
              <a:t> system that leverages the use of Artificial intelligence and machine learning to analyse and automate existing system. 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4294967295" type="ctrTitle"/>
          </p:nvPr>
        </p:nvSpPr>
        <p:spPr>
          <a:xfrm>
            <a:off x="357675" y="2235675"/>
            <a:ext cx="49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Recruiting with Machine learning</a:t>
            </a:r>
            <a:endParaRPr i="1"/>
          </a:p>
        </p:txBody>
      </p:sp>
      <p:sp>
        <p:nvSpPr>
          <p:cNvPr id="99" name="Google Shape;99;p19"/>
          <p:cNvSpPr/>
          <p:nvPr/>
        </p:nvSpPr>
        <p:spPr>
          <a:xfrm>
            <a:off x="7282278" y="3011993"/>
            <a:ext cx="339869" cy="3245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9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1" name="Google Shape;101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9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04" name="Google Shape;104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9"/>
          <p:cNvSpPr/>
          <p:nvPr/>
        </p:nvSpPr>
        <p:spPr>
          <a:xfrm rot="2466722">
            <a:off x="5565166" y="1471935"/>
            <a:ext cx="472204" cy="45087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 rot="-1609319">
            <a:off x="6255742" y="1755624"/>
            <a:ext cx="339819" cy="32447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 rot="2926198">
            <a:off x="8316146" y="2012664"/>
            <a:ext cx="254474" cy="2429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rot="-1609137">
            <a:off x="7257139" y="384869"/>
            <a:ext cx="229255" cy="2189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57200" y="2082325"/>
            <a:ext cx="47667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Resume will be matched on the given skillset is required for the particular job </a:t>
            </a:r>
            <a:r>
              <a:rPr lang="en"/>
              <a:t>description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also matches the </a:t>
            </a:r>
            <a:r>
              <a:rPr lang="en"/>
              <a:t>relevant</a:t>
            </a:r>
            <a:r>
              <a:rPr lang="en"/>
              <a:t> courses, minimum </a:t>
            </a:r>
            <a:r>
              <a:rPr lang="en"/>
              <a:t>eligibility</a:t>
            </a:r>
            <a:r>
              <a:rPr lang="en"/>
              <a:t> requirements will be cleared by the resume screen.a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Based on the Natural Language Processing (NLP)’s.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Screening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57200" y="1205875"/>
            <a:ext cx="8330100" cy="103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Psychological Evaluations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Pymetric Test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test allows us to analyse the analytical and problem solving skills to determine the perfect candidate for the role 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Sourced: 3rd Party Vendor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Facial and Speech Analysis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Analyzing</a:t>
            </a:r>
            <a:r>
              <a:rPr lang="en"/>
              <a:t> the micro facial expressions and speech analysis to generate the score for this analysis.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Tech: Computer Vision and NLP</a:t>
            </a:r>
            <a:endParaRPr/>
          </a:p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Behavioural Analysis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 the applicants digital footprint on the various social-media platform to give an insight about his/her </a:t>
            </a:r>
            <a:r>
              <a:rPr lang="en"/>
              <a:t>personality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Tech: Unsupervised Learning in NLP and data scraping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1269400" y="1112550"/>
            <a:ext cx="4811700" cy="34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Flow Diagram</a:t>
            </a:r>
            <a:endParaRPr b="1" i="1" sz="4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