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Customer%20Retention%20Case%20Study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Customer%20Retention%20Case%20Study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ero%20Vired\Hero%20Vired\Projects\Live%20class%20project\Customer%20Retention%20Case%20Study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ero%20Vired\Hero%20Vired\Projects\Live%20class%20project\Customer%20Retention%20Case%20Study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ero%20Vired\Hero%20Vired\Projects\Live%20class%20project\Customer%20Retention%20Case%20Study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ero%20Vired\Hero%20Vired\Projects\Live%20class%20project\Customer%20Retention%20Case%20Study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[Customer Retention Case Study Data.xlsx]Analysis!PivotTable1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Categorisation</a:t>
            </a:r>
            <a:r>
              <a:rPr lang="en-US" baseline="0"/>
              <a:t> of Customers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Analysis!$C$3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172C-457C-B4AC-29DAEBBEDB49}"/>
                </c:ext>
              </c:extLst>
            </c:dLbl>
            <c:dLbl>
              <c:idx val="1"/>
              <c:layout>
                <c:manualLayout>
                  <c:x val="-2.0635495261635711E-3"/>
                  <c:y val="2.465378629085227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72C-457C-B4AC-29DAEBBEDB49}"/>
                </c:ext>
              </c:extLst>
            </c:dLbl>
            <c:dLbl>
              <c:idx val="2"/>
              <c:layout>
                <c:manualLayout>
                  <c:x val="-2.0635495261636088E-3"/>
                  <c:y val="-5.779318118807300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72C-457C-B4AC-29DAEBBEDB49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172C-457C-B4AC-29DAEBBEDB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Analysis!$B$4:$B$8</c:f>
              <c:strCache>
                <c:ptCount val="4"/>
                <c:pt idx="0">
                  <c:v>Active to Active</c:v>
                </c:pt>
                <c:pt idx="1">
                  <c:v>Active to Inactive</c:v>
                </c:pt>
                <c:pt idx="2">
                  <c:v>Inactive to Active</c:v>
                </c:pt>
                <c:pt idx="3">
                  <c:v>Inactive to Inactive</c:v>
                </c:pt>
              </c:strCache>
            </c:strRef>
          </c:cat>
          <c:val>
            <c:numRef>
              <c:f>Analysis!$C$4:$C$8</c:f>
              <c:numCache>
                <c:formatCode>General</c:formatCode>
                <c:ptCount val="4"/>
                <c:pt idx="0">
                  <c:v>22906</c:v>
                </c:pt>
                <c:pt idx="1">
                  <c:v>2098</c:v>
                </c:pt>
                <c:pt idx="2">
                  <c:v>2438</c:v>
                </c:pt>
                <c:pt idx="3">
                  <c:v>26588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2C-457C-B4AC-29DAEBBEDB4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153866399"/>
        <c:axId val="1087326127"/>
      </c:barChart>
      <c:catAx>
        <c:axId val="115386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7326127"/>
        <c:crosses val="autoZero"/>
        <c:auto val="1"/>
        <c:lblAlgn val="ctr"/>
        <c:lblOffset val="100"/>
        <c:noMultiLvlLbl val="0"/>
      </c:catAx>
      <c:valAx>
        <c:axId val="1087326127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5386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[Customer Retention Case Study Data.xlsx]Analysis!PivotTable2</c:name>
    <c:fmtId val="12"/>
  </c:pivotSource>
  <c:chart>
    <c:autoTitleDeleted val="0"/>
    <c:pivotFmts>
      <c:pivotFmt>
        <c:idx val="0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Analysis!$C$18:$C$19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Analysis!$B$20:$B$22</c:f>
              <c:strCache>
                <c:ptCount val="2"/>
                <c:pt idx="0">
                  <c:v>Active to Inactive</c:v>
                </c:pt>
                <c:pt idx="1">
                  <c:v>Inactive to Active</c:v>
                </c:pt>
              </c:strCache>
            </c:strRef>
          </c:cat>
          <c:val>
            <c:numRef>
              <c:f>Analysis!$C$20:$C$22</c:f>
              <c:numCache>
                <c:formatCode>0.00%</c:formatCode>
                <c:ptCount val="2"/>
                <c:pt idx="0">
                  <c:v>0.2810846560846561</c:v>
                </c:pt>
                <c:pt idx="1">
                  <c:v>0.28527336860670194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7E-40C6-90BC-AD4CDB8D94EF}"/>
            </c:ext>
          </c:extLst>
        </c:ser>
        <c:ser>
          <c:idx val="1"/>
          <c:order val="1"/>
          <c:tx>
            <c:strRef>
              <c:f>Analysis!$D$18:$D$19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Analysis!$B$20:$B$22</c:f>
              <c:strCache>
                <c:ptCount val="2"/>
                <c:pt idx="0">
                  <c:v>Active to Inactive</c:v>
                </c:pt>
                <c:pt idx="1">
                  <c:v>Inactive to Active</c:v>
                </c:pt>
              </c:strCache>
            </c:strRef>
          </c:cat>
          <c:val>
            <c:numRef>
              <c:f>Analysis!$D$20:$D$22</c:f>
              <c:numCache>
                <c:formatCode>0.00%</c:formatCode>
                <c:ptCount val="2"/>
                <c:pt idx="0">
                  <c:v>0.1814373897707231</c:v>
                </c:pt>
                <c:pt idx="1">
                  <c:v>0.25220458553791886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7E-40C6-90BC-AD4CDB8D94E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24378879"/>
        <c:axId val="1086554735"/>
      </c:barChart>
      <c:catAx>
        <c:axId val="1424378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554735"/>
        <c:crosses val="autoZero"/>
        <c:auto val="1"/>
        <c:lblAlgn val="ctr"/>
        <c:lblOffset val="100"/>
        <c:noMultiLvlLbl val="0"/>
      </c:catAx>
      <c:valAx>
        <c:axId val="1086554735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1424378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[Customer Retention Case Study Data.xlsx]Analysis!PivotTable3</c:name>
    <c:fmtId val="10"/>
  </c:pivotSource>
  <c:chart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3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087607486755199E-2"/>
          <c:y val="4.0436085672284947E-2"/>
          <c:w val="0.8294677228535936"/>
          <c:h val="0.861715591677043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Analysis!$C$32:$C$33</c:f>
              <c:strCache>
                <c:ptCount val="1"/>
                <c:pt idx="0">
                  <c:v>Middle aged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Analysis!$B$34:$B$36</c:f>
              <c:strCache>
                <c:ptCount val="2"/>
                <c:pt idx="0">
                  <c:v>Active to Inactive</c:v>
                </c:pt>
                <c:pt idx="1">
                  <c:v>Inactive to Active</c:v>
                </c:pt>
              </c:strCache>
            </c:strRef>
          </c:cat>
          <c:val>
            <c:numRef>
              <c:f>Analysis!$C$34:$C$36</c:f>
              <c:numCache>
                <c:formatCode>General</c:formatCode>
                <c:ptCount val="2"/>
                <c:pt idx="0">
                  <c:v>621</c:v>
                </c:pt>
                <c:pt idx="1">
                  <c:v>670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3C-47C7-8375-083F2BF5C5AC}"/>
            </c:ext>
          </c:extLst>
        </c:ser>
        <c:ser>
          <c:idx val="1"/>
          <c:order val="1"/>
          <c:tx>
            <c:strRef>
              <c:f>Analysis!$D$32:$D$33</c:f>
              <c:strCache>
                <c:ptCount val="1"/>
                <c:pt idx="0">
                  <c:v>Old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Analysis!$B$34:$B$36</c:f>
              <c:strCache>
                <c:ptCount val="2"/>
                <c:pt idx="0">
                  <c:v>Active to Inactive</c:v>
                </c:pt>
                <c:pt idx="1">
                  <c:v>Inactive to Active</c:v>
                </c:pt>
              </c:strCache>
            </c:strRef>
          </c:cat>
          <c:val>
            <c:numRef>
              <c:f>Analysis!$D$34:$D$36</c:f>
              <c:numCache>
                <c:formatCode>General</c:formatCode>
                <c:ptCount val="2"/>
                <c:pt idx="0">
                  <c:v>771</c:v>
                </c:pt>
                <c:pt idx="1">
                  <c:v>617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3C-47C7-8375-083F2BF5C5AC}"/>
            </c:ext>
          </c:extLst>
        </c:ser>
        <c:ser>
          <c:idx val="2"/>
          <c:order val="2"/>
          <c:tx>
            <c:strRef>
              <c:f>Analysis!$E$32:$E$33</c:f>
              <c:strCache>
                <c:ptCount val="1"/>
                <c:pt idx="0">
                  <c:v>Young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Analysis!$B$34:$B$36</c:f>
              <c:strCache>
                <c:ptCount val="2"/>
                <c:pt idx="0">
                  <c:v>Active to Inactive</c:v>
                </c:pt>
                <c:pt idx="1">
                  <c:v>Inactive to Active</c:v>
                </c:pt>
              </c:strCache>
            </c:strRef>
          </c:cat>
          <c:val>
            <c:numRef>
              <c:f>Analysis!$E$34:$E$36</c:f>
              <c:numCache>
                <c:formatCode>General</c:formatCode>
                <c:ptCount val="2"/>
                <c:pt idx="0">
                  <c:v>706</c:v>
                </c:pt>
                <c:pt idx="1">
                  <c:v>1151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3C-47C7-8375-083F2BF5C5A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00222640"/>
        <c:axId val="492966832"/>
      </c:barChart>
      <c:catAx>
        <c:axId val="500222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966832"/>
        <c:crosses val="autoZero"/>
        <c:auto val="1"/>
        <c:lblAlgn val="ctr"/>
        <c:lblOffset val="100"/>
        <c:noMultiLvlLbl val="0"/>
      </c:catAx>
      <c:valAx>
        <c:axId val="49296683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00222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[Customer Retention Case Study Data.xlsx]Analysis!PivotTable4</c:name>
    <c:fmtId val="5"/>
  </c:pivotSource>
  <c:chart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3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Analysis!$C$46:$C$47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Analysis!$B$48:$B$50</c:f>
              <c:strCache>
                <c:ptCount val="2"/>
                <c:pt idx="0">
                  <c:v>Active to Inactive</c:v>
                </c:pt>
                <c:pt idx="1">
                  <c:v>Inactive to Active</c:v>
                </c:pt>
              </c:strCache>
            </c:strRef>
          </c:cat>
          <c:val>
            <c:numRef>
              <c:f>Analysis!$C$48:$C$50</c:f>
              <c:numCache>
                <c:formatCode>0.00%</c:formatCode>
                <c:ptCount val="2"/>
                <c:pt idx="0">
                  <c:v>7.3192239858906522E-2</c:v>
                </c:pt>
                <c:pt idx="1">
                  <c:v>7.2310405643738973E-2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D3-43EF-99A4-70F657514F05}"/>
            </c:ext>
          </c:extLst>
        </c:ser>
        <c:ser>
          <c:idx val="1"/>
          <c:order val="1"/>
          <c:tx>
            <c:strRef>
              <c:f>Analysis!$D$46:$D$47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Analysis!$B$48:$B$50</c:f>
              <c:strCache>
                <c:ptCount val="2"/>
                <c:pt idx="0">
                  <c:v>Active to Inactive</c:v>
                </c:pt>
                <c:pt idx="1">
                  <c:v>Inactive to Active</c:v>
                </c:pt>
              </c:strCache>
            </c:strRef>
          </c:cat>
          <c:val>
            <c:numRef>
              <c:f>Analysis!$D$48:$D$50</c:f>
              <c:numCache>
                <c:formatCode>0.00%</c:formatCode>
                <c:ptCount val="2"/>
                <c:pt idx="0">
                  <c:v>4.8280423280423278E-2</c:v>
                </c:pt>
                <c:pt idx="1">
                  <c:v>6.569664902998236E-2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D3-43EF-99A4-70F657514F05}"/>
            </c:ext>
          </c:extLst>
        </c:ser>
        <c:ser>
          <c:idx val="2"/>
          <c:order val="2"/>
          <c:tx>
            <c:strRef>
              <c:f>Analysis!$E$46:$E$47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Analysis!$B$48:$B$50</c:f>
              <c:strCache>
                <c:ptCount val="2"/>
                <c:pt idx="0">
                  <c:v>Active to Inactive</c:v>
                </c:pt>
                <c:pt idx="1">
                  <c:v>Inactive to Active</c:v>
                </c:pt>
              </c:strCache>
            </c:strRef>
          </c:cat>
          <c:val>
            <c:numRef>
              <c:f>Analysis!$E$48:$E$50</c:f>
              <c:numCache>
                <c:formatCode>0.00%</c:formatCode>
                <c:ptCount val="2"/>
                <c:pt idx="0">
                  <c:v>0.3410493827160494</c:v>
                </c:pt>
                <c:pt idx="1">
                  <c:v>0.39947089947089948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D3-43EF-99A4-70F657514F0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1362144"/>
        <c:axId val="780400720"/>
      </c:barChart>
      <c:catAx>
        <c:axId val="481362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400720"/>
        <c:crosses val="autoZero"/>
        <c:auto val="1"/>
        <c:lblAlgn val="ctr"/>
        <c:lblOffset val="100"/>
        <c:noMultiLvlLbl val="0"/>
      </c:catAx>
      <c:valAx>
        <c:axId val="78040072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481362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[Customer Retention Case Study Data.xlsx]Analysis!PivotTable5</c:name>
    <c:fmtId val="5"/>
  </c:pivotSource>
  <c:chart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3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Analysis!$C$60:$C$61</c:f>
              <c:strCache>
                <c:ptCount val="1"/>
                <c:pt idx="0">
                  <c:v>College_Graduated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Analysis!$B$62:$B$64</c:f>
              <c:strCache>
                <c:ptCount val="2"/>
                <c:pt idx="0">
                  <c:v>Active to Inactive</c:v>
                </c:pt>
                <c:pt idx="1">
                  <c:v>Inactive to Active</c:v>
                </c:pt>
              </c:strCache>
            </c:strRef>
          </c:cat>
          <c:val>
            <c:numRef>
              <c:f>Analysis!$C$62:$C$64</c:f>
              <c:numCache>
                <c:formatCode>0.00%</c:formatCode>
                <c:ptCount val="2"/>
                <c:pt idx="0">
                  <c:v>0.36260811709913504</c:v>
                </c:pt>
                <c:pt idx="1">
                  <c:v>0.6373918829008649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97-475A-A5AD-A1E832626CE7}"/>
            </c:ext>
          </c:extLst>
        </c:ser>
        <c:ser>
          <c:idx val="1"/>
          <c:order val="1"/>
          <c:tx>
            <c:strRef>
              <c:f>Analysis!$D$60:$D$61</c:f>
              <c:strCache>
                <c:ptCount val="1"/>
                <c:pt idx="0">
                  <c:v>Individuals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Analysis!$B$62:$B$64</c:f>
              <c:strCache>
                <c:ptCount val="2"/>
                <c:pt idx="0">
                  <c:v>Active to Inactive</c:v>
                </c:pt>
                <c:pt idx="1">
                  <c:v>Inactive to Active</c:v>
                </c:pt>
              </c:strCache>
            </c:strRef>
          </c:cat>
          <c:val>
            <c:numRef>
              <c:f>Analysis!$D$62:$D$64</c:f>
              <c:numCache>
                <c:formatCode>0.00%</c:formatCode>
                <c:ptCount val="2"/>
                <c:pt idx="0">
                  <c:v>0.5073333333333333</c:v>
                </c:pt>
                <c:pt idx="1">
                  <c:v>0.49266666666666664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97-475A-A5AD-A1E832626CE7}"/>
            </c:ext>
          </c:extLst>
        </c:ser>
        <c:ser>
          <c:idx val="2"/>
          <c:order val="2"/>
          <c:tx>
            <c:strRef>
              <c:f>Analysis!$E$60:$E$61</c:f>
              <c:strCache>
                <c:ptCount val="1"/>
                <c:pt idx="0">
                  <c:v>VIP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Analysis!$B$62:$B$64</c:f>
              <c:strCache>
                <c:ptCount val="2"/>
                <c:pt idx="0">
                  <c:v>Active to Inactive</c:v>
                </c:pt>
                <c:pt idx="1">
                  <c:v>Inactive to Active</c:v>
                </c:pt>
              </c:strCache>
            </c:strRef>
          </c:cat>
          <c:val>
            <c:numRef>
              <c:f>Analysis!$E$62:$E$64</c:f>
              <c:numCache>
                <c:formatCode>0.00%</c:formatCode>
                <c:ptCount val="2"/>
                <c:pt idx="0">
                  <c:v>0.93939393939393945</c:v>
                </c:pt>
                <c:pt idx="1">
                  <c:v>6.0606060606060608E-2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97-475A-A5AD-A1E832626CE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96828464"/>
        <c:axId val="811000992"/>
      </c:barChart>
      <c:catAx>
        <c:axId val="4968284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1000992"/>
        <c:crosses val="autoZero"/>
        <c:auto val="1"/>
        <c:lblAlgn val="ctr"/>
        <c:lblOffset val="100"/>
        <c:noMultiLvlLbl val="0"/>
      </c:catAx>
      <c:valAx>
        <c:axId val="81100099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crossAx val="496828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[Customer Retention Case Study Data.xlsx]Analysis!PivotTable6</c:name>
    <c:fmtId val="5"/>
  </c:pivotSource>
  <c:chart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3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4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5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Analysis!$C$76:$C$77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Analysis!$B$78:$B$80</c:f>
              <c:strCache>
                <c:ptCount val="2"/>
                <c:pt idx="0">
                  <c:v>Active to Inactive</c:v>
                </c:pt>
                <c:pt idx="1">
                  <c:v>Inactive to Active</c:v>
                </c:pt>
              </c:strCache>
            </c:strRef>
          </c:cat>
          <c:val>
            <c:numRef>
              <c:f>Analysis!$C$78:$C$80</c:f>
              <c:numCache>
                <c:formatCode>0.00%</c:formatCode>
                <c:ptCount val="2"/>
                <c:pt idx="0">
                  <c:v>0.98418972332015808</c:v>
                </c:pt>
                <c:pt idx="1">
                  <c:v>1.5810276679841896E-2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27-467B-B605-A11DE033DF38}"/>
            </c:ext>
          </c:extLst>
        </c:ser>
        <c:ser>
          <c:idx val="1"/>
          <c:order val="1"/>
          <c:tx>
            <c:strRef>
              <c:f>Analysis!$D$76:$D$77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Analysis!$B$78:$B$80</c:f>
              <c:strCache>
                <c:ptCount val="2"/>
                <c:pt idx="0">
                  <c:v>Active to Inactive</c:v>
                </c:pt>
                <c:pt idx="1">
                  <c:v>Inactive to Active</c:v>
                </c:pt>
              </c:strCache>
            </c:strRef>
          </c:cat>
          <c:val>
            <c:numRef>
              <c:f>Analysis!$D$78:$D$80</c:f>
              <c:numCache>
                <c:formatCode>0.00%</c:formatCode>
                <c:ptCount val="2"/>
                <c:pt idx="0">
                  <c:v>0.37017726798748696</c:v>
                </c:pt>
                <c:pt idx="1">
                  <c:v>0.62982273201251304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27-467B-B605-A11DE033DF38}"/>
            </c:ext>
          </c:extLst>
        </c:ser>
        <c:ser>
          <c:idx val="2"/>
          <c:order val="2"/>
          <c:tx>
            <c:strRef>
              <c:f>Analysis!$E$76:$E$77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Analysis!$B$78:$B$80</c:f>
              <c:strCache>
                <c:ptCount val="2"/>
                <c:pt idx="0">
                  <c:v>Active to Inactive</c:v>
                </c:pt>
                <c:pt idx="1">
                  <c:v>Inactive to Active</c:v>
                </c:pt>
              </c:strCache>
            </c:strRef>
          </c:cat>
          <c:val>
            <c:numRef>
              <c:f>Analysis!$E$78:$E$80</c:f>
              <c:numCache>
                <c:formatCode>0.00%</c:formatCode>
                <c:ptCount val="2"/>
                <c:pt idx="0">
                  <c:v>0.31925465838509315</c:v>
                </c:pt>
                <c:pt idx="1">
                  <c:v>0.68074534161490685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27-467B-B605-A11DE033DF38}"/>
            </c:ext>
          </c:extLst>
        </c:ser>
        <c:ser>
          <c:idx val="3"/>
          <c:order val="3"/>
          <c:tx>
            <c:strRef>
              <c:f>Analysis!$F$76:$F$77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Analysis!$B$78:$B$80</c:f>
              <c:strCache>
                <c:ptCount val="2"/>
                <c:pt idx="0">
                  <c:v>Active to Inactive</c:v>
                </c:pt>
                <c:pt idx="1">
                  <c:v>Inactive to Active</c:v>
                </c:pt>
              </c:strCache>
            </c:strRef>
          </c:cat>
          <c:val>
            <c:numRef>
              <c:f>Analysis!$F$78:$F$80</c:f>
              <c:numCache>
                <c:formatCode>0.00%</c:formatCode>
                <c:ptCount val="2"/>
                <c:pt idx="0">
                  <c:v>0.28000000000000003</c:v>
                </c:pt>
                <c:pt idx="1">
                  <c:v>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D27-467B-B605-A11DE033DF38}"/>
            </c:ext>
          </c:extLst>
        </c:ser>
        <c:ser>
          <c:idx val="4"/>
          <c:order val="4"/>
          <c:tx>
            <c:strRef>
              <c:f>Analysis!$G$76:$G$77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Analysis!$B$78:$B$80</c:f>
              <c:strCache>
                <c:ptCount val="2"/>
                <c:pt idx="0">
                  <c:v>Active to Inactive</c:v>
                </c:pt>
                <c:pt idx="1">
                  <c:v>Inactive to Active</c:v>
                </c:pt>
              </c:strCache>
            </c:strRef>
          </c:cat>
          <c:val>
            <c:numRef>
              <c:f>Analysis!$G$78:$G$80</c:f>
              <c:numCache>
                <c:formatCode>0.00%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27-467B-B605-A11DE033DF3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31064000"/>
        <c:axId val="811002480"/>
      </c:barChart>
      <c:catAx>
        <c:axId val="631064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1002480"/>
        <c:crosses val="autoZero"/>
        <c:auto val="1"/>
        <c:lblAlgn val="ctr"/>
        <c:lblOffset val="100"/>
        <c:noMultiLvlLbl val="0"/>
      </c:catAx>
      <c:valAx>
        <c:axId val="81100248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631064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F7CB68-39B8-4B18-B97A-4332A240ECC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B5B0793-AB38-4869-AC88-BBC5D2086364}">
      <dgm:prSet phldrT="[Text]"/>
      <dgm:spPr/>
      <dgm:t>
        <a:bodyPr/>
        <a:lstStyle/>
        <a:p>
          <a:r>
            <a:rPr lang="en-US" dirty="0"/>
            <a:t>1</a:t>
          </a:r>
          <a:endParaRPr lang="en-IN" dirty="0"/>
        </a:p>
      </dgm:t>
    </dgm:pt>
    <dgm:pt modelId="{0AFA33FA-2897-4D60-B787-806A49F1943C}" type="parTrans" cxnId="{A59E698F-1361-4F73-AE20-34D055606E22}">
      <dgm:prSet/>
      <dgm:spPr/>
      <dgm:t>
        <a:bodyPr/>
        <a:lstStyle/>
        <a:p>
          <a:endParaRPr lang="en-IN"/>
        </a:p>
      </dgm:t>
    </dgm:pt>
    <dgm:pt modelId="{3F5957B8-5D94-406F-B4EE-6C663F9B5462}" type="sibTrans" cxnId="{A59E698F-1361-4F73-AE20-34D055606E22}">
      <dgm:prSet/>
      <dgm:spPr/>
      <dgm:t>
        <a:bodyPr/>
        <a:lstStyle/>
        <a:p>
          <a:endParaRPr lang="en-IN"/>
        </a:p>
      </dgm:t>
    </dgm:pt>
    <dgm:pt modelId="{6E15142C-A1C5-4073-96A4-92C761679A54}">
      <dgm:prSet phldrT="[Text]"/>
      <dgm:spPr/>
      <dgm:t>
        <a:bodyPr/>
        <a:lstStyle/>
        <a:p>
          <a:r>
            <a:rPr lang="en-US" dirty="0"/>
            <a:t>Use Excel for First 3 steps of CRISP - DM </a:t>
          </a:r>
          <a:endParaRPr lang="en-IN" dirty="0"/>
        </a:p>
      </dgm:t>
    </dgm:pt>
    <dgm:pt modelId="{A22AE8A4-C2E6-4E90-A420-6BBE9E6E25B5}" type="parTrans" cxnId="{8FEF174A-DEFD-4B03-A699-7ED3DB9B123A}">
      <dgm:prSet/>
      <dgm:spPr/>
      <dgm:t>
        <a:bodyPr/>
        <a:lstStyle/>
        <a:p>
          <a:endParaRPr lang="en-IN"/>
        </a:p>
      </dgm:t>
    </dgm:pt>
    <dgm:pt modelId="{E2B58205-1EA6-4626-AB7D-45E8616412BF}" type="sibTrans" cxnId="{8FEF174A-DEFD-4B03-A699-7ED3DB9B123A}">
      <dgm:prSet/>
      <dgm:spPr/>
      <dgm:t>
        <a:bodyPr/>
        <a:lstStyle/>
        <a:p>
          <a:endParaRPr lang="en-IN"/>
        </a:p>
      </dgm:t>
    </dgm:pt>
    <dgm:pt modelId="{1BF06A0B-0BEC-422F-B8A8-0FFF96C97979}">
      <dgm:prSet phldrT="[Text]"/>
      <dgm:spPr/>
      <dgm:t>
        <a:bodyPr/>
        <a:lstStyle/>
        <a:p>
          <a:r>
            <a:rPr lang="en-US" dirty="0"/>
            <a:t>2</a:t>
          </a:r>
          <a:endParaRPr lang="en-IN" dirty="0"/>
        </a:p>
      </dgm:t>
    </dgm:pt>
    <dgm:pt modelId="{2D7B56B7-5175-43CF-939A-B9A74C8CECAB}" type="parTrans" cxnId="{39FCBE78-96CB-4ED0-A61D-1963F95F0BDC}">
      <dgm:prSet/>
      <dgm:spPr/>
      <dgm:t>
        <a:bodyPr/>
        <a:lstStyle/>
        <a:p>
          <a:endParaRPr lang="en-IN"/>
        </a:p>
      </dgm:t>
    </dgm:pt>
    <dgm:pt modelId="{6370B1F5-1651-465E-B304-E8704BAB8C28}" type="sibTrans" cxnId="{39FCBE78-96CB-4ED0-A61D-1963F95F0BDC}">
      <dgm:prSet/>
      <dgm:spPr/>
      <dgm:t>
        <a:bodyPr/>
        <a:lstStyle/>
        <a:p>
          <a:endParaRPr lang="en-IN"/>
        </a:p>
      </dgm:t>
    </dgm:pt>
    <dgm:pt modelId="{C6923D6D-4BC9-4EC7-8613-BB12F86B22CF}">
      <dgm:prSet phldrT="[Text]"/>
      <dgm:spPr/>
      <dgm:t>
        <a:bodyPr/>
        <a:lstStyle/>
        <a:p>
          <a:r>
            <a:rPr lang="en-US" dirty="0"/>
            <a:t>Use Python for doing EDA and Model building</a:t>
          </a:r>
          <a:endParaRPr lang="en-IN" dirty="0"/>
        </a:p>
      </dgm:t>
    </dgm:pt>
    <dgm:pt modelId="{BFCC3089-A284-4D1C-8005-852EF6005BA5}" type="parTrans" cxnId="{FA35F27A-566B-4FA9-A642-4BF19E72DCCF}">
      <dgm:prSet/>
      <dgm:spPr/>
      <dgm:t>
        <a:bodyPr/>
        <a:lstStyle/>
        <a:p>
          <a:endParaRPr lang="en-IN"/>
        </a:p>
      </dgm:t>
    </dgm:pt>
    <dgm:pt modelId="{8B33C4AA-0BB1-425D-B808-81C5D89A2110}" type="sibTrans" cxnId="{FA35F27A-566B-4FA9-A642-4BF19E72DCCF}">
      <dgm:prSet/>
      <dgm:spPr/>
      <dgm:t>
        <a:bodyPr/>
        <a:lstStyle/>
        <a:p>
          <a:endParaRPr lang="en-IN"/>
        </a:p>
      </dgm:t>
    </dgm:pt>
    <dgm:pt modelId="{84D54247-EBEF-4D5C-B7B9-F6B278AEFB74}">
      <dgm:prSet phldrT="[Text]"/>
      <dgm:spPr/>
      <dgm:t>
        <a:bodyPr/>
        <a:lstStyle/>
        <a:p>
          <a:r>
            <a:rPr lang="en-US" dirty="0"/>
            <a:t>3</a:t>
          </a:r>
          <a:endParaRPr lang="en-IN" dirty="0"/>
        </a:p>
      </dgm:t>
    </dgm:pt>
    <dgm:pt modelId="{536E9ADA-5C69-4BB4-93CD-F8AB5C3A1275}" type="parTrans" cxnId="{CC1030A4-947C-462D-A00E-7F8AADA2BF42}">
      <dgm:prSet/>
      <dgm:spPr/>
      <dgm:t>
        <a:bodyPr/>
        <a:lstStyle/>
        <a:p>
          <a:endParaRPr lang="en-IN"/>
        </a:p>
      </dgm:t>
    </dgm:pt>
    <dgm:pt modelId="{6CA56D27-FD4C-4EF3-B46E-ED77F9F634BB}" type="sibTrans" cxnId="{CC1030A4-947C-462D-A00E-7F8AADA2BF42}">
      <dgm:prSet/>
      <dgm:spPr/>
      <dgm:t>
        <a:bodyPr/>
        <a:lstStyle/>
        <a:p>
          <a:endParaRPr lang="en-IN"/>
        </a:p>
      </dgm:t>
    </dgm:pt>
    <dgm:pt modelId="{50FED04A-B1DB-4B5F-BFD6-E4FEA2175CA3}">
      <dgm:prSet phldrT="[Text]"/>
      <dgm:spPr/>
      <dgm:t>
        <a:bodyPr/>
        <a:lstStyle/>
        <a:p>
          <a:r>
            <a:rPr lang="en-US" dirty="0"/>
            <a:t>Use Power BI for visualization and Dashboard building</a:t>
          </a:r>
          <a:endParaRPr lang="en-IN" dirty="0"/>
        </a:p>
      </dgm:t>
    </dgm:pt>
    <dgm:pt modelId="{446443C4-E278-4F12-AA4A-37C8A1336886}" type="parTrans" cxnId="{94655D08-2491-478B-A5E9-A0C06F0D20D7}">
      <dgm:prSet/>
      <dgm:spPr/>
      <dgm:t>
        <a:bodyPr/>
        <a:lstStyle/>
        <a:p>
          <a:endParaRPr lang="en-IN"/>
        </a:p>
      </dgm:t>
    </dgm:pt>
    <dgm:pt modelId="{406703D5-0116-4E90-90DA-8F7B680044EE}" type="sibTrans" cxnId="{94655D08-2491-478B-A5E9-A0C06F0D20D7}">
      <dgm:prSet/>
      <dgm:spPr/>
      <dgm:t>
        <a:bodyPr/>
        <a:lstStyle/>
        <a:p>
          <a:endParaRPr lang="en-IN"/>
        </a:p>
      </dgm:t>
    </dgm:pt>
    <dgm:pt modelId="{9CDFD5B0-B3C0-4558-82E1-DA301A6A0B30}">
      <dgm:prSet phldrT="[Text]"/>
      <dgm:spPr/>
      <dgm:t>
        <a:bodyPr/>
        <a:lstStyle/>
        <a:p>
          <a:r>
            <a:rPr lang="en-US" dirty="0"/>
            <a:t>Use Correlation for finding out most affecting parameters to target categories</a:t>
          </a:r>
          <a:endParaRPr lang="en-IN" dirty="0"/>
        </a:p>
      </dgm:t>
    </dgm:pt>
    <dgm:pt modelId="{81E064F1-A710-4029-ABAE-E2637BDACBBC}" type="parTrans" cxnId="{23B270B2-2B2D-4C4F-A4B7-C40BB93B3085}">
      <dgm:prSet/>
      <dgm:spPr/>
      <dgm:t>
        <a:bodyPr/>
        <a:lstStyle/>
        <a:p>
          <a:endParaRPr lang="en-IN"/>
        </a:p>
      </dgm:t>
    </dgm:pt>
    <dgm:pt modelId="{0C8448A5-8BEA-4EA4-8BD4-8C53438FC106}" type="sibTrans" cxnId="{23B270B2-2B2D-4C4F-A4B7-C40BB93B3085}">
      <dgm:prSet/>
      <dgm:spPr/>
      <dgm:t>
        <a:bodyPr/>
        <a:lstStyle/>
        <a:p>
          <a:endParaRPr lang="en-IN"/>
        </a:p>
      </dgm:t>
    </dgm:pt>
    <dgm:pt modelId="{EB1A1438-3DCA-46D1-A2B7-166C7F8EA1FD}" type="pres">
      <dgm:prSet presAssocID="{90F7CB68-39B8-4B18-B97A-4332A240ECC5}" presName="linearFlow" presStyleCnt="0">
        <dgm:presLayoutVars>
          <dgm:dir/>
          <dgm:animLvl val="lvl"/>
          <dgm:resizeHandles val="exact"/>
        </dgm:presLayoutVars>
      </dgm:prSet>
      <dgm:spPr/>
    </dgm:pt>
    <dgm:pt modelId="{B1FDCB26-D76A-4C47-9E48-6EED1AEE9A70}" type="pres">
      <dgm:prSet presAssocID="{EB5B0793-AB38-4869-AC88-BBC5D2086364}" presName="composite" presStyleCnt="0"/>
      <dgm:spPr/>
    </dgm:pt>
    <dgm:pt modelId="{45B1897C-7DF3-4157-8BD8-AB1430681F7E}" type="pres">
      <dgm:prSet presAssocID="{EB5B0793-AB38-4869-AC88-BBC5D208636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93AE81D2-AEAE-4629-9091-4F017DBCCBBC}" type="pres">
      <dgm:prSet presAssocID="{EB5B0793-AB38-4869-AC88-BBC5D2086364}" presName="descendantText" presStyleLbl="alignAcc1" presStyleIdx="0" presStyleCnt="3">
        <dgm:presLayoutVars>
          <dgm:bulletEnabled val="1"/>
        </dgm:presLayoutVars>
      </dgm:prSet>
      <dgm:spPr/>
    </dgm:pt>
    <dgm:pt modelId="{B8979BF2-6A3D-470C-9BA3-587C5698A5C6}" type="pres">
      <dgm:prSet presAssocID="{3F5957B8-5D94-406F-B4EE-6C663F9B5462}" presName="sp" presStyleCnt="0"/>
      <dgm:spPr/>
    </dgm:pt>
    <dgm:pt modelId="{62073D44-8D1A-47AF-884A-22C2DC3BBCA7}" type="pres">
      <dgm:prSet presAssocID="{1BF06A0B-0BEC-422F-B8A8-0FFF96C97979}" presName="composite" presStyleCnt="0"/>
      <dgm:spPr/>
    </dgm:pt>
    <dgm:pt modelId="{7AC36654-F7EF-4461-AD4A-D08870DCBEB4}" type="pres">
      <dgm:prSet presAssocID="{1BF06A0B-0BEC-422F-B8A8-0FFF96C9797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342972C-53D1-4030-AF6A-17D534FEC5C8}" type="pres">
      <dgm:prSet presAssocID="{1BF06A0B-0BEC-422F-B8A8-0FFF96C97979}" presName="descendantText" presStyleLbl="alignAcc1" presStyleIdx="1" presStyleCnt="3">
        <dgm:presLayoutVars>
          <dgm:bulletEnabled val="1"/>
        </dgm:presLayoutVars>
      </dgm:prSet>
      <dgm:spPr/>
    </dgm:pt>
    <dgm:pt modelId="{5EF06550-8915-40CE-AB06-8463922F6735}" type="pres">
      <dgm:prSet presAssocID="{6370B1F5-1651-465E-B304-E8704BAB8C28}" presName="sp" presStyleCnt="0"/>
      <dgm:spPr/>
    </dgm:pt>
    <dgm:pt modelId="{17021921-FFC8-4175-B162-BC8BD80636DD}" type="pres">
      <dgm:prSet presAssocID="{84D54247-EBEF-4D5C-B7B9-F6B278AEFB74}" presName="composite" presStyleCnt="0"/>
      <dgm:spPr/>
    </dgm:pt>
    <dgm:pt modelId="{F832441C-E371-4D37-80F7-932677D236B3}" type="pres">
      <dgm:prSet presAssocID="{84D54247-EBEF-4D5C-B7B9-F6B278AEFB7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50E6A3E-A6CF-41B1-B914-0CED12BCD485}" type="pres">
      <dgm:prSet presAssocID="{84D54247-EBEF-4D5C-B7B9-F6B278AEFB7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4655D08-2491-478B-A5E9-A0C06F0D20D7}" srcId="{84D54247-EBEF-4D5C-B7B9-F6B278AEFB74}" destId="{50FED04A-B1DB-4B5F-BFD6-E4FEA2175CA3}" srcOrd="0" destOrd="0" parTransId="{446443C4-E278-4F12-AA4A-37C8A1336886}" sibTransId="{406703D5-0116-4E90-90DA-8F7B680044EE}"/>
    <dgm:cxn modelId="{1947C826-8813-40E9-91FF-DFC707B6638E}" type="presOf" srcId="{9CDFD5B0-B3C0-4558-82E1-DA301A6A0B30}" destId="{4342972C-53D1-4030-AF6A-17D534FEC5C8}" srcOrd="0" destOrd="1" presId="urn:microsoft.com/office/officeart/2005/8/layout/chevron2"/>
    <dgm:cxn modelId="{7E77F629-8D4C-4B96-9570-219044BCC14C}" type="presOf" srcId="{50FED04A-B1DB-4B5F-BFD6-E4FEA2175CA3}" destId="{650E6A3E-A6CF-41B1-B914-0CED12BCD485}" srcOrd="0" destOrd="0" presId="urn:microsoft.com/office/officeart/2005/8/layout/chevron2"/>
    <dgm:cxn modelId="{A4BEB664-8924-40A1-850F-89A94B986991}" type="presOf" srcId="{1BF06A0B-0BEC-422F-B8A8-0FFF96C97979}" destId="{7AC36654-F7EF-4461-AD4A-D08870DCBEB4}" srcOrd="0" destOrd="0" presId="urn:microsoft.com/office/officeart/2005/8/layout/chevron2"/>
    <dgm:cxn modelId="{8FEF174A-DEFD-4B03-A699-7ED3DB9B123A}" srcId="{EB5B0793-AB38-4869-AC88-BBC5D2086364}" destId="{6E15142C-A1C5-4073-96A4-92C761679A54}" srcOrd="0" destOrd="0" parTransId="{A22AE8A4-C2E6-4E90-A420-6BBE9E6E25B5}" sibTransId="{E2B58205-1EA6-4626-AB7D-45E8616412BF}"/>
    <dgm:cxn modelId="{B8E71D50-8884-447C-A2D1-7C9F12DB57FC}" type="presOf" srcId="{C6923D6D-4BC9-4EC7-8613-BB12F86B22CF}" destId="{4342972C-53D1-4030-AF6A-17D534FEC5C8}" srcOrd="0" destOrd="0" presId="urn:microsoft.com/office/officeart/2005/8/layout/chevron2"/>
    <dgm:cxn modelId="{39FCBE78-96CB-4ED0-A61D-1963F95F0BDC}" srcId="{90F7CB68-39B8-4B18-B97A-4332A240ECC5}" destId="{1BF06A0B-0BEC-422F-B8A8-0FFF96C97979}" srcOrd="1" destOrd="0" parTransId="{2D7B56B7-5175-43CF-939A-B9A74C8CECAB}" sibTransId="{6370B1F5-1651-465E-B304-E8704BAB8C28}"/>
    <dgm:cxn modelId="{FA35F27A-566B-4FA9-A642-4BF19E72DCCF}" srcId="{1BF06A0B-0BEC-422F-B8A8-0FFF96C97979}" destId="{C6923D6D-4BC9-4EC7-8613-BB12F86B22CF}" srcOrd="0" destOrd="0" parTransId="{BFCC3089-A284-4D1C-8005-852EF6005BA5}" sibTransId="{8B33C4AA-0BB1-425D-B808-81C5D89A2110}"/>
    <dgm:cxn modelId="{A59E698F-1361-4F73-AE20-34D055606E22}" srcId="{90F7CB68-39B8-4B18-B97A-4332A240ECC5}" destId="{EB5B0793-AB38-4869-AC88-BBC5D2086364}" srcOrd="0" destOrd="0" parTransId="{0AFA33FA-2897-4D60-B787-806A49F1943C}" sibTransId="{3F5957B8-5D94-406F-B4EE-6C663F9B5462}"/>
    <dgm:cxn modelId="{CC1030A4-947C-462D-A00E-7F8AADA2BF42}" srcId="{90F7CB68-39B8-4B18-B97A-4332A240ECC5}" destId="{84D54247-EBEF-4D5C-B7B9-F6B278AEFB74}" srcOrd="2" destOrd="0" parTransId="{536E9ADA-5C69-4BB4-93CD-F8AB5C3A1275}" sibTransId="{6CA56D27-FD4C-4EF3-B46E-ED77F9F634BB}"/>
    <dgm:cxn modelId="{DD6E26A6-EAC0-4BC8-854F-F927320E8591}" type="presOf" srcId="{EB5B0793-AB38-4869-AC88-BBC5D2086364}" destId="{45B1897C-7DF3-4157-8BD8-AB1430681F7E}" srcOrd="0" destOrd="0" presId="urn:microsoft.com/office/officeart/2005/8/layout/chevron2"/>
    <dgm:cxn modelId="{23B270B2-2B2D-4C4F-A4B7-C40BB93B3085}" srcId="{1BF06A0B-0BEC-422F-B8A8-0FFF96C97979}" destId="{9CDFD5B0-B3C0-4558-82E1-DA301A6A0B30}" srcOrd="1" destOrd="0" parTransId="{81E064F1-A710-4029-ABAE-E2637BDACBBC}" sibTransId="{0C8448A5-8BEA-4EA4-8BD4-8C53438FC106}"/>
    <dgm:cxn modelId="{EA62F8BD-809B-4681-8E30-AFC020B378CF}" type="presOf" srcId="{6E15142C-A1C5-4073-96A4-92C761679A54}" destId="{93AE81D2-AEAE-4629-9091-4F017DBCCBBC}" srcOrd="0" destOrd="0" presId="urn:microsoft.com/office/officeart/2005/8/layout/chevron2"/>
    <dgm:cxn modelId="{AC34F8DA-F8D9-44A5-B930-4CB60F5BDFD7}" type="presOf" srcId="{84D54247-EBEF-4D5C-B7B9-F6B278AEFB74}" destId="{F832441C-E371-4D37-80F7-932677D236B3}" srcOrd="0" destOrd="0" presId="urn:microsoft.com/office/officeart/2005/8/layout/chevron2"/>
    <dgm:cxn modelId="{BB95B6EF-00F5-4322-A775-28DE8B10D178}" type="presOf" srcId="{90F7CB68-39B8-4B18-B97A-4332A240ECC5}" destId="{EB1A1438-3DCA-46D1-A2B7-166C7F8EA1FD}" srcOrd="0" destOrd="0" presId="urn:microsoft.com/office/officeart/2005/8/layout/chevron2"/>
    <dgm:cxn modelId="{B57BECF7-C8B2-4EC6-84A4-15F9B1B75957}" type="presParOf" srcId="{EB1A1438-3DCA-46D1-A2B7-166C7F8EA1FD}" destId="{B1FDCB26-D76A-4C47-9E48-6EED1AEE9A70}" srcOrd="0" destOrd="0" presId="urn:microsoft.com/office/officeart/2005/8/layout/chevron2"/>
    <dgm:cxn modelId="{558EF7B1-B563-44B1-AADE-C94E5C8B2564}" type="presParOf" srcId="{B1FDCB26-D76A-4C47-9E48-6EED1AEE9A70}" destId="{45B1897C-7DF3-4157-8BD8-AB1430681F7E}" srcOrd="0" destOrd="0" presId="urn:microsoft.com/office/officeart/2005/8/layout/chevron2"/>
    <dgm:cxn modelId="{FBED096B-B9C9-4D5C-A384-9CF39C4CABB0}" type="presParOf" srcId="{B1FDCB26-D76A-4C47-9E48-6EED1AEE9A70}" destId="{93AE81D2-AEAE-4629-9091-4F017DBCCBBC}" srcOrd="1" destOrd="0" presId="urn:microsoft.com/office/officeart/2005/8/layout/chevron2"/>
    <dgm:cxn modelId="{0346DBE1-48CF-46C8-81C5-B4F1B1A2D966}" type="presParOf" srcId="{EB1A1438-3DCA-46D1-A2B7-166C7F8EA1FD}" destId="{B8979BF2-6A3D-470C-9BA3-587C5698A5C6}" srcOrd="1" destOrd="0" presId="urn:microsoft.com/office/officeart/2005/8/layout/chevron2"/>
    <dgm:cxn modelId="{9BF1DC72-F73A-43E2-B926-3608B8727F63}" type="presParOf" srcId="{EB1A1438-3DCA-46D1-A2B7-166C7F8EA1FD}" destId="{62073D44-8D1A-47AF-884A-22C2DC3BBCA7}" srcOrd="2" destOrd="0" presId="urn:microsoft.com/office/officeart/2005/8/layout/chevron2"/>
    <dgm:cxn modelId="{D4C20911-A27E-4475-BE5F-741CBB3A5CCF}" type="presParOf" srcId="{62073D44-8D1A-47AF-884A-22C2DC3BBCA7}" destId="{7AC36654-F7EF-4461-AD4A-D08870DCBEB4}" srcOrd="0" destOrd="0" presId="urn:microsoft.com/office/officeart/2005/8/layout/chevron2"/>
    <dgm:cxn modelId="{6923B3C0-4439-4D57-8552-5DC09458DD66}" type="presParOf" srcId="{62073D44-8D1A-47AF-884A-22C2DC3BBCA7}" destId="{4342972C-53D1-4030-AF6A-17D534FEC5C8}" srcOrd="1" destOrd="0" presId="urn:microsoft.com/office/officeart/2005/8/layout/chevron2"/>
    <dgm:cxn modelId="{B7619659-C122-4ACB-9252-E9582A320D60}" type="presParOf" srcId="{EB1A1438-3DCA-46D1-A2B7-166C7F8EA1FD}" destId="{5EF06550-8915-40CE-AB06-8463922F6735}" srcOrd="3" destOrd="0" presId="urn:microsoft.com/office/officeart/2005/8/layout/chevron2"/>
    <dgm:cxn modelId="{D926F4DE-2C50-46FF-8436-170003549AAA}" type="presParOf" srcId="{EB1A1438-3DCA-46D1-A2B7-166C7F8EA1FD}" destId="{17021921-FFC8-4175-B162-BC8BD80636DD}" srcOrd="4" destOrd="0" presId="urn:microsoft.com/office/officeart/2005/8/layout/chevron2"/>
    <dgm:cxn modelId="{751D23DC-5D01-4190-8321-221210FE4E98}" type="presParOf" srcId="{17021921-FFC8-4175-B162-BC8BD80636DD}" destId="{F832441C-E371-4D37-80F7-932677D236B3}" srcOrd="0" destOrd="0" presId="urn:microsoft.com/office/officeart/2005/8/layout/chevron2"/>
    <dgm:cxn modelId="{0CA9E85B-CEA1-4136-A85F-F2A00C8D4D2C}" type="presParOf" srcId="{17021921-FFC8-4175-B162-BC8BD80636DD}" destId="{650E6A3E-A6CF-41B1-B914-0CED12BCD48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B1897C-7DF3-4157-8BD8-AB1430681F7E}">
      <dsp:nvSpPr>
        <dsp:cNvPr id="0" name=""/>
        <dsp:cNvSpPr/>
      </dsp:nvSpPr>
      <dsp:spPr>
        <a:xfrm rot="5400000">
          <a:off x="-176193" y="177758"/>
          <a:ext cx="1174625" cy="8222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</a:t>
          </a:r>
          <a:endParaRPr lang="en-IN" sz="2300" kern="1200" dirty="0"/>
        </a:p>
      </dsp:txBody>
      <dsp:txXfrm rot="-5400000">
        <a:off x="1" y="412683"/>
        <a:ext cx="822238" cy="352387"/>
      </dsp:txXfrm>
    </dsp:sp>
    <dsp:sp modelId="{93AE81D2-AEAE-4629-9091-4F017DBCCBBC}">
      <dsp:nvSpPr>
        <dsp:cNvPr id="0" name=""/>
        <dsp:cNvSpPr/>
      </dsp:nvSpPr>
      <dsp:spPr>
        <a:xfrm rot="5400000">
          <a:off x="5038721" y="-4214919"/>
          <a:ext cx="763506" cy="91964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Use Excel for First 3 steps of CRISP - DM </a:t>
          </a:r>
          <a:endParaRPr lang="en-IN" sz="2100" kern="1200" dirty="0"/>
        </a:p>
      </dsp:txBody>
      <dsp:txXfrm rot="-5400000">
        <a:off x="822238" y="38835"/>
        <a:ext cx="9159202" cy="688964"/>
      </dsp:txXfrm>
    </dsp:sp>
    <dsp:sp modelId="{7AC36654-F7EF-4461-AD4A-D08870DCBEB4}">
      <dsp:nvSpPr>
        <dsp:cNvPr id="0" name=""/>
        <dsp:cNvSpPr/>
      </dsp:nvSpPr>
      <dsp:spPr>
        <a:xfrm rot="5400000">
          <a:off x="-176193" y="1150980"/>
          <a:ext cx="1174625" cy="8222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</a:t>
          </a:r>
          <a:endParaRPr lang="en-IN" sz="2300" kern="1200" dirty="0"/>
        </a:p>
      </dsp:txBody>
      <dsp:txXfrm rot="-5400000">
        <a:off x="1" y="1385905"/>
        <a:ext cx="822238" cy="352387"/>
      </dsp:txXfrm>
    </dsp:sp>
    <dsp:sp modelId="{4342972C-53D1-4030-AF6A-17D534FEC5C8}">
      <dsp:nvSpPr>
        <dsp:cNvPr id="0" name=""/>
        <dsp:cNvSpPr/>
      </dsp:nvSpPr>
      <dsp:spPr>
        <a:xfrm rot="5400000">
          <a:off x="5038721" y="-3241696"/>
          <a:ext cx="763506" cy="91964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Use Python for doing EDA and Model building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Use Correlation for finding out most affecting parameters to target categories</a:t>
          </a:r>
          <a:endParaRPr lang="en-IN" sz="2100" kern="1200" dirty="0"/>
        </a:p>
      </dsp:txBody>
      <dsp:txXfrm rot="-5400000">
        <a:off x="822238" y="1012058"/>
        <a:ext cx="9159202" cy="688964"/>
      </dsp:txXfrm>
    </dsp:sp>
    <dsp:sp modelId="{F832441C-E371-4D37-80F7-932677D236B3}">
      <dsp:nvSpPr>
        <dsp:cNvPr id="0" name=""/>
        <dsp:cNvSpPr/>
      </dsp:nvSpPr>
      <dsp:spPr>
        <a:xfrm rot="5400000">
          <a:off x="-176193" y="2124203"/>
          <a:ext cx="1174625" cy="8222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3</a:t>
          </a:r>
          <a:endParaRPr lang="en-IN" sz="2300" kern="1200" dirty="0"/>
        </a:p>
      </dsp:txBody>
      <dsp:txXfrm rot="-5400000">
        <a:off x="1" y="2359128"/>
        <a:ext cx="822238" cy="352387"/>
      </dsp:txXfrm>
    </dsp:sp>
    <dsp:sp modelId="{650E6A3E-A6CF-41B1-B914-0CED12BCD485}">
      <dsp:nvSpPr>
        <dsp:cNvPr id="0" name=""/>
        <dsp:cNvSpPr/>
      </dsp:nvSpPr>
      <dsp:spPr>
        <a:xfrm rot="5400000">
          <a:off x="5038721" y="-2268473"/>
          <a:ext cx="763506" cy="91964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Use Power BI for visualization and Dashboard building</a:t>
          </a:r>
          <a:endParaRPr lang="en-IN" sz="2100" kern="1200" dirty="0"/>
        </a:p>
      </dsp:txBody>
      <dsp:txXfrm rot="-5400000">
        <a:off x="822238" y="1985281"/>
        <a:ext cx="9159202" cy="688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8CB-7AF0-4FB6-ABCE-ECE24E22DC5F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163B-338B-4961-B530-C82FA3564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90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8CB-7AF0-4FB6-ABCE-ECE24E22DC5F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163B-338B-4961-B530-C82FA3564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71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8CB-7AF0-4FB6-ABCE-ECE24E22DC5F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163B-338B-4961-B530-C82FA3564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739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8CB-7AF0-4FB6-ABCE-ECE24E22DC5F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163B-338B-4961-B530-C82FA3564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510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8CB-7AF0-4FB6-ABCE-ECE24E22DC5F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163B-338B-4961-B530-C82FA3564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707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8CB-7AF0-4FB6-ABCE-ECE24E22DC5F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163B-338B-4961-B530-C82FA3564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446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8CB-7AF0-4FB6-ABCE-ECE24E22DC5F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163B-338B-4961-B530-C82FA3564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546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8CB-7AF0-4FB6-ABCE-ECE24E22DC5F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163B-338B-4961-B530-C82FA3564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774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8CB-7AF0-4FB6-ABCE-ECE24E22DC5F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163B-338B-4961-B530-C82FA3564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93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8CB-7AF0-4FB6-ABCE-ECE24E22DC5F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118163B-338B-4961-B530-C82FA3564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51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8CB-7AF0-4FB6-ABCE-ECE24E22DC5F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163B-338B-4961-B530-C82FA3564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77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8CB-7AF0-4FB6-ABCE-ECE24E22DC5F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163B-338B-4961-B530-C82FA3564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3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8CB-7AF0-4FB6-ABCE-ECE24E22DC5F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163B-338B-4961-B530-C82FA3564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04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8CB-7AF0-4FB6-ABCE-ECE24E22DC5F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163B-338B-4961-B530-C82FA3564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8CB-7AF0-4FB6-ABCE-ECE24E22DC5F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163B-338B-4961-B530-C82FA3564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10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8CB-7AF0-4FB6-ABCE-ECE24E22DC5F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163B-338B-4961-B530-C82FA3564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11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8CB-7AF0-4FB6-ABCE-ECE24E22DC5F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163B-338B-4961-B530-C82FA3564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73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57D8CB-7AF0-4FB6-ABCE-ECE24E22DC5F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18163B-338B-4961-B530-C82FA3564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99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5AE4-5203-218B-3FF7-CFE913F4A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Retention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6878B-F182-4D7F-EEF8-81C16728BD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by:</a:t>
            </a:r>
          </a:p>
          <a:p>
            <a:r>
              <a:rPr lang="en-US" dirty="0"/>
              <a:t>Rohan Sharma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41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E5A7-4C78-19D0-91E5-EA33D800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35835"/>
            <a:ext cx="10018713" cy="930965"/>
          </a:xfrm>
        </p:spPr>
        <p:txBody>
          <a:bodyPr/>
          <a:lstStyle/>
          <a:p>
            <a:r>
              <a:rPr lang="en-US" dirty="0"/>
              <a:t>Solution Mockup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09904B-13A2-67B3-F0C1-7D4C69EB9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7287334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338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24365-3EE0-D63A-05EC-F1AD7F99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237957"/>
          </a:xfrm>
        </p:spPr>
        <p:txBody>
          <a:bodyPr/>
          <a:lstStyle/>
          <a:p>
            <a:r>
              <a:rPr lang="en-US" u="sng" dirty="0" err="1"/>
              <a:t>Utilising</a:t>
            </a:r>
            <a:r>
              <a:rPr lang="en-US" u="sng" dirty="0"/>
              <a:t> CRISP-DM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D3D38-85CC-97AD-D517-BDD637264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94338"/>
            <a:ext cx="10442647" cy="45954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Business Understanding –  </a:t>
            </a:r>
          </a:p>
          <a:p>
            <a:pPr lvl="1"/>
            <a:r>
              <a:rPr lang="en-US" dirty="0"/>
              <a:t>Bank is concerned about Customer Churn, which is majorly dependent on transaction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need to investigate factors affecting customers turning from Active to Inactive and vice versa.</a:t>
            </a:r>
          </a:p>
          <a:p>
            <a:r>
              <a:rPr lang="en-US" dirty="0"/>
              <a:t>Data Understanding –</a:t>
            </a:r>
          </a:p>
          <a:p>
            <a:pPr lvl="1"/>
            <a:r>
              <a:rPr lang="en-US" dirty="0"/>
              <a:t>Looked at Data Dictionary and explored it.</a:t>
            </a:r>
          </a:p>
          <a:p>
            <a:r>
              <a:rPr lang="en-US" dirty="0"/>
              <a:t>Data Preparation –</a:t>
            </a:r>
          </a:p>
          <a:p>
            <a:pPr lvl="1"/>
            <a:r>
              <a:rPr lang="en-US" dirty="0"/>
              <a:t>Creating a modified column for </a:t>
            </a:r>
            <a:r>
              <a:rPr lang="en-IN" dirty="0" err="1"/>
              <a:t>active_inactive_end</a:t>
            </a:r>
            <a:r>
              <a:rPr lang="en-IN" dirty="0"/>
              <a:t>, standardising it in same format as </a:t>
            </a:r>
            <a:r>
              <a:rPr lang="en-IN" dirty="0" err="1"/>
              <a:t>active_inactive_start</a:t>
            </a:r>
            <a:r>
              <a:rPr lang="en-IN" dirty="0"/>
              <a:t> using IF condition.</a:t>
            </a:r>
          </a:p>
          <a:p>
            <a:pPr lvl="1"/>
            <a:r>
              <a:rPr lang="en-IN" dirty="0"/>
              <a:t>Preparing a column for categorising Active to inactive and Inactive to active using Nested IF condition.</a:t>
            </a:r>
          </a:p>
          <a:p>
            <a:pPr lvl="1"/>
            <a:r>
              <a:rPr lang="en-IN" dirty="0"/>
              <a:t>Create categorisation of Income – Low (2k-50k), Medium (50k-2L), High (2L-4L)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D9FE1F-1581-E757-E8E3-878508677599}"/>
              </a:ext>
            </a:extLst>
          </p:cNvPr>
          <p:cNvSpPr txBox="1"/>
          <p:nvPr/>
        </p:nvSpPr>
        <p:spPr>
          <a:xfrm>
            <a:off x="1484310" y="1053291"/>
            <a:ext cx="434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 Used: Excel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895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D400C-38E2-5027-6D80-1E0E4799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84413"/>
            <a:ext cx="10018713" cy="982388"/>
          </a:xfrm>
        </p:spPr>
        <p:txBody>
          <a:bodyPr/>
          <a:lstStyle/>
          <a:p>
            <a:r>
              <a:rPr lang="en-US" u="sng" dirty="0" err="1"/>
              <a:t>Utilising</a:t>
            </a:r>
            <a:r>
              <a:rPr lang="en-US" u="sng" dirty="0"/>
              <a:t> CRISP-DM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1DCA4-CEC6-7642-9781-BFBB15274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596" y="1472433"/>
            <a:ext cx="10707690" cy="530115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Modeling – </a:t>
            </a:r>
          </a:p>
          <a:p>
            <a:pPr lvl="1"/>
            <a:r>
              <a:rPr lang="en-US" dirty="0"/>
              <a:t>Step 1: Import the libraries</a:t>
            </a:r>
          </a:p>
          <a:p>
            <a:pPr lvl="1"/>
            <a:r>
              <a:rPr lang="en-US" dirty="0"/>
              <a:t>Step 2: Fetch data</a:t>
            </a:r>
          </a:p>
          <a:p>
            <a:pPr lvl="1"/>
            <a:r>
              <a:rPr lang="en-US" dirty="0"/>
              <a:t>Step 3: Determine the target variable</a:t>
            </a:r>
          </a:p>
          <a:p>
            <a:pPr lvl="1"/>
            <a:r>
              <a:rPr lang="en-US" dirty="0"/>
              <a:t>Step 4: Creation of predictors variables</a:t>
            </a:r>
          </a:p>
          <a:p>
            <a:pPr lvl="1"/>
            <a:r>
              <a:rPr lang="en-US" dirty="0"/>
              <a:t>Step 5: Test and train dataset split</a:t>
            </a:r>
          </a:p>
          <a:p>
            <a:pPr lvl="1"/>
            <a:r>
              <a:rPr lang="en-US" dirty="0"/>
              <a:t>Step 6: Create the machine learning classification model using the train dataset</a:t>
            </a:r>
          </a:p>
          <a:p>
            <a:pPr lvl="1"/>
            <a:r>
              <a:rPr lang="en-US" dirty="0"/>
              <a:t>Step 7: The classification model </a:t>
            </a:r>
            <a:r>
              <a:rPr lang="en-US" dirty="0" err="1"/>
              <a:t>accuracy_score</a:t>
            </a:r>
            <a:r>
              <a:rPr lang="en-US" dirty="0"/>
              <a:t> in Python</a:t>
            </a:r>
          </a:p>
          <a:p>
            <a:pPr lvl="1"/>
            <a:r>
              <a:rPr lang="en-US" dirty="0"/>
              <a:t>Step 8: Prediction</a:t>
            </a:r>
          </a:p>
          <a:p>
            <a:pPr lvl="1"/>
            <a:r>
              <a:rPr lang="en-US" dirty="0"/>
              <a:t>Step 9: Plotting classification data in matplotlib</a:t>
            </a:r>
          </a:p>
          <a:p>
            <a:pPr lvl="1"/>
            <a:r>
              <a:rPr lang="en-US" dirty="0"/>
              <a:t>We can use classification techniques to predict if the customer will turn inactive.</a:t>
            </a:r>
          </a:p>
          <a:p>
            <a:pPr lvl="1"/>
            <a:r>
              <a:rPr lang="en-US" dirty="0"/>
              <a:t>We can look at the correlation</a:t>
            </a:r>
          </a:p>
          <a:p>
            <a:r>
              <a:rPr lang="en-IN" dirty="0"/>
              <a:t>Evaluation – </a:t>
            </a:r>
          </a:p>
          <a:p>
            <a:pPr lvl="1"/>
            <a:r>
              <a:rPr lang="en-IN" dirty="0"/>
              <a:t>Based on the findings of our model, we can assess the accuracy and precision of the model utilising Confusion Matrix and Classification report.</a:t>
            </a:r>
          </a:p>
          <a:p>
            <a:r>
              <a:rPr lang="en-US" dirty="0"/>
              <a:t>Deployment – </a:t>
            </a:r>
          </a:p>
          <a:p>
            <a:pPr lvl="1"/>
            <a:r>
              <a:rPr lang="en-US" dirty="0"/>
              <a:t>By utilizing new customer data, we can classify them and know which ones will be turning inactive.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65B5E-1163-095B-1F4A-78E41F6895D8}"/>
              </a:ext>
            </a:extLst>
          </p:cNvPr>
          <p:cNvSpPr txBox="1"/>
          <p:nvPr/>
        </p:nvSpPr>
        <p:spPr>
          <a:xfrm>
            <a:off x="2020141" y="1084951"/>
            <a:ext cx="432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 used -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16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597A-7CB6-A3ED-1C42-674E99AD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755374"/>
          </a:xfrm>
        </p:spPr>
        <p:txBody>
          <a:bodyPr/>
          <a:lstStyle/>
          <a:p>
            <a:r>
              <a:rPr lang="en-US" dirty="0" err="1"/>
              <a:t>Visualisation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0BC1B-60A6-FD50-BE3B-B2E7A9CD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Overall Count of </a:t>
            </a:r>
            <a:r>
              <a:rPr lang="en-US" dirty="0" err="1"/>
              <a:t>Categorisation</a:t>
            </a:r>
            <a:r>
              <a:rPr lang="en-US" dirty="0"/>
              <a:t> – Bar chart</a:t>
            </a:r>
            <a:endParaRPr lang="en-IN" dirty="0"/>
          </a:p>
          <a:p>
            <a:r>
              <a:rPr lang="en-IN" dirty="0"/>
              <a:t>Categorisation based on Gender (only required cat.) – Stacked Bar chart</a:t>
            </a:r>
          </a:p>
          <a:p>
            <a:r>
              <a:rPr lang="en-IN" dirty="0"/>
              <a:t>Categorisation based on Age (only required cat.) – Stacked Bar chart</a:t>
            </a:r>
          </a:p>
          <a:p>
            <a:r>
              <a:rPr lang="en-IN" dirty="0"/>
              <a:t>Categorisation based on Income category (only required cat.) – Stacked Bar chart</a:t>
            </a:r>
          </a:p>
          <a:p>
            <a:r>
              <a:rPr lang="en-IN" dirty="0"/>
              <a:t>Categorisation based on Segment (only required cat.) – Stacked Bar chart</a:t>
            </a:r>
          </a:p>
          <a:p>
            <a:r>
              <a:rPr lang="en-IN" dirty="0"/>
              <a:t>Categorisation based on Total Financial products (only required cat.) – Stacked Bar chart</a:t>
            </a:r>
          </a:p>
          <a:p>
            <a:r>
              <a:rPr lang="en-IN" dirty="0"/>
              <a:t>Correlation matrix, we can know which factors most affect the categories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F77476-8903-F1B0-76A5-BF53E1BC7674}"/>
              </a:ext>
            </a:extLst>
          </p:cNvPr>
          <p:cNvSpPr txBox="1"/>
          <p:nvPr/>
        </p:nvSpPr>
        <p:spPr>
          <a:xfrm>
            <a:off x="1722783" y="113968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 used – Power BI/Python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621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93B0-F190-AE69-C5E6-916C8860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879230"/>
          </a:xfrm>
        </p:spPr>
        <p:txBody>
          <a:bodyPr/>
          <a:lstStyle/>
          <a:p>
            <a:r>
              <a:rPr lang="en-US" dirty="0" err="1"/>
              <a:t>Visualisation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6DAA18-166E-87C3-B26D-F9C6C20423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099145"/>
              </p:ext>
            </p:extLst>
          </p:nvPr>
        </p:nvGraphicFramePr>
        <p:xfrm>
          <a:off x="5348580" y="879231"/>
          <a:ext cx="6154444" cy="2961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F29345-2CB5-5876-6549-4E33F2B1205D}"/>
              </a:ext>
            </a:extLst>
          </p:cNvPr>
          <p:cNvSpPr txBox="1"/>
          <p:nvPr/>
        </p:nvSpPr>
        <p:spPr>
          <a:xfrm>
            <a:off x="1617785" y="998806"/>
            <a:ext cx="333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count of customers falling into required categories.</a:t>
            </a:r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F988319-E2AC-D935-93B4-1F0C9C222B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4905556"/>
              </p:ext>
            </p:extLst>
          </p:nvPr>
        </p:nvGraphicFramePr>
        <p:xfrm>
          <a:off x="5348580" y="4028660"/>
          <a:ext cx="6154444" cy="2706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AE00CCA-C370-5081-0464-F7DA805EBE32}"/>
              </a:ext>
            </a:extLst>
          </p:cNvPr>
          <p:cNvSpPr txBox="1"/>
          <p:nvPr/>
        </p:nvSpPr>
        <p:spPr>
          <a:xfrm>
            <a:off x="1722783" y="4028660"/>
            <a:ext cx="30877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Gender vs </a:t>
            </a:r>
            <a:r>
              <a:rPr lang="en-US" b="1" dirty="0" err="1"/>
              <a:t>Categorisation</a:t>
            </a:r>
            <a:r>
              <a:rPr lang="en-US" b="1" dirty="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Males are more likely to go from Inactive to 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Females are half and half but their numbers are more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830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D8AF-E00D-A6F2-F56E-0BC54B06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-122582"/>
            <a:ext cx="10018713" cy="811695"/>
          </a:xfrm>
        </p:spPr>
        <p:txBody>
          <a:bodyPr/>
          <a:lstStyle/>
          <a:p>
            <a:r>
              <a:rPr lang="en-US" dirty="0" err="1"/>
              <a:t>Visualisation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6A272C-14C8-A37E-EEFF-1AD11F8F4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764531"/>
              </p:ext>
            </p:extLst>
          </p:nvPr>
        </p:nvGraphicFramePr>
        <p:xfrm>
          <a:off x="5632174" y="689114"/>
          <a:ext cx="5870848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11F4E82-567B-49BD-51CE-AB823B6F031A}"/>
              </a:ext>
            </a:extLst>
          </p:cNvPr>
          <p:cNvSpPr txBox="1"/>
          <p:nvPr/>
        </p:nvSpPr>
        <p:spPr>
          <a:xfrm>
            <a:off x="1643270" y="940904"/>
            <a:ext cx="36973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Age vs </a:t>
            </a:r>
            <a:r>
              <a:rPr lang="en-US" b="1" dirty="0" err="1"/>
              <a:t>Categorisation</a:t>
            </a:r>
            <a:r>
              <a:rPr lang="en-US" b="1" dirty="0"/>
              <a:t> – 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Young people more likely to become active from inactive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Old people going more inactive but closely matched with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 of the inactive ones, Young people have the most count</a:t>
            </a:r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8C15E8B-2DFD-5B78-AC3E-B1C922E7BA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1332210"/>
              </p:ext>
            </p:extLst>
          </p:nvPr>
        </p:nvGraphicFramePr>
        <p:xfrm>
          <a:off x="5632174" y="3829878"/>
          <a:ext cx="5870848" cy="2949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A6009DC-BA84-8C4D-10B5-9BBC88961829}"/>
              </a:ext>
            </a:extLst>
          </p:cNvPr>
          <p:cNvSpPr txBox="1"/>
          <p:nvPr/>
        </p:nvSpPr>
        <p:spPr>
          <a:xfrm>
            <a:off x="1643270" y="3843130"/>
            <a:ext cx="36045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Income vs </a:t>
            </a:r>
            <a:r>
              <a:rPr lang="en-US" b="1" dirty="0" err="1"/>
              <a:t>Categorisation</a:t>
            </a:r>
            <a:r>
              <a:rPr lang="en-US" b="1" dirty="0"/>
              <a:t> –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 of Medium income level highest, going more from I to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income level should be kept active </a:t>
            </a:r>
            <a:r>
              <a:rPr lang="en-US" dirty="0" err="1"/>
              <a:t>bcz</a:t>
            </a:r>
            <a:r>
              <a:rPr lang="en-US" dirty="0"/>
              <a:t> of high transaction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567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5AFF-C728-31CB-8C75-EF83C635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718930"/>
          </a:xfrm>
        </p:spPr>
        <p:txBody>
          <a:bodyPr/>
          <a:lstStyle/>
          <a:p>
            <a:r>
              <a:rPr lang="en-US" dirty="0" err="1"/>
              <a:t>Visualisations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0D2537-8FC8-F644-BC2A-9B9C7E62F9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557617"/>
              </p:ext>
            </p:extLst>
          </p:nvPr>
        </p:nvGraphicFramePr>
        <p:xfrm>
          <a:off x="5883966" y="822325"/>
          <a:ext cx="5923722" cy="2861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386E3C-DF01-366F-1971-CACF6B280EAF}"/>
              </a:ext>
            </a:extLst>
          </p:cNvPr>
          <p:cNvSpPr txBox="1"/>
          <p:nvPr/>
        </p:nvSpPr>
        <p:spPr>
          <a:xfrm>
            <a:off x="1656522" y="822325"/>
            <a:ext cx="38166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Segment vs </a:t>
            </a:r>
            <a:r>
              <a:rPr lang="en-US" b="1" dirty="0" err="1"/>
              <a:t>Categorisation</a:t>
            </a:r>
            <a:r>
              <a:rPr lang="en-US" b="1" dirty="0"/>
              <a:t> –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VIP customers have highest A to I rate, high transaction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College graduated people have been mostly turning from Inactive to 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Count-wise, Individuals are highest but balanced </a:t>
            </a:r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E3E6E73-5344-65D1-506B-618E240C36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020040"/>
              </p:ext>
            </p:extLst>
          </p:nvPr>
        </p:nvGraphicFramePr>
        <p:xfrm>
          <a:off x="4929809" y="3609168"/>
          <a:ext cx="7262191" cy="3243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4862A98-13D3-86E6-72D9-6BBAECF3566B}"/>
              </a:ext>
            </a:extLst>
          </p:cNvPr>
          <p:cNvSpPr txBox="1"/>
          <p:nvPr/>
        </p:nvSpPr>
        <p:spPr>
          <a:xfrm>
            <a:off x="1762539" y="3896139"/>
            <a:ext cx="3021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No. of instruments vs </a:t>
            </a:r>
            <a:r>
              <a:rPr lang="en-US" b="1" dirty="0" err="1"/>
              <a:t>Categorisation</a:t>
            </a:r>
            <a:r>
              <a:rPr lang="en-US" b="1" dirty="0"/>
              <a:t>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 ins are going inactive, make people purchase </a:t>
            </a:r>
            <a:r>
              <a:rPr lang="en-US" dirty="0" err="1"/>
              <a:t>atleast</a:t>
            </a:r>
            <a:r>
              <a:rPr lang="en-US" dirty="0"/>
              <a:t>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ins is the ideal amount as after it the inactive increases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10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DE50-A528-D0AC-473A-80B9D2CD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1"/>
            <a:ext cx="10018713" cy="876300"/>
          </a:xfrm>
        </p:spPr>
        <p:txBody>
          <a:bodyPr/>
          <a:lstStyle/>
          <a:p>
            <a:r>
              <a:rPr lang="en-US" dirty="0"/>
              <a:t>Inferences and 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71FBD-B078-6C30-FB85-A1CEE4066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91175"/>
            <a:ext cx="10018713" cy="4300025"/>
          </a:xfrm>
        </p:spPr>
        <p:txBody>
          <a:bodyPr/>
          <a:lstStyle/>
          <a:p>
            <a:r>
              <a:rPr lang="en-US" dirty="0"/>
              <a:t>When we find out the factors compelling customers moving from inactive to active, the Bank should focus on inactive to inactive customers of those segments to get them active.</a:t>
            </a:r>
          </a:p>
          <a:p>
            <a:r>
              <a:rPr lang="en-US" dirty="0"/>
              <a:t>For acquiring customers, they should focus on the profiles of customers which are active to active and inactive to active.</a:t>
            </a:r>
          </a:p>
          <a:p>
            <a:r>
              <a:rPr lang="en-US" dirty="0"/>
              <a:t>Deploy a predictor(classifier) which will classify each new prospective user to see if they would be active in the bank, which is done in our </a:t>
            </a:r>
            <a:r>
              <a:rPr lang="en-US"/>
              <a:t>python notebook.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62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335</TotalTime>
  <Words>659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Customer Retention Analysis</vt:lpstr>
      <vt:lpstr>Solution Mockup</vt:lpstr>
      <vt:lpstr>Utilising CRISP-DM</vt:lpstr>
      <vt:lpstr>Utilising CRISP-DM</vt:lpstr>
      <vt:lpstr>Visualisation</vt:lpstr>
      <vt:lpstr>Visualisation</vt:lpstr>
      <vt:lpstr>Visualisation</vt:lpstr>
      <vt:lpstr>Visualisations</vt:lpstr>
      <vt:lpstr>Inferences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 Analysis</dc:title>
  <dc:creator>A330</dc:creator>
  <cp:lastModifiedBy>A330</cp:lastModifiedBy>
  <cp:revision>4</cp:revision>
  <dcterms:created xsi:type="dcterms:W3CDTF">2024-01-27T12:53:07Z</dcterms:created>
  <dcterms:modified xsi:type="dcterms:W3CDTF">2024-07-01T11:06:25Z</dcterms:modified>
</cp:coreProperties>
</file>