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63" r:id="rId4"/>
    <p:sldId id="268" r:id="rId5"/>
    <p:sldId id="264" r:id="rId6"/>
    <p:sldId id="265" r:id="rId7"/>
    <p:sldId id="266" r:id="rId8"/>
    <p:sldId id="269" r:id="rId9"/>
    <p:sldId id="270" r:id="rId10"/>
    <p:sldId id="267" r:id="rId11"/>
    <p:sldId id="271" r:id="rId12"/>
    <p:sldId id="272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5" d="100"/>
          <a:sy n="65" d="100"/>
        </p:scale>
        <p:origin x="936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6/19/2024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8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23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757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55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317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7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27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51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5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1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58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4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72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7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CC0096-1860-4642-9CD2-0079EA5E7CD1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19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04" y="1412776"/>
            <a:ext cx="8001000" cy="2971801"/>
          </a:xfrm>
        </p:spPr>
        <p:txBody>
          <a:bodyPr/>
          <a:lstStyle/>
          <a:p>
            <a:r>
              <a:rPr lang="en-US" dirty="0"/>
              <a:t>SQL Analysis on FDA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1904" y="4581128"/>
            <a:ext cx="6400800" cy="194733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Completed by: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Rohan Sharma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E7C995-A5A5-1163-95ED-A9DF61D12F6C}"/>
              </a:ext>
            </a:extLst>
          </p:cNvPr>
          <p:cNvSpPr txBox="1"/>
          <p:nvPr/>
        </p:nvSpPr>
        <p:spPr>
          <a:xfrm>
            <a:off x="695400" y="616530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www.linkedin.com/in/sharmarohan659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57FA5F-F853-AA70-CCD7-8CE113115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30" y="323365"/>
            <a:ext cx="3084386" cy="159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5F72E87-2744-1200-E943-94BC31BC6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3964" y="553451"/>
            <a:ext cx="2744071" cy="113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99" y="655305"/>
            <a:ext cx="10712869" cy="576263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Task – 3: Analyzing Products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7792" y="2292594"/>
            <a:ext cx="4649787" cy="576262"/>
          </a:xfrm>
        </p:spPr>
        <p:txBody>
          <a:bodyPr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7488" y="2296874"/>
            <a:ext cx="2999656" cy="576262"/>
          </a:xfrm>
        </p:spPr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3B977A-9EDF-DDD9-C167-9C89D0CB75A7}"/>
              </a:ext>
            </a:extLst>
          </p:cNvPr>
          <p:cNvSpPr txBox="1">
            <a:spLocks/>
          </p:cNvSpPr>
          <p:nvPr/>
        </p:nvSpPr>
        <p:spPr>
          <a:xfrm>
            <a:off x="4123962" y="8893"/>
            <a:ext cx="3370900" cy="7997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SQL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B56C6-A0FE-4C40-D701-A845CE76E54E}"/>
              </a:ext>
            </a:extLst>
          </p:cNvPr>
          <p:cNvSpPr txBox="1"/>
          <p:nvPr/>
        </p:nvSpPr>
        <p:spPr>
          <a:xfrm>
            <a:off x="517137" y="1762081"/>
            <a:ext cx="984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Categorize Products by dosage form and analyze their distribution. </a:t>
            </a:r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8D46A8-EA89-39B8-FF06-C1B80828619A}"/>
              </a:ext>
            </a:extLst>
          </p:cNvPr>
          <p:cNvSpPr txBox="1">
            <a:spLocks/>
          </p:cNvSpPr>
          <p:nvPr/>
        </p:nvSpPr>
        <p:spPr>
          <a:xfrm>
            <a:off x="494275" y="1185819"/>
            <a:ext cx="10712869" cy="5762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Question - 1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710CC8-C226-3191-D5AC-EF38C9953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75" y="3026220"/>
            <a:ext cx="7083467" cy="2069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99A2DA-8B1D-25A3-4D8B-C3012A2C2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252" y="3026220"/>
            <a:ext cx="2376128" cy="35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99" y="655305"/>
            <a:ext cx="10712869" cy="576263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Task – 3: Analyzing Products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7792" y="2292594"/>
            <a:ext cx="4649787" cy="576262"/>
          </a:xfrm>
        </p:spPr>
        <p:txBody>
          <a:bodyPr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7488" y="2296874"/>
            <a:ext cx="2999656" cy="576262"/>
          </a:xfrm>
        </p:spPr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3B977A-9EDF-DDD9-C167-9C89D0CB75A7}"/>
              </a:ext>
            </a:extLst>
          </p:cNvPr>
          <p:cNvSpPr txBox="1">
            <a:spLocks/>
          </p:cNvSpPr>
          <p:nvPr/>
        </p:nvSpPr>
        <p:spPr>
          <a:xfrm>
            <a:off x="4123962" y="8893"/>
            <a:ext cx="3370900" cy="7997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SQL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B56C6-A0FE-4C40-D701-A845CE76E54E}"/>
              </a:ext>
            </a:extLst>
          </p:cNvPr>
          <p:cNvSpPr txBox="1"/>
          <p:nvPr/>
        </p:nvSpPr>
        <p:spPr>
          <a:xfrm>
            <a:off x="517137" y="1762081"/>
            <a:ext cx="984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total number of approvals for each dosage form and identify the most successful forms. </a:t>
            </a:r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8D46A8-EA89-39B8-FF06-C1B80828619A}"/>
              </a:ext>
            </a:extLst>
          </p:cNvPr>
          <p:cNvSpPr txBox="1">
            <a:spLocks/>
          </p:cNvSpPr>
          <p:nvPr/>
        </p:nvSpPr>
        <p:spPr>
          <a:xfrm>
            <a:off x="494275" y="1185819"/>
            <a:ext cx="10712869" cy="5762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Question - 2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F1583-C5FB-A084-5F14-80949F735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84" y="3140969"/>
            <a:ext cx="6749842" cy="3061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A80F92-A795-6DCF-4751-C8E603D5A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3140968"/>
            <a:ext cx="4238067" cy="30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0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99" y="655305"/>
            <a:ext cx="10712869" cy="576263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Task – 3: Analyzing Products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7792" y="2292594"/>
            <a:ext cx="4649787" cy="576262"/>
          </a:xfrm>
        </p:spPr>
        <p:txBody>
          <a:bodyPr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7488" y="2296874"/>
            <a:ext cx="2999656" cy="576262"/>
          </a:xfrm>
        </p:spPr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3B977A-9EDF-DDD9-C167-9C89D0CB75A7}"/>
              </a:ext>
            </a:extLst>
          </p:cNvPr>
          <p:cNvSpPr txBox="1">
            <a:spLocks/>
          </p:cNvSpPr>
          <p:nvPr/>
        </p:nvSpPr>
        <p:spPr>
          <a:xfrm>
            <a:off x="4123962" y="8893"/>
            <a:ext cx="3370900" cy="7997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SQL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B56C6-A0FE-4C40-D701-A845CE76E54E}"/>
              </a:ext>
            </a:extLst>
          </p:cNvPr>
          <p:cNvSpPr txBox="1"/>
          <p:nvPr/>
        </p:nvSpPr>
        <p:spPr>
          <a:xfrm>
            <a:off x="517137" y="1762081"/>
            <a:ext cx="984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Investigate yearly trends related to successful forms.</a:t>
            </a:r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8D46A8-EA89-39B8-FF06-C1B80828619A}"/>
              </a:ext>
            </a:extLst>
          </p:cNvPr>
          <p:cNvSpPr txBox="1">
            <a:spLocks/>
          </p:cNvSpPr>
          <p:nvPr/>
        </p:nvSpPr>
        <p:spPr>
          <a:xfrm>
            <a:off x="494275" y="1185819"/>
            <a:ext cx="10712869" cy="5762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Question - 3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24F65B-028E-800C-C324-172D43AF5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6" y="3159623"/>
            <a:ext cx="7035161" cy="3043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B35676-F395-A243-E5A2-BBA594795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3159623"/>
            <a:ext cx="3888432" cy="310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17" y="540591"/>
            <a:ext cx="11362365" cy="1261527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Task – 4: Exploring Therapeutic Classes and Approval Trends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577" y="2565506"/>
            <a:ext cx="4649787" cy="576262"/>
          </a:xfrm>
        </p:spPr>
        <p:txBody>
          <a:bodyPr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84231" y="2566309"/>
            <a:ext cx="2999656" cy="576262"/>
          </a:xfrm>
        </p:spPr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3B977A-9EDF-DDD9-C167-9C89D0CB75A7}"/>
              </a:ext>
            </a:extLst>
          </p:cNvPr>
          <p:cNvSpPr txBox="1">
            <a:spLocks/>
          </p:cNvSpPr>
          <p:nvPr/>
        </p:nvSpPr>
        <p:spPr>
          <a:xfrm>
            <a:off x="4123962" y="8893"/>
            <a:ext cx="3370900" cy="7997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SQL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B56C6-A0FE-4C40-D701-A845CE76E54E}"/>
              </a:ext>
            </a:extLst>
          </p:cNvPr>
          <p:cNvSpPr txBox="1"/>
          <p:nvPr/>
        </p:nvSpPr>
        <p:spPr>
          <a:xfrm>
            <a:off x="551510" y="2099635"/>
            <a:ext cx="984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 drug approvals based on therapeutic evaluation code (</a:t>
            </a:r>
            <a:r>
              <a:rPr lang="en-US" dirty="0" err="1"/>
              <a:t>TE_Code</a:t>
            </a:r>
            <a:r>
              <a:rPr lang="en-US" dirty="0"/>
              <a:t>). </a:t>
            </a:r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8D46A8-EA89-39B8-FF06-C1B80828619A}"/>
              </a:ext>
            </a:extLst>
          </p:cNvPr>
          <p:cNvSpPr txBox="1">
            <a:spLocks/>
          </p:cNvSpPr>
          <p:nvPr/>
        </p:nvSpPr>
        <p:spPr>
          <a:xfrm>
            <a:off x="551510" y="1543029"/>
            <a:ext cx="10712869" cy="5762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Question - 1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BACDE-A1E2-B88C-F585-578FFBD9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3" y="3255236"/>
            <a:ext cx="7090698" cy="25500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062094-45BC-01EB-7002-72EDAD7A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296" y="3221853"/>
            <a:ext cx="1800200" cy="325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3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17" y="540591"/>
            <a:ext cx="11362365" cy="1261527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Task – 4: Exploring Therapeutic Classes and Approval Trends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577" y="2565506"/>
            <a:ext cx="4649787" cy="576262"/>
          </a:xfrm>
        </p:spPr>
        <p:txBody>
          <a:bodyPr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84231" y="2566309"/>
            <a:ext cx="2999656" cy="576262"/>
          </a:xfrm>
        </p:spPr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3B977A-9EDF-DDD9-C167-9C89D0CB75A7}"/>
              </a:ext>
            </a:extLst>
          </p:cNvPr>
          <p:cNvSpPr txBox="1">
            <a:spLocks/>
          </p:cNvSpPr>
          <p:nvPr/>
        </p:nvSpPr>
        <p:spPr>
          <a:xfrm>
            <a:off x="4123962" y="8893"/>
            <a:ext cx="3370900" cy="7997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SQL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B56C6-A0FE-4C40-D701-A845CE76E54E}"/>
              </a:ext>
            </a:extLst>
          </p:cNvPr>
          <p:cNvSpPr txBox="1"/>
          <p:nvPr/>
        </p:nvSpPr>
        <p:spPr>
          <a:xfrm>
            <a:off x="551510" y="2099635"/>
            <a:ext cx="984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the therapeutic evaluation code (</a:t>
            </a:r>
            <a:r>
              <a:rPr lang="en-US" dirty="0" err="1"/>
              <a:t>TE_Code</a:t>
            </a:r>
            <a:r>
              <a:rPr lang="en-US" dirty="0"/>
              <a:t>) with the highest number of Approvals in each year. </a:t>
            </a:r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8D46A8-EA89-39B8-FF06-C1B80828619A}"/>
              </a:ext>
            </a:extLst>
          </p:cNvPr>
          <p:cNvSpPr txBox="1">
            <a:spLocks/>
          </p:cNvSpPr>
          <p:nvPr/>
        </p:nvSpPr>
        <p:spPr>
          <a:xfrm>
            <a:off x="551510" y="1543029"/>
            <a:ext cx="10712869" cy="5762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Question - 2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8AFDE-0B66-8250-DC0F-2F120727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0" y="3121729"/>
            <a:ext cx="7411773" cy="3727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2DB284-FB80-1C69-079B-2A5C72548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230" y="3121729"/>
            <a:ext cx="3168353" cy="33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4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99" y="655305"/>
            <a:ext cx="10712869" cy="576263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Task – 1: Identifying Approval Trends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7792" y="2678974"/>
            <a:ext cx="4649787" cy="576262"/>
          </a:xfrm>
        </p:spPr>
        <p:txBody>
          <a:bodyPr/>
          <a:lstStyle/>
          <a:p>
            <a:pPr algn="ctr"/>
            <a:r>
              <a:rPr lang="en-US" dirty="0"/>
              <a:t>Input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FA179F9-62F8-39DC-0584-4C430D48B3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84232" y="3333598"/>
            <a:ext cx="2999656" cy="33357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84232" y="2639662"/>
            <a:ext cx="2999656" cy="576262"/>
          </a:xfrm>
        </p:spPr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F63ADF-27EC-C783-A3C7-3C264855E5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10511" y="3333598"/>
            <a:ext cx="7184351" cy="3335762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13B977A-9EDF-DDD9-C167-9C89D0CB75A7}"/>
              </a:ext>
            </a:extLst>
          </p:cNvPr>
          <p:cNvSpPr txBox="1">
            <a:spLocks/>
          </p:cNvSpPr>
          <p:nvPr/>
        </p:nvSpPr>
        <p:spPr>
          <a:xfrm>
            <a:off x="4123962" y="8893"/>
            <a:ext cx="3370900" cy="7997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SQL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B56C6-A0FE-4C40-D701-A845CE76E54E}"/>
              </a:ext>
            </a:extLst>
          </p:cNvPr>
          <p:cNvSpPr txBox="1"/>
          <p:nvPr/>
        </p:nvSpPr>
        <p:spPr>
          <a:xfrm>
            <a:off x="517137" y="1762081"/>
            <a:ext cx="9845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the number of drugs approved each year and provide insights into the yearly trends. </a:t>
            </a:r>
          </a:p>
          <a:p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8D46A8-EA89-39B8-FF06-C1B80828619A}"/>
              </a:ext>
            </a:extLst>
          </p:cNvPr>
          <p:cNvSpPr txBox="1">
            <a:spLocks/>
          </p:cNvSpPr>
          <p:nvPr/>
        </p:nvSpPr>
        <p:spPr>
          <a:xfrm>
            <a:off x="494275" y="1185819"/>
            <a:ext cx="10712869" cy="5762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Question - 1</a:t>
            </a:r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99" y="655305"/>
            <a:ext cx="10712869" cy="576263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Task – 1: Identifying Approval Trends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397" y="2672219"/>
            <a:ext cx="4649787" cy="576262"/>
          </a:xfrm>
        </p:spPr>
        <p:txBody>
          <a:bodyPr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70357" y="2650794"/>
            <a:ext cx="2999656" cy="576262"/>
          </a:xfrm>
        </p:spPr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3B977A-9EDF-DDD9-C167-9C89D0CB75A7}"/>
              </a:ext>
            </a:extLst>
          </p:cNvPr>
          <p:cNvSpPr txBox="1">
            <a:spLocks/>
          </p:cNvSpPr>
          <p:nvPr/>
        </p:nvSpPr>
        <p:spPr>
          <a:xfrm>
            <a:off x="4123962" y="8893"/>
            <a:ext cx="3370900" cy="7997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SQL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B56C6-A0FE-4C40-D701-A845CE76E54E}"/>
              </a:ext>
            </a:extLst>
          </p:cNvPr>
          <p:cNvSpPr txBox="1"/>
          <p:nvPr/>
        </p:nvSpPr>
        <p:spPr>
          <a:xfrm>
            <a:off x="517137" y="1762081"/>
            <a:ext cx="984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the top three years that got the highest and lowest approvals, in descending  and ascending  order, respectively. </a:t>
            </a:r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8D46A8-EA89-39B8-FF06-C1B80828619A}"/>
              </a:ext>
            </a:extLst>
          </p:cNvPr>
          <p:cNvSpPr txBox="1">
            <a:spLocks/>
          </p:cNvSpPr>
          <p:nvPr/>
        </p:nvSpPr>
        <p:spPr>
          <a:xfrm>
            <a:off x="494275" y="1185819"/>
            <a:ext cx="10712869" cy="5762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Question - 2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8CC78-55F7-9FDD-B281-45600B2E1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1" y="3333598"/>
            <a:ext cx="7179141" cy="3335762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1D318EF-7C13-3532-9B6B-52D9C021C0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64091" y="3333598"/>
            <a:ext cx="3812188" cy="1800200"/>
          </a:xfrm>
        </p:spPr>
      </p:pic>
    </p:spTree>
    <p:extLst>
      <p:ext uri="{BB962C8B-B14F-4D97-AF65-F5344CB8AC3E}">
        <p14:creationId xmlns:p14="http://schemas.microsoft.com/office/powerpoint/2010/main" val="381231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99" y="655305"/>
            <a:ext cx="10712869" cy="576263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Task – 1: Identifying Approval Trends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2668" y="2650794"/>
            <a:ext cx="4649787" cy="576262"/>
          </a:xfrm>
        </p:spPr>
        <p:txBody>
          <a:bodyPr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70357" y="2650794"/>
            <a:ext cx="2999656" cy="576262"/>
          </a:xfrm>
        </p:spPr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3B977A-9EDF-DDD9-C167-9C89D0CB75A7}"/>
              </a:ext>
            </a:extLst>
          </p:cNvPr>
          <p:cNvSpPr txBox="1">
            <a:spLocks/>
          </p:cNvSpPr>
          <p:nvPr/>
        </p:nvSpPr>
        <p:spPr>
          <a:xfrm>
            <a:off x="4123962" y="8893"/>
            <a:ext cx="3370900" cy="7997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SQL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B56C6-A0FE-4C40-D701-A845CE76E54E}"/>
              </a:ext>
            </a:extLst>
          </p:cNvPr>
          <p:cNvSpPr txBox="1"/>
          <p:nvPr/>
        </p:nvSpPr>
        <p:spPr>
          <a:xfrm>
            <a:off x="517137" y="1762081"/>
            <a:ext cx="984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the top three years that got the highest and lowest approvals, in descending  and ascending  order, respectively. </a:t>
            </a:r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8D46A8-EA89-39B8-FF06-C1B80828619A}"/>
              </a:ext>
            </a:extLst>
          </p:cNvPr>
          <p:cNvSpPr txBox="1">
            <a:spLocks/>
          </p:cNvSpPr>
          <p:nvPr/>
        </p:nvSpPr>
        <p:spPr>
          <a:xfrm>
            <a:off x="494275" y="1185819"/>
            <a:ext cx="10712869" cy="5762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Question - 2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FC0A0E-0C2C-74C9-E180-CAB2D1F0F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59" y="3347296"/>
            <a:ext cx="6932407" cy="32794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79ED05-EF54-9824-B465-B074D03D3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999" y="3347296"/>
            <a:ext cx="3688371" cy="166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99" y="655305"/>
            <a:ext cx="10712869" cy="576263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Task – 1: Identifying Approval Trends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7792" y="2678974"/>
            <a:ext cx="4649787" cy="576262"/>
          </a:xfrm>
        </p:spPr>
        <p:txBody>
          <a:bodyPr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84232" y="2639662"/>
            <a:ext cx="2999656" cy="576262"/>
          </a:xfrm>
        </p:spPr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3B977A-9EDF-DDD9-C167-9C89D0CB75A7}"/>
              </a:ext>
            </a:extLst>
          </p:cNvPr>
          <p:cNvSpPr txBox="1">
            <a:spLocks/>
          </p:cNvSpPr>
          <p:nvPr/>
        </p:nvSpPr>
        <p:spPr>
          <a:xfrm>
            <a:off x="4123962" y="8893"/>
            <a:ext cx="3370900" cy="7997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SQL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B56C6-A0FE-4C40-D701-A845CE76E54E}"/>
              </a:ext>
            </a:extLst>
          </p:cNvPr>
          <p:cNvSpPr txBox="1"/>
          <p:nvPr/>
        </p:nvSpPr>
        <p:spPr>
          <a:xfrm>
            <a:off x="517137" y="1762081"/>
            <a:ext cx="984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Explore approval trends over the years based on sponsors. </a:t>
            </a:r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8D46A8-EA89-39B8-FF06-C1B80828619A}"/>
              </a:ext>
            </a:extLst>
          </p:cNvPr>
          <p:cNvSpPr txBox="1">
            <a:spLocks/>
          </p:cNvSpPr>
          <p:nvPr/>
        </p:nvSpPr>
        <p:spPr>
          <a:xfrm>
            <a:off x="494275" y="1185819"/>
            <a:ext cx="10712869" cy="5762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Question - 3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968BC5-F987-2FF3-F76B-394AAD14F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65" y="3333598"/>
            <a:ext cx="7435407" cy="32637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65AAEE-A604-FCEC-9EB9-57B3A392E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673" y="3333598"/>
            <a:ext cx="3538225" cy="326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99" y="655305"/>
            <a:ext cx="10712869" cy="576263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Task – 1: Identifying Approval Trends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7792" y="2678974"/>
            <a:ext cx="4649787" cy="576262"/>
          </a:xfrm>
        </p:spPr>
        <p:txBody>
          <a:bodyPr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84232" y="2639662"/>
            <a:ext cx="2999656" cy="576262"/>
          </a:xfrm>
        </p:spPr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3B977A-9EDF-DDD9-C167-9C89D0CB75A7}"/>
              </a:ext>
            </a:extLst>
          </p:cNvPr>
          <p:cNvSpPr txBox="1">
            <a:spLocks/>
          </p:cNvSpPr>
          <p:nvPr/>
        </p:nvSpPr>
        <p:spPr>
          <a:xfrm>
            <a:off x="4123962" y="8893"/>
            <a:ext cx="3370900" cy="7997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SQL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B56C6-A0FE-4C40-D701-A845CE76E54E}"/>
              </a:ext>
            </a:extLst>
          </p:cNvPr>
          <p:cNvSpPr txBox="1"/>
          <p:nvPr/>
        </p:nvSpPr>
        <p:spPr>
          <a:xfrm>
            <a:off x="517137" y="1762081"/>
            <a:ext cx="984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sponsors based on the total number of approvals they received each year between 1939 and 1960. </a:t>
            </a:r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8D46A8-EA89-39B8-FF06-C1B80828619A}"/>
              </a:ext>
            </a:extLst>
          </p:cNvPr>
          <p:cNvSpPr txBox="1">
            <a:spLocks/>
          </p:cNvSpPr>
          <p:nvPr/>
        </p:nvSpPr>
        <p:spPr>
          <a:xfrm>
            <a:off x="494275" y="1185819"/>
            <a:ext cx="10712869" cy="5762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Question - 4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A802D-648C-689C-BF07-0AFE5BD8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86" y="3333598"/>
            <a:ext cx="7125976" cy="3335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B45C06-9A68-5BC7-5054-1E6A02D10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187" y="3333598"/>
            <a:ext cx="4207312" cy="333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4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17" y="540591"/>
            <a:ext cx="11362365" cy="1261527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Task – 2: Segmentation Analysis Based on Drug Marketing Status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7792" y="2678974"/>
            <a:ext cx="4649787" cy="576262"/>
          </a:xfrm>
        </p:spPr>
        <p:txBody>
          <a:bodyPr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84232" y="2639662"/>
            <a:ext cx="2999656" cy="576262"/>
          </a:xfrm>
        </p:spPr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3B977A-9EDF-DDD9-C167-9C89D0CB75A7}"/>
              </a:ext>
            </a:extLst>
          </p:cNvPr>
          <p:cNvSpPr txBox="1">
            <a:spLocks/>
          </p:cNvSpPr>
          <p:nvPr/>
        </p:nvSpPr>
        <p:spPr>
          <a:xfrm>
            <a:off x="4123962" y="8893"/>
            <a:ext cx="3370900" cy="7997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SQL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B56C6-A0FE-4C40-D701-A845CE76E54E}"/>
              </a:ext>
            </a:extLst>
          </p:cNvPr>
          <p:cNvSpPr txBox="1"/>
          <p:nvPr/>
        </p:nvSpPr>
        <p:spPr>
          <a:xfrm>
            <a:off x="551510" y="2099635"/>
            <a:ext cx="984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products based on </a:t>
            </a:r>
            <a:r>
              <a:rPr lang="en-US" dirty="0" err="1"/>
              <a:t>MarketingStatus</a:t>
            </a:r>
            <a:r>
              <a:rPr lang="en-US" dirty="0"/>
              <a:t>. Provide meaningful insights into the segmentation patterns. </a:t>
            </a:r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8D46A8-EA89-39B8-FF06-C1B80828619A}"/>
              </a:ext>
            </a:extLst>
          </p:cNvPr>
          <p:cNvSpPr txBox="1">
            <a:spLocks/>
          </p:cNvSpPr>
          <p:nvPr/>
        </p:nvSpPr>
        <p:spPr>
          <a:xfrm>
            <a:off x="551510" y="1543029"/>
            <a:ext cx="10712869" cy="5762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Question - 1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8BED58-EE35-01C7-AACE-A8983891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20" y="3333598"/>
            <a:ext cx="6838957" cy="3335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718295-741E-7BF6-D6FA-460B47999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333598"/>
            <a:ext cx="4057620" cy="18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0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17" y="540591"/>
            <a:ext cx="11362365" cy="1261527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Task – 2: Segmentation Analysis Based on Drug Marketing Status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7792" y="2678974"/>
            <a:ext cx="4649787" cy="576262"/>
          </a:xfrm>
        </p:spPr>
        <p:txBody>
          <a:bodyPr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84232" y="2639662"/>
            <a:ext cx="2999656" cy="576262"/>
          </a:xfrm>
        </p:spPr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3B977A-9EDF-DDD9-C167-9C89D0CB75A7}"/>
              </a:ext>
            </a:extLst>
          </p:cNvPr>
          <p:cNvSpPr txBox="1">
            <a:spLocks/>
          </p:cNvSpPr>
          <p:nvPr/>
        </p:nvSpPr>
        <p:spPr>
          <a:xfrm>
            <a:off x="4123962" y="8893"/>
            <a:ext cx="3370900" cy="7997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SQL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B56C6-A0FE-4C40-D701-A845CE76E54E}"/>
              </a:ext>
            </a:extLst>
          </p:cNvPr>
          <p:cNvSpPr txBox="1"/>
          <p:nvPr/>
        </p:nvSpPr>
        <p:spPr>
          <a:xfrm>
            <a:off x="551510" y="2099635"/>
            <a:ext cx="984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the total number of applications for each </a:t>
            </a:r>
            <a:r>
              <a:rPr lang="en-US" dirty="0" err="1"/>
              <a:t>MarketingStatus</a:t>
            </a:r>
            <a:r>
              <a:rPr lang="en-US" dirty="0"/>
              <a:t> year-wise after the year 2010. </a:t>
            </a:r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8D46A8-EA89-39B8-FF06-C1B80828619A}"/>
              </a:ext>
            </a:extLst>
          </p:cNvPr>
          <p:cNvSpPr txBox="1">
            <a:spLocks/>
          </p:cNvSpPr>
          <p:nvPr/>
        </p:nvSpPr>
        <p:spPr>
          <a:xfrm>
            <a:off x="551510" y="1543029"/>
            <a:ext cx="10712869" cy="5762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Question - 2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DD41B-2A10-AEC9-097F-B42D0CA8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7" y="3306112"/>
            <a:ext cx="6617287" cy="3543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418C69-56DA-30D4-85D4-27D83A11C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256" y="3306112"/>
            <a:ext cx="4247608" cy="329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17" y="540591"/>
            <a:ext cx="11362365" cy="1261527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Task – 2: Segmentation Analysis Based on Drug Marketing Status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7792" y="2678974"/>
            <a:ext cx="4649787" cy="576262"/>
          </a:xfrm>
        </p:spPr>
        <p:txBody>
          <a:bodyPr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84232" y="2639662"/>
            <a:ext cx="2999656" cy="576262"/>
          </a:xfrm>
        </p:spPr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3B977A-9EDF-DDD9-C167-9C89D0CB75A7}"/>
              </a:ext>
            </a:extLst>
          </p:cNvPr>
          <p:cNvSpPr txBox="1">
            <a:spLocks/>
          </p:cNvSpPr>
          <p:nvPr/>
        </p:nvSpPr>
        <p:spPr>
          <a:xfrm>
            <a:off x="4123962" y="8893"/>
            <a:ext cx="3370900" cy="7997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SQL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B56C6-A0FE-4C40-D701-A845CE76E54E}"/>
              </a:ext>
            </a:extLst>
          </p:cNvPr>
          <p:cNvSpPr txBox="1"/>
          <p:nvPr/>
        </p:nvSpPr>
        <p:spPr>
          <a:xfrm>
            <a:off x="551510" y="2099635"/>
            <a:ext cx="984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the top </a:t>
            </a:r>
            <a:r>
              <a:rPr lang="en-US" dirty="0" err="1"/>
              <a:t>MarketingStatus</a:t>
            </a:r>
            <a:r>
              <a:rPr lang="en-US" dirty="0"/>
              <a:t> with the maximum number of applications and analyze its trend over time. </a:t>
            </a:r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8D46A8-EA89-39B8-FF06-C1B80828619A}"/>
              </a:ext>
            </a:extLst>
          </p:cNvPr>
          <p:cNvSpPr txBox="1">
            <a:spLocks/>
          </p:cNvSpPr>
          <p:nvPr/>
        </p:nvSpPr>
        <p:spPr>
          <a:xfrm>
            <a:off x="551510" y="1543029"/>
            <a:ext cx="10712869" cy="5762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Question - 3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6EFB6-3A68-8338-3FD2-523FC8A17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6" y="3259870"/>
            <a:ext cx="6833311" cy="3589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B43D56-FA55-300F-AAF8-F710464D0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081" y="3255236"/>
            <a:ext cx="3827957" cy="34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1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112</TotalTime>
  <Words>416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Franklin Gothic Medium</vt:lpstr>
      <vt:lpstr>Wingdings 3</vt:lpstr>
      <vt:lpstr>Slice</vt:lpstr>
      <vt:lpstr>SQL Analysis on FDA data</vt:lpstr>
      <vt:lpstr>Task – 1: Identifying Approval Trends</vt:lpstr>
      <vt:lpstr>Task – 1: Identifying Approval Trends</vt:lpstr>
      <vt:lpstr>Task – 1: Identifying Approval Trends</vt:lpstr>
      <vt:lpstr>Task – 1: Identifying Approval Trends</vt:lpstr>
      <vt:lpstr>Task – 1: Identifying Approval Trends</vt:lpstr>
      <vt:lpstr>Task – 2: Segmentation Analysis Based on Drug Marketing Status </vt:lpstr>
      <vt:lpstr>Task – 2: Segmentation Analysis Based on Drug Marketing Status </vt:lpstr>
      <vt:lpstr>Task – 2: Segmentation Analysis Based on Drug Marketing Status </vt:lpstr>
      <vt:lpstr>Task – 3: Analyzing Products </vt:lpstr>
      <vt:lpstr>Task – 3: Analyzing Products </vt:lpstr>
      <vt:lpstr>Task – 3: Analyzing Products </vt:lpstr>
      <vt:lpstr>Task – 4: Exploring Therapeutic Classes and Approval Trends </vt:lpstr>
      <vt:lpstr>Task – 4: Exploring Therapeutic Classes and Approval Trends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A330</dc:creator>
  <cp:lastModifiedBy>A330</cp:lastModifiedBy>
  <cp:revision>19</cp:revision>
  <dcterms:created xsi:type="dcterms:W3CDTF">2024-06-18T16:12:42Z</dcterms:created>
  <dcterms:modified xsi:type="dcterms:W3CDTF">2024-06-19T10:39:16Z</dcterms:modified>
</cp:coreProperties>
</file>