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9" r:id="rId3"/>
    <p:sldId id="338" r:id="rId4"/>
    <p:sldId id="341" r:id="rId5"/>
    <p:sldId id="343" r:id="rId6"/>
    <p:sldId id="340" r:id="rId7"/>
    <p:sldId id="342" r:id="rId8"/>
    <p:sldId id="344" r:id="rId9"/>
    <p:sldId id="347" r:id="rId10"/>
    <p:sldId id="345" r:id="rId11"/>
    <p:sldId id="334" r:id="rId12"/>
    <p:sldId id="336" r:id="rId13"/>
    <p:sldId id="322" r:id="rId14"/>
    <p:sldId id="323" r:id="rId15"/>
    <p:sldId id="321" r:id="rId16"/>
    <p:sldId id="333" r:id="rId17"/>
    <p:sldId id="264" r:id="rId18"/>
    <p:sldId id="339" r:id="rId19"/>
    <p:sldId id="335" r:id="rId20"/>
    <p:sldId id="3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32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sim900-gsm-gprs-shield-arduino/" TargetMode="External"/><Relationship Id="rId2" Type="http://schemas.openxmlformats.org/officeDocument/2006/relationships/hyperlink" Target="https://www.amazon.ca/dp/B07WTBTKDM/ref=pe_3034960_233709270_TE_ite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photovideo.com/c/product/908219-REG/watson_b_1537_replacement_battery_pack_for.html" TargetMode="External"/><Relationship Id="rId2" Type="http://schemas.openxmlformats.org/officeDocument/2006/relationships/hyperlink" Target="https://www.amazon.ca/dp/B07PRDY6DS/ref=pe_3034960_233709270_TE_ite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vinduino.blogspot.com/2013/07/active-high-vs-active-low-button.html#:~:text=Active%2DHIGH%20button%20means%20that,be%20directly%20connected%20to%20VCC." TargetMode="External"/><Relationship Id="rId2" Type="http://schemas.openxmlformats.org/officeDocument/2006/relationships/hyperlink" Target="https://www.elprocus.com/arm7-based-lpc2148-microcontroller-pin-configur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Pulse-Sensor-With-Arduino-Tutori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62559-DB5C-4FE7-834F-95B68AD3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8678" y="771987"/>
            <a:ext cx="6167562" cy="355451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Analysis of Hardware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CC8C-532C-41A1-9FA8-52AF207F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8278" y="4872922"/>
            <a:ext cx="5557962" cy="1673651"/>
          </a:xfrm>
        </p:spPr>
        <p:txBody>
          <a:bodyPr>
            <a:normAutofit/>
          </a:bodyPr>
          <a:lstStyle/>
          <a:p>
            <a:r>
              <a:rPr lang="en-US" sz="2000" dirty="0"/>
              <a:t>Group-7</a:t>
            </a:r>
          </a:p>
          <a:p>
            <a:r>
              <a:rPr lang="en-US" sz="2000" dirty="0" err="1"/>
              <a:t>Ronakkumar</a:t>
            </a:r>
            <a:r>
              <a:rPr lang="en-US" sz="2000" dirty="0"/>
              <a:t> Sharma(747019)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3" descr="Open book on table, blurred shelves of books in background">
            <a:extLst>
              <a:ext uri="{FF2B5EF4-FFF2-40B4-BE49-F238E27FC236}">
                <a16:creationId xmlns:a16="http://schemas.microsoft.com/office/drawing/2014/main" id="{F710A653-AB1D-4B14-B7E5-9C0CC2DA03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596348" y="625682"/>
            <a:ext cx="5062330" cy="59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8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1BF0-2CBB-4842-9BB1-7BE5FD89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4839-47A3-4E12-9934-5EEFC554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component</a:t>
            </a:r>
          </a:p>
          <a:p>
            <a:r>
              <a:rPr lang="en-US" dirty="0"/>
              <a:t>Takes input from Panic button and Pulse Rate Sensor.</a:t>
            </a:r>
          </a:p>
          <a:p>
            <a:r>
              <a:rPr lang="en-US" dirty="0"/>
              <a:t>Transmits the information regarding location and alert message through GSM</a:t>
            </a:r>
          </a:p>
          <a:p>
            <a:r>
              <a:rPr lang="en-US" dirty="0"/>
              <a:t>Enables ESP32 during Emergency to take the picture and send it to cloud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5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761A-4C34-4255-9D90-0CDC5DC2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Beitian</a:t>
            </a:r>
            <a:r>
              <a:rPr lang="en-US" dirty="0"/>
              <a:t> BN-220 GPS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D58A-D128-478F-8C2B-9C4CE3E4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consumption is between 3V-5V.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rate is considered from 4800bps to </a:t>
            </a:r>
          </a:p>
          <a:p>
            <a:pPr marL="0" indent="0">
              <a:buNone/>
            </a:pPr>
            <a:r>
              <a:rPr lang="en-US" dirty="0"/>
              <a:t>    9216000bps.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Pins :    VCC,TX input, RX output, GND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EBE25-0600-41D7-85D9-D657DDD4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225" y="2288070"/>
            <a:ext cx="3728732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5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62BF-025A-411C-B438-8B8C5AD2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suitable for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A2E1F-44E8-40F9-80CE-9D5353568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Trace the location of a person with help of GPS co-ordinates. In the case of emergency GPS co-ordinates are sent with alert message to the stored contact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328E-76F6-4AF0-81DA-85B271B7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SIM900 GSM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4D4B-0616-471B-A8E8-0E285EAF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12 general purpose input /output pins.</a:t>
            </a:r>
          </a:p>
          <a:p>
            <a:r>
              <a:rPr lang="en-US" dirty="0"/>
              <a:t>Supports UART interfacing.</a:t>
            </a:r>
          </a:p>
          <a:p>
            <a:r>
              <a:rPr lang="en-US" dirty="0"/>
              <a:t>It can work as per AT commands.</a:t>
            </a:r>
          </a:p>
          <a:p>
            <a:r>
              <a:rPr lang="en-US" dirty="0"/>
              <a:t>For calling predefined number, </a:t>
            </a:r>
          </a:p>
          <a:p>
            <a:pPr marL="0" indent="0">
              <a:buNone/>
            </a:pPr>
            <a:r>
              <a:rPr lang="en-US" dirty="0"/>
              <a:t>microphone well as headphone </a:t>
            </a:r>
          </a:p>
          <a:p>
            <a:pPr marL="0" indent="0">
              <a:buNone/>
            </a:pPr>
            <a:r>
              <a:rPr lang="en-US" dirty="0"/>
              <a:t>jack is available.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277A3-F1FD-4093-9CC7-79518CFA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2614405"/>
            <a:ext cx="46196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F08F-1209-4792-B4FE-31CC465D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suitable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2579-7111-4A8E-A014-1C39A88B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can transmit or receive messages.</a:t>
            </a:r>
          </a:p>
          <a:p>
            <a:r>
              <a:rPr lang="en-US" dirty="0"/>
              <a:t>It is helpful to make phone calls.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1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973B-9CF6-4421-9027-E0429378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ESP-32 CAM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AA8C0-0906-4BD5-84B8-60719040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Specifications: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Smart small camera which is considerable for </a:t>
            </a:r>
          </a:p>
          <a:p>
            <a:pPr marL="0" indent="0">
              <a:buNone/>
            </a:pPr>
            <a:r>
              <a:rPr lang="en-US" sz="2400" dirty="0"/>
              <a:t>   IOT applications.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32 bit CPU which work on 240Mhz.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Inbuilt 520 </a:t>
            </a:r>
            <a:r>
              <a:rPr lang="en-US" sz="2400" dirty="0" err="1"/>
              <a:t>Kb</a:t>
            </a:r>
            <a:r>
              <a:rPr lang="en-US" sz="2400" dirty="0"/>
              <a:t> SRAM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I2C,SPI,UART,PWM,ADC,DAC are supported </a:t>
            </a:r>
          </a:p>
          <a:p>
            <a:pPr marL="0" indent="0">
              <a:buNone/>
            </a:pPr>
            <a:r>
              <a:rPr lang="en-US" sz="2400" dirty="0"/>
              <a:t>   with this module.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Multiple sleep modes.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6281C5E-5E5C-4657-B78D-9F4C4338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48" y="2345567"/>
            <a:ext cx="3856383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7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6CF2-214B-461A-B85C-5587626F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suitable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37D8-E561-4249-A0E1-9D5AB7F98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3200" dirty="0"/>
              <a:t>Best use for Industrial wireless control,  smart Home appliances, Surveillance purposes.</a:t>
            </a:r>
          </a:p>
          <a:p>
            <a:pPr marL="0" indent="0" algn="just">
              <a:buNone/>
            </a:pPr>
            <a:r>
              <a:rPr lang="en-US" sz="3200" dirty="0"/>
              <a:t>Pictures of victim can be taken with this module which will be stored on Cloud.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3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444A-E9FB-46E8-9872-C25EC0E1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FE11-3C71-4479-8778-C90359FC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86609"/>
            <a:ext cx="10168128" cy="41227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Amazon.(2020). </a:t>
            </a:r>
            <a:r>
              <a:rPr lang="en-US" sz="2400" dirty="0"/>
              <a:t>ESP32-CAM Camera </a:t>
            </a:r>
            <a:r>
              <a:rPr lang="en-US" sz="2400" dirty="0" err="1"/>
              <a:t>WiFi</a:t>
            </a:r>
            <a:r>
              <a:rPr lang="en-US" sz="2400" dirty="0"/>
              <a:t> + Bluetooth Module 4M PSRAM Dual-core 32-bit CPU Development Board with OV2640 2MP Camera Module Support Image </a:t>
            </a:r>
            <a:r>
              <a:rPr lang="en-US" sz="2400" dirty="0" err="1"/>
              <a:t>WiFi</a:t>
            </a:r>
            <a:r>
              <a:rPr lang="en-US" sz="2400" dirty="0"/>
              <a:t> Upload.</a:t>
            </a:r>
            <a:r>
              <a:rPr lang="en-US" sz="2400" dirty="0">
                <a:hlinkClick r:id="rId2"/>
              </a:rPr>
              <a:t> https://www.amazon.ca/dp/B07WTBTKDM/ref=pe_3034960_233709270_TE_item</a:t>
            </a:r>
            <a:endParaRPr lang="en-US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Random NERD tutorial.(2020).</a:t>
            </a:r>
            <a:r>
              <a:rPr lang="en-US" dirty="0"/>
              <a:t> </a:t>
            </a:r>
            <a:r>
              <a:rPr lang="en-US" sz="2100" dirty="0"/>
              <a:t>SIM 900 GSM module.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hlinkClick r:id="rId3"/>
              </a:rPr>
              <a:t>https://randomnerdtutorials.com/sim900-gsm-gprs-shield-arduino/</a:t>
            </a:r>
            <a:endParaRPr lang="en-US" sz="2100" dirty="0"/>
          </a:p>
          <a:p>
            <a:pPr marL="0" indent="0">
              <a:lnSpc>
                <a:spcPct val="120000"/>
              </a:lnSpc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020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8318-C3D3-4477-8974-9CF4CC70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D102-DC03-417A-91E8-E36A60A9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en-US" sz="5000" dirty="0"/>
              <a:t>Amazon.(2020). </a:t>
            </a:r>
            <a:r>
              <a:rPr lang="en-US" sz="5000" dirty="0" err="1"/>
              <a:t>Beitian</a:t>
            </a:r>
            <a:r>
              <a:rPr lang="en-US" sz="5000" dirty="0"/>
              <a:t> BN-220 Dual GPS </a:t>
            </a:r>
            <a:r>
              <a:rPr lang="en-US" sz="5000" dirty="0" err="1"/>
              <a:t>Glonass</a:t>
            </a:r>
            <a:r>
              <a:rPr lang="en-US" sz="5000" dirty="0"/>
              <a:t> Module Navigation TTL Level 9600bps + GPS Passive Antenna for Arduino Raspberry Pi Pixhawk F3 CC3D </a:t>
            </a:r>
            <a:r>
              <a:rPr lang="en-US" sz="5000" dirty="0" err="1"/>
              <a:t>Betaflight</a:t>
            </a:r>
            <a:r>
              <a:rPr lang="en-US" sz="5000" dirty="0"/>
              <a:t> F4 Flight Control </a:t>
            </a:r>
            <a:r>
              <a:rPr lang="en-US" sz="5000" dirty="0" err="1"/>
              <a:t>Geekstory</a:t>
            </a:r>
            <a:r>
              <a:rPr lang="en-US" sz="5000" dirty="0"/>
              <a:t>.</a:t>
            </a:r>
          </a:p>
          <a:p>
            <a:pPr marL="0" indent="0" algn="just">
              <a:buNone/>
            </a:pPr>
            <a:r>
              <a:rPr lang="en-US" sz="5000" dirty="0"/>
              <a:t>   </a:t>
            </a:r>
            <a:r>
              <a:rPr lang="en-US" sz="5000" dirty="0">
                <a:hlinkClick r:id="rId2"/>
              </a:rPr>
              <a:t>https://www.amazon.ca/dp/B07PRDY6DS/ref=pe_3034960_233709270_TE_item</a:t>
            </a:r>
            <a:endParaRPr lang="en-US" sz="5000" dirty="0"/>
          </a:p>
          <a:p>
            <a:pPr marL="0" indent="0" algn="just">
              <a:buNone/>
            </a:pPr>
            <a:endParaRPr lang="en-US" sz="5000" dirty="0"/>
          </a:p>
          <a:p>
            <a:pPr algn="just"/>
            <a:r>
              <a:rPr lang="en-US" sz="5000" dirty="0"/>
              <a:t>B.H.(2020). LP-E12 Lithium-Ion Battery Pack (7.4V, 800mAh).</a:t>
            </a:r>
          </a:p>
          <a:p>
            <a:pPr marL="0" indent="0" algn="just">
              <a:buNone/>
            </a:pPr>
            <a:r>
              <a:rPr lang="en-US" sz="5000" dirty="0">
                <a:hlinkClick r:id="rId3"/>
              </a:rPr>
              <a:t>https://www.bhphotovideo.com/c/product/908219-REG/watson_b_1537_replacement_battery_pack_for.html</a:t>
            </a:r>
            <a:endParaRPr lang="en-US" sz="5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2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7EE5-FBF6-4E71-8D49-0B7B09D7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0A52-90A6-4536-879F-F02C7577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Elprocus,ARM7 based LPC2148 Microcontroller Pin Configuration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https://www.elprocus.com/arm7-based-lpc2148-microcontroller-pin-configuration/</a:t>
            </a:r>
            <a:endParaRPr lang="en-US" dirty="0"/>
          </a:p>
          <a:p>
            <a:r>
              <a:rPr lang="en-US" dirty="0" err="1"/>
              <a:t>Vinctronics,Active</a:t>
            </a:r>
            <a:r>
              <a:rPr lang="en-US" dirty="0"/>
              <a:t> High Versus Active Low Button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http://vinduino.blogspot.com/2013/07/active-high-vs-active-low-button.html#:~:text=Active%2DHIGH%20button%20means%20that,be%20directly%20connected%20to%20VCC.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Hardware Requirement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656B05-6AE8-4FA6-87AB-DFC3B0A25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774" y="2563019"/>
            <a:ext cx="9485906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6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6499-BEDC-4BEF-B24A-CE329C01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0EB5-88B9-47A6-A8DA-D00F0A5D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Instructables</a:t>
            </a:r>
            <a:r>
              <a:rPr lang="en-US" dirty="0"/>
              <a:t> </a:t>
            </a:r>
            <a:r>
              <a:rPr lang="en-US" dirty="0" err="1"/>
              <a:t>circuits,Pulse</a:t>
            </a:r>
            <a:r>
              <a:rPr lang="en-US" dirty="0"/>
              <a:t> sensor with Arduino Tutorials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https://www.instructables.com/id/Pulse-Sensor-With-Arduino-Tutorial/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0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1447-1B95-4333-97A7-168C9DF9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Lithium Ion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695C-B94D-4FA2-AF3F-08045A6A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rechargeable</a:t>
            </a:r>
          </a:p>
          <a:p>
            <a:r>
              <a:rPr lang="en-US" dirty="0"/>
              <a:t>Low weight</a:t>
            </a:r>
          </a:p>
          <a:p>
            <a:r>
              <a:rPr lang="en-US" dirty="0"/>
              <a:t>Long lifespan</a:t>
            </a:r>
          </a:p>
          <a:p>
            <a:r>
              <a:rPr lang="en-US" dirty="0"/>
              <a:t>Power management</a:t>
            </a:r>
          </a:p>
          <a:p>
            <a:r>
              <a:rPr lang="en-US" dirty="0"/>
              <a:t>Low maintenance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Lithium-ion battery">
            <a:extLst>
              <a:ext uri="{FF2B5EF4-FFF2-40B4-BE49-F238E27FC236}">
                <a16:creationId xmlns:a16="http://schemas.microsoft.com/office/drawing/2014/main" id="{06A73183-F254-4682-9350-65ADC2E6C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852" y="2739681"/>
            <a:ext cx="4969565" cy="27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5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11C3-DECE-423C-BBF2-07DC2D36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39998-3071-4F9B-9AB5-C66D0F6D2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Specifications                                   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Active high Button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Pull Down Resistor is used with 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terminals-one connected to power supply and another to GPIO pin of LPC2148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CE05C-96A4-4173-828D-C8799F9F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705" y="1603718"/>
            <a:ext cx="3084086" cy="34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3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DCA3-5BF8-468C-A976-B74A28E8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6F93-E6FF-418A-B20A-3D580264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747573"/>
            <a:ext cx="10168128" cy="3694176"/>
          </a:xfrm>
        </p:spPr>
        <p:txBody>
          <a:bodyPr/>
          <a:lstStyle/>
          <a:p>
            <a:r>
              <a:rPr lang="en-US" dirty="0"/>
              <a:t>When pressed ,MCU will be connected to </a:t>
            </a:r>
            <a:r>
              <a:rPr lang="en-US" dirty="0" err="1"/>
              <a:t>Vcc</a:t>
            </a:r>
            <a:r>
              <a:rPr lang="en-US" dirty="0"/>
              <a:t>.</a:t>
            </a:r>
          </a:p>
          <a:p>
            <a:r>
              <a:rPr lang="en-US" dirty="0"/>
              <a:t>MCU will get enabled.</a:t>
            </a:r>
          </a:p>
          <a:p>
            <a:r>
              <a:rPr lang="en-US" dirty="0"/>
              <a:t>When pressed ,pin gets 1 otherwise 0.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1A4CE-E11A-4C98-A115-83FD3BE82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059" y="4023161"/>
            <a:ext cx="2025382" cy="17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9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7237-707A-464A-BA5C-2E9AE611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Pulse Rate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A2E3-031B-49E0-BE2F-4BF0A4FC5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01548"/>
            <a:ext cx="4948311" cy="35754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It measures the beats per minute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Uses Optical LED Light source and an LED Light sensor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Voltage Required-3 To 5 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3 Pins—one is connected to ADC pin of LPC2148,One to </a:t>
            </a:r>
            <a:r>
              <a:rPr lang="en-US" sz="1700" dirty="0" err="1"/>
              <a:t>Vcc</a:t>
            </a:r>
            <a:r>
              <a:rPr lang="en-US" sz="1700" dirty="0"/>
              <a:t> ,one to ground</a:t>
            </a:r>
          </a:p>
          <a:p>
            <a:pPr marL="0" indent="0">
              <a:buNone/>
            </a:pPr>
            <a:endParaRPr lang="en-US" sz="1700" dirty="0"/>
          </a:p>
          <a:p>
            <a:pPr>
              <a:buFont typeface="Wingdings" panose="05000000000000000000" pitchFamily="2" charset="2"/>
              <a:buChar char="q"/>
            </a:pPr>
            <a:endParaRPr lang="en-US" sz="1700" dirty="0"/>
          </a:p>
          <a:p>
            <a:pPr>
              <a:buFont typeface="Wingdings" panose="05000000000000000000" pitchFamily="2" charset="2"/>
              <a:buChar char="q"/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DE57E-8FB9-4EE3-946E-099F0E74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015" y="1292821"/>
            <a:ext cx="5460026" cy="48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8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51AB-1952-403E-83A6-016C695B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D3C5-24DD-4C4A-9F97-D49A6A324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Its high value indicates panic situation.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value is set as threshold ,when the output of sensor meets that value ,the device gets enabled.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Pulse Rate is also sent along with message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8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6F13-90F3-4CBD-8654-BF931821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LPC2148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320C-C7EA-4495-AE50-F6E1F673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0835"/>
            <a:ext cx="10168128" cy="4704521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Specifications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32- bit RISC ARM7TDMI-S Processor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40 KB of on-Chip Static RAM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512 KB of on-Chip flash program memory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High Speed 60 MHz operation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10 –bit A/D Convertors(AD0 and AD1)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Single 10-bit D/A Convertor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CPU operating Voltage Range-3.0 to 3.6V</a:t>
            </a:r>
          </a:p>
        </p:txBody>
      </p:sp>
    </p:spTree>
    <p:extLst>
      <p:ext uri="{BB962C8B-B14F-4D97-AF65-F5344CB8AC3E}">
        <p14:creationId xmlns:p14="http://schemas.microsoft.com/office/powerpoint/2010/main" val="133730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29DC-6AB9-47A8-9984-99BD051A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of LPC2148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7C3262-21FF-4F61-8606-E0093D98F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627" y="1927274"/>
            <a:ext cx="5908838" cy="46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441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5846CB"/>
      </a:accent6>
      <a:hlink>
        <a:srgbClr val="A757C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706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Calibri</vt:lpstr>
      <vt:lpstr>Courier New</vt:lpstr>
      <vt:lpstr>Wingdings</vt:lpstr>
      <vt:lpstr>AccentBoxVTI</vt:lpstr>
      <vt:lpstr>Analysis of Hardware Components</vt:lpstr>
      <vt:lpstr>Hardware Requirement</vt:lpstr>
      <vt:lpstr>Lithium Ion battery</vt:lpstr>
      <vt:lpstr>Panic Button</vt:lpstr>
      <vt:lpstr>Requirement in Project</vt:lpstr>
      <vt:lpstr>Pulse Rate Sensor</vt:lpstr>
      <vt:lpstr>Requirement in Project</vt:lpstr>
      <vt:lpstr>LPC2148</vt:lpstr>
      <vt:lpstr>Image of LPC2148</vt:lpstr>
      <vt:lpstr>Requirement in Project</vt:lpstr>
      <vt:lpstr>Beitian BN-220 GPS module</vt:lpstr>
      <vt:lpstr>More suitable for</vt:lpstr>
      <vt:lpstr>SIM900 GSM module</vt:lpstr>
      <vt:lpstr>More suitable for</vt:lpstr>
      <vt:lpstr>ESP-32 CAM</vt:lpstr>
      <vt:lpstr>More suitable for</vt:lpstr>
      <vt:lpstr>Reference </vt:lpstr>
      <vt:lpstr>PowerPoint Presentation</vt:lpstr>
      <vt:lpstr>Continued….</vt:lpstr>
      <vt:lpstr>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in real time linux embedded based system</dc:title>
  <dc:creator>hcl</dc:creator>
  <cp:lastModifiedBy>Shweta Gulati</cp:lastModifiedBy>
  <cp:revision>70</cp:revision>
  <dcterms:created xsi:type="dcterms:W3CDTF">2020-05-31T19:51:51Z</dcterms:created>
  <dcterms:modified xsi:type="dcterms:W3CDTF">2020-06-22T02:17:46Z</dcterms:modified>
</cp:coreProperties>
</file>