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33" r:id="rId3"/>
    <p:sldId id="348" r:id="rId4"/>
    <p:sldId id="349" r:id="rId5"/>
    <p:sldId id="350" r:id="rId6"/>
    <p:sldId id="363" r:id="rId7"/>
    <p:sldId id="360" r:id="rId8"/>
    <p:sldId id="352" r:id="rId9"/>
    <p:sldId id="353" r:id="rId10"/>
    <p:sldId id="356" r:id="rId11"/>
    <p:sldId id="362" r:id="rId12"/>
    <p:sldId id="357" r:id="rId13"/>
    <p:sldId id="358" r:id="rId14"/>
    <p:sldId id="3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arm-gpio-introduction" TargetMode="External"/><Relationship Id="rId2" Type="http://schemas.openxmlformats.org/officeDocument/2006/relationships/hyperlink" Target="https://ieeexplore.ieee.org/document/89872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betronicx.com/tutorials/microcontrollers/lpc2148/lpc2148-gpio-tutorial-led-interfac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896" y="771987"/>
            <a:ext cx="4842344" cy="3554510"/>
          </a:xfrm>
        </p:spPr>
        <p:txBody>
          <a:bodyPr anchor="b">
            <a:normAutofit/>
          </a:bodyPr>
          <a:lstStyle/>
          <a:p>
            <a:pPr algn="just"/>
            <a:r>
              <a:rPr lang="en-US" sz="4800" dirty="0">
                <a:solidFill>
                  <a:schemeClr val="accent1"/>
                </a:solidFill>
              </a:rPr>
              <a:t>IOT based smart wearable safety gadget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4872922"/>
            <a:ext cx="4511040" cy="1673651"/>
          </a:xfrm>
        </p:spPr>
        <p:txBody>
          <a:bodyPr>
            <a:normAutofit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/>
              <a:t>Amandeep Kaur(748434)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976198" y="625683"/>
            <a:ext cx="5573822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4531F-35C0-4CD8-B116-6E300F93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1616765"/>
            <a:ext cx="11516139" cy="5075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CC39E-24E9-41C6-8529-66ACDBDE9EC7}"/>
              </a:ext>
            </a:extLst>
          </p:cNvPr>
          <p:cNvSpPr txBox="1"/>
          <p:nvPr/>
        </p:nvSpPr>
        <p:spPr>
          <a:xfrm>
            <a:off x="1086678" y="689978"/>
            <a:ext cx="79380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02472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A495-BA14-4BBE-8CED-F0006BD4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563757"/>
            <a:ext cx="10168128" cy="4608443"/>
          </a:xfrm>
        </p:spPr>
        <p:txBody>
          <a:bodyPr/>
          <a:lstStyle/>
          <a:p>
            <a:r>
              <a:rPr lang="en-US" dirty="0"/>
              <a:t>When button will be pressed , LED will glow.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B3C76-20F3-47F2-AB83-3D3F0988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152650"/>
            <a:ext cx="1016812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BBCB-943A-41E4-B563-4A63ADC4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implementation with Panic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BA78D-0254-481D-8AA7-449613CBB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" y="2844006"/>
            <a:ext cx="10475313" cy="2962275"/>
          </a:xfrm>
        </p:spPr>
      </p:pic>
    </p:spTree>
    <p:extLst>
      <p:ext uri="{BB962C8B-B14F-4D97-AF65-F5344CB8AC3E}">
        <p14:creationId xmlns:p14="http://schemas.microsoft.com/office/powerpoint/2010/main" val="377755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3E5A2-A36B-40F3-A164-4135FBFC2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344557"/>
            <a:ext cx="11701670" cy="6042991"/>
          </a:xfrm>
        </p:spPr>
      </p:pic>
    </p:spTree>
    <p:extLst>
      <p:ext uri="{BB962C8B-B14F-4D97-AF65-F5344CB8AC3E}">
        <p14:creationId xmlns:p14="http://schemas.microsoft.com/office/powerpoint/2010/main" val="314716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81AA-962D-4E35-AAF4-B3AB2371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0421E-8F59-484D-86D1-E961CDBD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400" dirty="0"/>
              <a:t>Tejonidhi.M.R.,</a:t>
            </a:r>
            <a:r>
              <a:rPr lang="en-US" sz="2400" dirty="0" err="1"/>
              <a:t>Dyana</a:t>
            </a:r>
            <a:r>
              <a:rPr lang="en-US" sz="2400" dirty="0"/>
              <a:t>. </a:t>
            </a:r>
            <a:r>
              <a:rPr lang="en-US" sz="2400" dirty="0" err="1"/>
              <a:t>M.K.Aishwarya</a:t>
            </a:r>
            <a:r>
              <a:rPr lang="en-US" sz="2400" dirty="0"/>
              <a:t>, </a:t>
            </a:r>
            <a:r>
              <a:rPr lang="en-US" sz="2400" dirty="0" err="1"/>
              <a:t>Nagamma.H</a:t>
            </a:r>
            <a:r>
              <a:rPr lang="en-US" sz="2400" dirty="0"/>
              <a:t>., </a:t>
            </a:r>
            <a:r>
              <a:rPr lang="en-US" sz="2400" dirty="0" err="1"/>
              <a:t>Chaithara.K.S</a:t>
            </a:r>
            <a:r>
              <a:rPr lang="en-US" sz="2400" dirty="0"/>
              <a:t>. (2019),IOT based smart </a:t>
            </a:r>
            <a:r>
              <a:rPr lang="en-US" sz="2400" dirty="0" err="1"/>
              <a:t>secuirty</a:t>
            </a:r>
            <a:r>
              <a:rPr lang="en-US" sz="2400" dirty="0"/>
              <a:t> gadget for women’s safety, International Conference on Advance in Information Technology. </a:t>
            </a:r>
            <a:r>
              <a:rPr lang="en-US" sz="2400" u="sng" dirty="0">
                <a:hlinkClick r:id="rId2"/>
              </a:rPr>
              <a:t>https://ieeexplore.ieee.org/document/8987242</a:t>
            </a:r>
            <a:r>
              <a:rPr lang="en-US" sz="2400" u="sng" dirty="0"/>
              <a:t>.</a:t>
            </a:r>
          </a:p>
          <a:p>
            <a:pPr marL="0" lvl="0" indent="0">
              <a:buNone/>
            </a:pPr>
            <a:endParaRPr lang="en-US" sz="2400" u="sng" dirty="0"/>
          </a:p>
          <a:p>
            <a:r>
              <a:rPr lang="en-US" sz="2400" dirty="0"/>
              <a:t>Electronic hub(2016).Arm GPIO Introduction.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757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https://www.electronicshub.org/arm-gpio-introduction</a:t>
            </a:r>
            <a:r>
              <a:rPr lang="en-US" sz="2400" dirty="0">
                <a:solidFill>
                  <a:srgbClr val="A757C7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A757C7"/>
              </a:solidFill>
            </a:endParaRPr>
          </a:p>
          <a:p>
            <a:r>
              <a:rPr lang="en-US" sz="2400" dirty="0" err="1"/>
              <a:t>Embetronix</a:t>
            </a:r>
            <a:r>
              <a:rPr lang="en-US" sz="2400" dirty="0"/>
              <a:t>.(2020). </a:t>
            </a:r>
            <a:r>
              <a:rPr lang="en-US" sz="2400" dirty="0" err="1"/>
              <a:t>lpc</a:t>
            </a:r>
            <a:r>
              <a:rPr lang="en-US" sz="2400" dirty="0"/>
              <a:t>-</a:t>
            </a:r>
            <a:r>
              <a:rPr lang="en-US" sz="2400" dirty="0" err="1"/>
              <a:t>gpio</a:t>
            </a:r>
            <a:r>
              <a:rPr lang="en-US" sz="2400" dirty="0"/>
              <a:t>-tutorial-led-interfacing.</a:t>
            </a:r>
            <a:endParaRPr lang="en-US" sz="2400" dirty="0">
              <a:solidFill>
                <a:srgbClr val="A757C7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https://embetronicx.com/tutorials/microcontrollers/lpc2148/lpc2148-gpio-tutorial-led-interfacing/</a:t>
            </a:r>
            <a:endParaRPr lang="en-US" sz="2400" dirty="0">
              <a:solidFill>
                <a:srgbClr val="A757C7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1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C583-7826-4DE6-B199-DDCE7C1B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20" y="946205"/>
            <a:ext cx="10168128" cy="540158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Interfacing of panic button with LPC2148</a:t>
            </a:r>
          </a:p>
        </p:txBody>
      </p:sp>
    </p:spTree>
    <p:extLst>
      <p:ext uri="{BB962C8B-B14F-4D97-AF65-F5344CB8AC3E}">
        <p14:creationId xmlns:p14="http://schemas.microsoft.com/office/powerpoint/2010/main" val="378272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4AE1-700E-4A3C-83AD-0C915815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250D-F22F-4CA9-87AE-239AFEE1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PINSEL</a:t>
            </a:r>
          </a:p>
          <a:p>
            <a:r>
              <a:rPr lang="en-US" dirty="0"/>
              <a:t>IODIR</a:t>
            </a:r>
          </a:p>
          <a:p>
            <a:r>
              <a:rPr lang="en-US" dirty="0"/>
              <a:t>IOSET</a:t>
            </a:r>
          </a:p>
          <a:p>
            <a:r>
              <a:rPr lang="en-US" dirty="0"/>
              <a:t>IOPIN</a:t>
            </a:r>
          </a:p>
          <a:p>
            <a:r>
              <a:rPr lang="en-US" dirty="0"/>
              <a:t>IOCLR</a:t>
            </a:r>
          </a:p>
        </p:txBody>
      </p:sp>
    </p:spTree>
    <p:extLst>
      <p:ext uri="{BB962C8B-B14F-4D97-AF65-F5344CB8AC3E}">
        <p14:creationId xmlns:p14="http://schemas.microsoft.com/office/powerpoint/2010/main" val="82298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D72D-6DF9-4F7D-BC2B-8FE2F248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Select register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A07387-F4E1-4162-8B2D-E0550687E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1974"/>
              </p:ext>
            </p:extLst>
          </p:nvPr>
        </p:nvGraphicFramePr>
        <p:xfrm>
          <a:off x="1116013" y="2478087"/>
          <a:ext cx="10167936" cy="397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083725451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1927420884"/>
                    </a:ext>
                  </a:extLst>
                </a:gridCol>
              </a:tblGrid>
              <a:tr h="795144">
                <a:tc>
                  <a:txBody>
                    <a:bodyPr/>
                    <a:lstStyle/>
                    <a:p>
                      <a:r>
                        <a:rPr lang="en-US" sz="2400" dirty="0"/>
                        <a:t>PINSEL P0.0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097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39066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38558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38938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9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03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103-D2CE-4868-B86E-DEC42DE5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IODIR,IOSET,IOCLR,IOPIN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877C-9265-4994-A4C1-F705F47A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IODIR : used to provide direction to devices.</a:t>
            </a:r>
          </a:p>
          <a:p>
            <a:pPr>
              <a:lnSpc>
                <a:spcPct val="170000"/>
              </a:lnSpc>
            </a:pPr>
            <a:r>
              <a:rPr lang="en-US" dirty="0"/>
              <a:t>For example:    To set 0 pin as an output     = 0x00000001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     For example:    To set 5 pin as an output. =0x00000020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8AA158-0611-484D-A2F8-ED73C236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51135"/>
              </p:ext>
            </p:extLst>
          </p:nvPr>
        </p:nvGraphicFramePr>
        <p:xfrm>
          <a:off x="1021105" y="4616770"/>
          <a:ext cx="104011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">
                  <a:extLst>
                    <a:ext uri="{9D8B030D-6E8A-4147-A177-3AD203B41FA5}">
                      <a16:colId xmlns:a16="http://schemas.microsoft.com/office/drawing/2014/main" val="276511659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2480519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8877424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963755718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75755663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01016896"/>
                    </a:ext>
                  </a:extLst>
                </a:gridCol>
                <a:gridCol w="387668">
                  <a:extLst>
                    <a:ext uri="{9D8B030D-6E8A-4147-A177-3AD203B41FA5}">
                      <a16:colId xmlns:a16="http://schemas.microsoft.com/office/drawing/2014/main" val="129343261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4579804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491289886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76207467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51020732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5253371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12257152"/>
                    </a:ext>
                  </a:extLst>
                </a:gridCol>
                <a:gridCol w="267142">
                  <a:extLst>
                    <a:ext uri="{9D8B030D-6E8A-4147-A177-3AD203B41FA5}">
                      <a16:colId xmlns:a16="http://schemas.microsoft.com/office/drawing/2014/main" val="555885860"/>
                    </a:ext>
                  </a:extLst>
                </a:gridCol>
                <a:gridCol w="384423">
                  <a:extLst>
                    <a:ext uri="{9D8B030D-6E8A-4147-A177-3AD203B41FA5}">
                      <a16:colId xmlns:a16="http://schemas.microsoft.com/office/drawing/2014/main" val="340198235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9848235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22972603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66876195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0059961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77095316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0319766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22347347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8015502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387387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1180303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8426206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79852465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01052166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4255487975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92730365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85606916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53484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955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31C2C-4C3B-49FA-AC67-C4DA9E118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27899"/>
              </p:ext>
            </p:extLst>
          </p:nvPr>
        </p:nvGraphicFramePr>
        <p:xfrm>
          <a:off x="968096" y="6123940"/>
          <a:ext cx="10463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">
                  <a:extLst>
                    <a:ext uri="{9D8B030D-6E8A-4147-A177-3AD203B41FA5}">
                      <a16:colId xmlns:a16="http://schemas.microsoft.com/office/drawing/2014/main" val="276511659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2480519"/>
                    </a:ext>
                  </a:extLst>
                </a:gridCol>
                <a:gridCol w="387668">
                  <a:extLst>
                    <a:ext uri="{9D8B030D-6E8A-4147-A177-3AD203B41FA5}">
                      <a16:colId xmlns:a16="http://schemas.microsoft.com/office/drawing/2014/main" val="278877424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963755718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75755663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01016896"/>
                    </a:ext>
                  </a:extLst>
                </a:gridCol>
                <a:gridCol w="387668">
                  <a:extLst>
                    <a:ext uri="{9D8B030D-6E8A-4147-A177-3AD203B41FA5}">
                      <a16:colId xmlns:a16="http://schemas.microsoft.com/office/drawing/2014/main" val="129343261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4579804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491289886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76207467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51020732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5253371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12257152"/>
                    </a:ext>
                  </a:extLst>
                </a:gridCol>
                <a:gridCol w="267142">
                  <a:extLst>
                    <a:ext uri="{9D8B030D-6E8A-4147-A177-3AD203B41FA5}">
                      <a16:colId xmlns:a16="http://schemas.microsoft.com/office/drawing/2014/main" val="555885860"/>
                    </a:ext>
                  </a:extLst>
                </a:gridCol>
                <a:gridCol w="384423">
                  <a:extLst>
                    <a:ext uri="{9D8B030D-6E8A-4147-A177-3AD203B41FA5}">
                      <a16:colId xmlns:a16="http://schemas.microsoft.com/office/drawing/2014/main" val="3401982357"/>
                    </a:ext>
                  </a:extLst>
                </a:gridCol>
                <a:gridCol w="227949">
                  <a:extLst>
                    <a:ext uri="{9D8B030D-6E8A-4147-A177-3AD203B41FA5}">
                      <a16:colId xmlns:a16="http://schemas.microsoft.com/office/drawing/2014/main" val="398482357"/>
                    </a:ext>
                  </a:extLst>
                </a:gridCol>
                <a:gridCol w="331524">
                  <a:extLst>
                    <a:ext uri="{9D8B030D-6E8A-4147-A177-3AD203B41FA5}">
                      <a16:colId xmlns:a16="http://schemas.microsoft.com/office/drawing/2014/main" val="1229726034"/>
                    </a:ext>
                  </a:extLst>
                </a:gridCol>
                <a:gridCol w="417876">
                  <a:extLst>
                    <a:ext uri="{9D8B030D-6E8A-4147-A177-3AD203B41FA5}">
                      <a16:colId xmlns:a16="http://schemas.microsoft.com/office/drawing/2014/main" val="66876195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0059961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77095316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0319766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22347347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8015502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387387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1180303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8426206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79852465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01052166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4255487975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92730365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85606916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53484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9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26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5F24-E3F4-4B78-B9AF-754E17C6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463826"/>
            <a:ext cx="10621087" cy="5708374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IOSET: used to send high logic(on mode).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For example= IOSET0=(1&lt;&lt;0)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IOSET1=(1&lt;&lt;5)</a:t>
            </a:r>
          </a:p>
          <a:p>
            <a:pPr>
              <a:lnSpc>
                <a:spcPct val="170000"/>
              </a:lnSpc>
            </a:pPr>
            <a:r>
              <a:rPr lang="en-US" dirty="0"/>
              <a:t>IOCLR : used to send low logic(off mode).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 IOCLR0=(1&lt;&lt;0)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IOCLR1=(1&lt;&lt;5)</a:t>
            </a:r>
          </a:p>
          <a:p>
            <a:pPr>
              <a:lnSpc>
                <a:spcPct val="170000"/>
              </a:lnSpc>
            </a:pPr>
            <a:r>
              <a:rPr lang="en-US" dirty="0"/>
              <a:t>IOPIN: used to read an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7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83F8-0006-4839-BCD7-7B2FF9C1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design with panic button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EAB41-81E0-4A23-BB81-781340C84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" y="1444487"/>
            <a:ext cx="11370365" cy="5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5111-4E82-4CE3-B78A-146EBE1E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B17D9-BFF1-4EF8-A782-E5205F17B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133600"/>
            <a:ext cx="9221128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A46E-EB98-46B9-B360-626CEA6D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94644-FFB3-48E8-9CE1-D772B777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2956683"/>
            <a:ext cx="826935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773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325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IOT based smart wearable safety gadget</vt:lpstr>
      <vt:lpstr>Interfacing of panic button with LPC2148</vt:lpstr>
      <vt:lpstr>Registers</vt:lpstr>
      <vt:lpstr>Pin Select register</vt:lpstr>
      <vt:lpstr>IODIR,IOSET,IOCLR,IOPIN</vt:lpstr>
      <vt:lpstr>PowerPoint Presentation</vt:lpstr>
      <vt:lpstr>Schematic design with panic button</vt:lpstr>
      <vt:lpstr>Coding </vt:lpstr>
      <vt:lpstr>Coding</vt:lpstr>
      <vt:lpstr>PowerPoint Presentation</vt:lpstr>
      <vt:lpstr>PowerPoint Presentation</vt:lpstr>
      <vt:lpstr>Hardware implementation with Panic button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in real time linux embedded based system</dc:title>
  <dc:creator>hcl</dc:creator>
  <cp:lastModifiedBy>hcl</cp:lastModifiedBy>
  <cp:revision>72</cp:revision>
  <dcterms:created xsi:type="dcterms:W3CDTF">2020-05-31T19:51:51Z</dcterms:created>
  <dcterms:modified xsi:type="dcterms:W3CDTF">2020-07-13T00:14:01Z</dcterms:modified>
</cp:coreProperties>
</file>