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260" r:id="rId11"/>
    <p:sldId id="257" r:id="rId12"/>
    <p:sldId id="310" r:id="rId13"/>
    <p:sldId id="328" r:id="rId14"/>
    <p:sldId id="329" r:id="rId15"/>
    <p:sldId id="330" r:id="rId16"/>
    <p:sldId id="263" r:id="rId17"/>
    <p:sldId id="258" r:id="rId18"/>
    <p:sldId id="319" r:id="rId19"/>
    <p:sldId id="318" r:id="rId20"/>
    <p:sldId id="316" r:id="rId21"/>
    <p:sldId id="320" r:id="rId22"/>
    <p:sldId id="264" r:id="rId23"/>
    <p:sldId id="3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r>
            <a:rPr lang="en-US" sz="3600" dirty="0"/>
            <a:t>Operating </a:t>
          </a:r>
        </a:p>
        <a:p>
          <a:r>
            <a:rPr lang="en-US" sz="3600" dirty="0"/>
            <a:t>System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Connecting cloud service to IOT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AD58533-0455-4810-A7B2-1817ADB61CDF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AD12A082-235D-49A7-B444-2F9ED87EEF78}" type="parTrans" cxnId="{BDDEFE65-0EBE-46B8-AEFA-98FAA8ADBFC6}">
      <dgm:prSet/>
      <dgm:spPr/>
      <dgm:t>
        <a:bodyPr/>
        <a:lstStyle/>
        <a:p>
          <a:endParaRPr lang="en-US"/>
        </a:p>
      </dgm:t>
    </dgm:pt>
    <dgm:pt modelId="{BED193C2-88F5-44FE-9C27-BCF7ACDDD10B}" type="sibTrans" cxnId="{BDDEFE65-0EBE-46B8-AEFA-98FAA8ADBFC6}">
      <dgm:prSet/>
      <dgm:spPr/>
      <dgm:t>
        <a:bodyPr/>
        <a:lstStyle/>
        <a:p>
          <a:endParaRPr lang="en-US"/>
        </a:p>
      </dgm:t>
    </dgm:pt>
    <dgm:pt modelId="{5254440E-13CA-4E14-8401-31EB384D20D7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D7AFFDED-6E8F-4D4D-AE2D-57F5E7171738}" type="pres">
      <dgm:prSet presAssocID="{6AD58533-0455-4810-A7B2-1817ADB61CDF}" presName="node" presStyleLbl="node1" presStyleIdx="0" presStyleCnt="3">
        <dgm:presLayoutVars>
          <dgm:bulletEnabled val="1"/>
        </dgm:presLayoutVars>
      </dgm:prSet>
      <dgm:spPr/>
    </dgm:pt>
    <dgm:pt modelId="{46917E8D-B3DD-4F70-82D2-F8139ABD8443}" type="pres">
      <dgm:prSet presAssocID="{BED193C2-88F5-44FE-9C27-BCF7ACDDD10B}" presName="sibTrans" presStyleCnt="0"/>
      <dgm:spPr/>
    </dgm:pt>
    <dgm:pt modelId="{A774FECB-D5AB-49C2-B5D5-43A2816461AB}" type="pres">
      <dgm:prSet presAssocID="{49225C73-1633-42F1-AB3B-7CB183E5F8B8}" presName="node" presStyleLbl="node1" presStyleIdx="1" presStyleCnt="3" custLinFactNeighborX="-12597">
        <dgm:presLayoutVars>
          <dgm:bulletEnabled val="1"/>
        </dgm:presLayoutVars>
      </dgm:prSet>
      <dgm:spPr/>
    </dgm:pt>
    <dgm:pt modelId="{9F217B30-AADF-4AEA-B807-258E8EE58C2B}" type="pres">
      <dgm:prSet presAssocID="{9646853A-8964-4519-A5B1-0B7D18B2983D}" presName="sibTrans" presStyleCnt="0"/>
      <dgm:spPr/>
    </dgm:pt>
    <dgm:pt modelId="{93841104-F6D9-409A-B8EE-490B0F26B652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DCC2627-B12E-4BA4-A863-3679CB913613}" type="presOf" srcId="{49225C73-1633-42F1-AB3B-7CB183E5F8B8}" destId="{A774FECB-D5AB-49C2-B5D5-43A2816461AB}" srcOrd="0" destOrd="0" presId="urn:microsoft.com/office/officeart/2005/8/layout/hList6"/>
    <dgm:cxn modelId="{85D41432-E34A-4D2D-9484-E761E8A1DC5C}" type="presOf" srcId="{01A66772-F185-4D58-B8BB-E9370D7A7A2B}" destId="{5254440E-13CA-4E14-8401-31EB384D20D7}" srcOrd="0" destOrd="0" presId="urn:microsoft.com/office/officeart/2005/8/layout/hList6"/>
    <dgm:cxn modelId="{BDDEFE65-0EBE-46B8-AEFA-98FAA8ADBFC6}" srcId="{01A66772-F185-4D58-B8BB-E9370D7A7A2B}" destId="{6AD58533-0455-4810-A7B2-1817ADB61CDF}" srcOrd="0" destOrd="0" parTransId="{AD12A082-235D-49A7-B444-2F9ED87EEF78}" sibTransId="{BED193C2-88F5-44FE-9C27-BCF7ACDDD10B}"/>
    <dgm:cxn modelId="{38A89F55-E366-44D0-B8C5-F73731FB0122}" type="presOf" srcId="{1C383F32-22E8-4F62-A3E0-BDC3D5F48992}" destId="{93841104-F6D9-409A-B8EE-490B0F26B652}" srcOrd="0" destOrd="0" presId="urn:microsoft.com/office/officeart/2005/8/layout/hList6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6FD68C-E49D-451E-9BC9-BCB687F1788B}" type="presOf" srcId="{6AD58533-0455-4810-A7B2-1817ADB61CDF}" destId="{D7AFFDED-6E8F-4D4D-AE2D-57F5E7171738}" srcOrd="0" destOrd="0" presId="urn:microsoft.com/office/officeart/2005/8/layout/hList6"/>
    <dgm:cxn modelId="{F58916BF-A023-4BA3-A96B-2C635563CFA1}" type="presParOf" srcId="{5254440E-13CA-4E14-8401-31EB384D20D7}" destId="{D7AFFDED-6E8F-4D4D-AE2D-57F5E7171738}" srcOrd="0" destOrd="0" presId="urn:microsoft.com/office/officeart/2005/8/layout/hList6"/>
    <dgm:cxn modelId="{696CBE92-4142-400F-BC15-8DF5E8596ADA}" type="presParOf" srcId="{5254440E-13CA-4E14-8401-31EB384D20D7}" destId="{46917E8D-B3DD-4F70-82D2-F8139ABD8443}" srcOrd="1" destOrd="0" presId="urn:microsoft.com/office/officeart/2005/8/layout/hList6"/>
    <dgm:cxn modelId="{39AC0A5C-990B-410D-A231-EA363DE08981}" type="presParOf" srcId="{5254440E-13CA-4E14-8401-31EB384D20D7}" destId="{A774FECB-D5AB-49C2-B5D5-43A2816461AB}" srcOrd="2" destOrd="0" presId="urn:microsoft.com/office/officeart/2005/8/layout/hList6"/>
    <dgm:cxn modelId="{9C142077-F1E8-4C95-A219-635DE44B09AB}" type="presParOf" srcId="{5254440E-13CA-4E14-8401-31EB384D20D7}" destId="{9F217B30-AADF-4AEA-B807-258E8EE58C2B}" srcOrd="3" destOrd="0" presId="urn:microsoft.com/office/officeart/2005/8/layout/hList6"/>
    <dgm:cxn modelId="{4E93C142-B4AC-44EF-B08F-0DD7407FFBF2}" type="presParOf" srcId="{5254440E-13CA-4E14-8401-31EB384D20D7}" destId="{93841104-F6D9-409A-B8EE-490B0F26B6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Object storage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Block storage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r>
            <a:rPr lang="en-US" sz="2800" dirty="0"/>
            <a:t>File storage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071634BE-4ACA-4FD5-BE25-7E658F7955C2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AE61E398-7D71-4C1B-A20F-CD36B232DEBE}" type="pres">
      <dgm:prSet presAssocID="{40FC4FFE-8987-4A26-B7F4-8A516F18ADAE}" presName="parentLin" presStyleCnt="0"/>
      <dgm:spPr/>
    </dgm:pt>
    <dgm:pt modelId="{A1535D82-D6F9-4248-BE21-9A82B7AC8CDA}" type="pres">
      <dgm:prSet presAssocID="{40FC4FFE-8987-4A26-B7F4-8A516F18ADAE}" presName="parentLeftMargin" presStyleLbl="node1" presStyleIdx="0" presStyleCnt="3"/>
      <dgm:spPr/>
    </dgm:pt>
    <dgm:pt modelId="{74202FB7-3E57-4C22-B8FC-3AE59D401EC8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C1FAE7-BF0D-4BEB-99AB-7FE6910BA9CA}" type="pres">
      <dgm:prSet presAssocID="{40FC4FFE-8987-4A26-B7F4-8A516F18ADAE}" presName="negativeSpace" presStyleCnt="0"/>
      <dgm:spPr/>
    </dgm:pt>
    <dgm:pt modelId="{0261AC79-8BD4-421D-9E00-063E13AD8946}" type="pres">
      <dgm:prSet presAssocID="{40FC4FFE-8987-4A26-B7F4-8A516F18ADAE}" presName="childText" presStyleLbl="conFgAcc1" presStyleIdx="0" presStyleCnt="3">
        <dgm:presLayoutVars>
          <dgm:bulletEnabled val="1"/>
        </dgm:presLayoutVars>
      </dgm:prSet>
      <dgm:spPr/>
    </dgm:pt>
    <dgm:pt modelId="{097F1A3B-864C-40AE-B22E-8F136B1F4D54}" type="pres">
      <dgm:prSet presAssocID="{5B62599A-5C9B-48E7-896E-EA782AC60C8B}" presName="spaceBetweenRectangles" presStyleCnt="0"/>
      <dgm:spPr/>
    </dgm:pt>
    <dgm:pt modelId="{F71703DE-AAD7-4635-B378-68925F4D6796}" type="pres">
      <dgm:prSet presAssocID="{49225C73-1633-42F1-AB3B-7CB183E5F8B8}" presName="parentLin" presStyleCnt="0"/>
      <dgm:spPr/>
    </dgm:pt>
    <dgm:pt modelId="{240A947C-7EC4-4656-BF5F-DE9AEDFC8E9F}" type="pres">
      <dgm:prSet presAssocID="{49225C73-1633-42F1-AB3B-7CB183E5F8B8}" presName="parentLeftMargin" presStyleLbl="node1" presStyleIdx="0" presStyleCnt="3"/>
      <dgm:spPr/>
    </dgm:pt>
    <dgm:pt modelId="{C6939FC4-49BA-4F32-8E49-0ED8DBCDBA72}" type="pres">
      <dgm:prSet presAssocID="{49225C73-1633-42F1-AB3B-7CB183E5F8B8}" presName="parentText" presStyleLbl="node1" presStyleIdx="1" presStyleCnt="3" custLinFactNeighborX="-13569" custLinFactNeighborY="-377">
        <dgm:presLayoutVars>
          <dgm:chMax val="0"/>
          <dgm:bulletEnabled val="1"/>
        </dgm:presLayoutVars>
      </dgm:prSet>
      <dgm:spPr/>
    </dgm:pt>
    <dgm:pt modelId="{DB76039F-BCDC-45FC-8614-984681CAF2CD}" type="pres">
      <dgm:prSet presAssocID="{49225C73-1633-42F1-AB3B-7CB183E5F8B8}" presName="negativeSpace" presStyleCnt="0"/>
      <dgm:spPr/>
    </dgm:pt>
    <dgm:pt modelId="{D326004B-1624-48DB-A743-88B59CD6F086}" type="pres">
      <dgm:prSet presAssocID="{49225C73-1633-42F1-AB3B-7CB183E5F8B8}" presName="childText" presStyleLbl="conFgAcc1" presStyleIdx="1" presStyleCnt="3">
        <dgm:presLayoutVars>
          <dgm:bulletEnabled val="1"/>
        </dgm:presLayoutVars>
      </dgm:prSet>
      <dgm:spPr/>
    </dgm:pt>
    <dgm:pt modelId="{21F78BB8-5878-4EEC-88A7-18141BFEE091}" type="pres">
      <dgm:prSet presAssocID="{9646853A-8964-4519-A5B1-0B7D18B2983D}" presName="spaceBetweenRectangles" presStyleCnt="0"/>
      <dgm:spPr/>
    </dgm:pt>
    <dgm:pt modelId="{97203EBF-3BE4-4A05-A6B9-8166BE4D8245}" type="pres">
      <dgm:prSet presAssocID="{1C383F32-22E8-4F62-A3E0-BDC3D5F48992}" presName="parentLin" presStyleCnt="0"/>
      <dgm:spPr/>
    </dgm:pt>
    <dgm:pt modelId="{5A8F3DEF-26D1-49A1-9CE4-652B2CAC9D4B}" type="pres">
      <dgm:prSet presAssocID="{1C383F32-22E8-4F62-A3E0-BDC3D5F48992}" presName="parentLeftMargin" presStyleLbl="node1" presStyleIdx="1" presStyleCnt="3"/>
      <dgm:spPr/>
    </dgm:pt>
    <dgm:pt modelId="{5D0D14C3-8D1E-42CB-89D4-CDCE3BD17890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3E4A70-5CB2-4BD2-B3FA-7331F53B28EC}" type="pres">
      <dgm:prSet presAssocID="{1C383F32-22E8-4F62-A3E0-BDC3D5F48992}" presName="negativeSpace" presStyleCnt="0"/>
      <dgm:spPr/>
    </dgm:pt>
    <dgm:pt modelId="{FCC91385-74CE-4C62-AEE2-E7235A0FBB60}" type="pres">
      <dgm:prSet presAssocID="{1C383F32-22E8-4F62-A3E0-BDC3D5F489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06BB02-C64A-41FD-AAE8-51BEF9AAD78B}" type="presOf" srcId="{1C383F32-22E8-4F62-A3E0-BDC3D5F48992}" destId="{5D0D14C3-8D1E-42CB-89D4-CDCE3BD17890}" srcOrd="1" destOrd="0" presId="urn:microsoft.com/office/officeart/2005/8/layout/list1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FA7C4504-53E3-44B3-A3B5-136B771DF337}" type="presOf" srcId="{40FC4FFE-8987-4A26-B7F4-8A516F18ADAE}" destId="{74202FB7-3E57-4C22-B8FC-3AE59D401EC8}" srcOrd="1" destOrd="0" presId="urn:microsoft.com/office/officeart/2005/8/layout/list1"/>
    <dgm:cxn modelId="{2FEABD0F-7241-4EC4-AF92-6BB476BC1AD9}" type="presOf" srcId="{49225C73-1633-42F1-AB3B-7CB183E5F8B8}" destId="{C6939FC4-49BA-4F32-8E49-0ED8DBCDBA72}" srcOrd="1" destOrd="0" presId="urn:microsoft.com/office/officeart/2005/8/layout/list1"/>
    <dgm:cxn modelId="{03553166-4AAF-4A1A-8BA7-FC056C11E85A}" type="presOf" srcId="{49225C73-1633-42F1-AB3B-7CB183E5F8B8}" destId="{240A947C-7EC4-4656-BF5F-DE9AEDFC8E9F}" srcOrd="0" destOrd="0" presId="urn:microsoft.com/office/officeart/2005/8/layout/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94ACF83-C96B-436F-92FA-3A1439226D4B}" type="presOf" srcId="{40FC4FFE-8987-4A26-B7F4-8A516F18ADAE}" destId="{A1535D82-D6F9-4248-BE21-9A82B7AC8CDA}" srcOrd="0" destOrd="0" presId="urn:microsoft.com/office/officeart/2005/8/layout/list1"/>
    <dgm:cxn modelId="{43A614DB-B6EE-4761-B5F7-4A87AFE274B1}" type="presOf" srcId="{1C383F32-22E8-4F62-A3E0-BDC3D5F48992}" destId="{5A8F3DEF-26D1-49A1-9CE4-652B2CAC9D4B}" srcOrd="0" destOrd="0" presId="urn:microsoft.com/office/officeart/2005/8/layout/list1"/>
    <dgm:cxn modelId="{0F80E4ED-DD0A-4411-A65E-072249ADEC40}" type="presOf" srcId="{01A66772-F185-4D58-B8BB-E9370D7A7A2B}" destId="{071634BE-4ACA-4FD5-BE25-7E658F7955C2}" srcOrd="0" destOrd="0" presId="urn:microsoft.com/office/officeart/2005/8/layout/list1"/>
    <dgm:cxn modelId="{644AC7DD-0C05-4552-8743-85ACF3041523}" type="presParOf" srcId="{071634BE-4ACA-4FD5-BE25-7E658F7955C2}" destId="{AE61E398-7D71-4C1B-A20F-CD36B232DEBE}" srcOrd="0" destOrd="0" presId="urn:microsoft.com/office/officeart/2005/8/layout/list1"/>
    <dgm:cxn modelId="{05868A20-D37A-4CCF-9BFF-3C24F122C984}" type="presParOf" srcId="{AE61E398-7D71-4C1B-A20F-CD36B232DEBE}" destId="{A1535D82-D6F9-4248-BE21-9A82B7AC8CDA}" srcOrd="0" destOrd="0" presId="urn:microsoft.com/office/officeart/2005/8/layout/list1"/>
    <dgm:cxn modelId="{2533E683-3B65-44F3-8FC2-4EC8D9E1171A}" type="presParOf" srcId="{AE61E398-7D71-4C1B-A20F-CD36B232DEBE}" destId="{74202FB7-3E57-4C22-B8FC-3AE59D401EC8}" srcOrd="1" destOrd="0" presId="urn:microsoft.com/office/officeart/2005/8/layout/list1"/>
    <dgm:cxn modelId="{0C7C6F52-70D0-4050-B4E6-114D7F49EC2A}" type="presParOf" srcId="{071634BE-4ACA-4FD5-BE25-7E658F7955C2}" destId="{D4C1FAE7-BF0D-4BEB-99AB-7FE6910BA9CA}" srcOrd="1" destOrd="0" presId="urn:microsoft.com/office/officeart/2005/8/layout/list1"/>
    <dgm:cxn modelId="{9D32A439-526A-42B5-9C55-A677DA386DFA}" type="presParOf" srcId="{071634BE-4ACA-4FD5-BE25-7E658F7955C2}" destId="{0261AC79-8BD4-421D-9E00-063E13AD8946}" srcOrd="2" destOrd="0" presId="urn:microsoft.com/office/officeart/2005/8/layout/list1"/>
    <dgm:cxn modelId="{E79EE54D-1B4D-45CD-856A-2D069FC272F5}" type="presParOf" srcId="{071634BE-4ACA-4FD5-BE25-7E658F7955C2}" destId="{097F1A3B-864C-40AE-B22E-8F136B1F4D54}" srcOrd="3" destOrd="0" presId="urn:microsoft.com/office/officeart/2005/8/layout/list1"/>
    <dgm:cxn modelId="{D83D5209-1113-4785-B298-E2593141CC3A}" type="presParOf" srcId="{071634BE-4ACA-4FD5-BE25-7E658F7955C2}" destId="{F71703DE-AAD7-4635-B378-68925F4D6796}" srcOrd="4" destOrd="0" presId="urn:microsoft.com/office/officeart/2005/8/layout/list1"/>
    <dgm:cxn modelId="{DE05DCFC-1DA5-4FD9-9621-10C4216F9AFB}" type="presParOf" srcId="{F71703DE-AAD7-4635-B378-68925F4D6796}" destId="{240A947C-7EC4-4656-BF5F-DE9AEDFC8E9F}" srcOrd="0" destOrd="0" presId="urn:microsoft.com/office/officeart/2005/8/layout/list1"/>
    <dgm:cxn modelId="{6796B1A2-FEB4-4515-9349-3DF88314AF29}" type="presParOf" srcId="{F71703DE-AAD7-4635-B378-68925F4D6796}" destId="{C6939FC4-49BA-4F32-8E49-0ED8DBCDBA72}" srcOrd="1" destOrd="0" presId="urn:microsoft.com/office/officeart/2005/8/layout/list1"/>
    <dgm:cxn modelId="{0BB63E2D-5E15-418C-A5D9-F1E76A8428E9}" type="presParOf" srcId="{071634BE-4ACA-4FD5-BE25-7E658F7955C2}" destId="{DB76039F-BCDC-45FC-8614-984681CAF2CD}" srcOrd="5" destOrd="0" presId="urn:microsoft.com/office/officeart/2005/8/layout/list1"/>
    <dgm:cxn modelId="{B64E8A68-B1CD-45C5-A89D-B438AAD894C3}" type="presParOf" srcId="{071634BE-4ACA-4FD5-BE25-7E658F7955C2}" destId="{D326004B-1624-48DB-A743-88B59CD6F086}" srcOrd="6" destOrd="0" presId="urn:microsoft.com/office/officeart/2005/8/layout/list1"/>
    <dgm:cxn modelId="{1680C9D9-7681-4473-98C2-B79AC312D033}" type="presParOf" srcId="{071634BE-4ACA-4FD5-BE25-7E658F7955C2}" destId="{21F78BB8-5878-4EEC-88A7-18141BFEE091}" srcOrd="7" destOrd="0" presId="urn:microsoft.com/office/officeart/2005/8/layout/list1"/>
    <dgm:cxn modelId="{F736D72B-A777-440A-9727-6506792FC517}" type="presParOf" srcId="{071634BE-4ACA-4FD5-BE25-7E658F7955C2}" destId="{97203EBF-3BE4-4A05-A6B9-8166BE4D8245}" srcOrd="8" destOrd="0" presId="urn:microsoft.com/office/officeart/2005/8/layout/list1"/>
    <dgm:cxn modelId="{95BD8855-7334-4926-BC84-C31F15297D9B}" type="presParOf" srcId="{97203EBF-3BE4-4A05-A6B9-8166BE4D8245}" destId="{5A8F3DEF-26D1-49A1-9CE4-652B2CAC9D4B}" srcOrd="0" destOrd="0" presId="urn:microsoft.com/office/officeart/2005/8/layout/list1"/>
    <dgm:cxn modelId="{BFD3CF24-5611-4E1B-82F8-FC83C4DF8D7C}" type="presParOf" srcId="{97203EBF-3BE4-4A05-A6B9-8166BE4D8245}" destId="{5D0D14C3-8D1E-42CB-89D4-CDCE3BD17890}" srcOrd="1" destOrd="0" presId="urn:microsoft.com/office/officeart/2005/8/layout/list1"/>
    <dgm:cxn modelId="{0B0445C2-8AC1-4FE6-87D7-06E02C36A0A2}" type="presParOf" srcId="{071634BE-4ACA-4FD5-BE25-7E658F7955C2}" destId="{F33E4A70-5CB2-4BD2-B3FA-7331F53B28EC}" srcOrd="9" destOrd="0" presId="urn:microsoft.com/office/officeart/2005/8/layout/list1"/>
    <dgm:cxn modelId="{AD569351-B72A-43EA-B09E-2148DACAAAFF}" type="presParOf" srcId="{071634BE-4ACA-4FD5-BE25-7E658F7955C2}" destId="{FCC91385-74CE-4C62-AEE2-E7235A0FBB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FFDED-6E8F-4D4D-AE2D-57F5E7171738}">
      <dsp:nvSpPr>
        <dsp:cNvPr id="0" name=""/>
        <dsp:cNvSpPr/>
      </dsp:nvSpPr>
      <dsp:spPr>
        <a:xfrm rot="16200000">
          <a:off x="-295630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8667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Hardware</a:t>
          </a:r>
        </a:p>
      </dsp:txBody>
      <dsp:txXfrm rot="5400000">
        <a:off x="1229" y="757215"/>
        <a:ext cx="3192363" cy="2271648"/>
      </dsp:txXfrm>
    </dsp:sp>
    <dsp:sp modelId="{A774FECB-D5AB-49C2-B5D5-43A2816461AB}">
      <dsp:nvSpPr>
        <dsp:cNvPr id="0" name=""/>
        <dsp:cNvSpPr/>
      </dsp:nvSpPr>
      <dsp:spPr>
        <a:xfrm rot="16200000">
          <a:off x="3105999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Operating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 rot="5400000">
        <a:off x="3402858" y="757215"/>
        <a:ext cx="3192363" cy="2271648"/>
      </dsp:txXfrm>
    </dsp:sp>
    <dsp:sp modelId="{93841104-F6D9-409A-B8EE-490B0F26B652}">
      <dsp:nvSpPr>
        <dsp:cNvPr id="0" name=""/>
        <dsp:cNvSpPr/>
      </dsp:nvSpPr>
      <dsp:spPr>
        <a:xfrm rot="16200000">
          <a:off x="6567950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8667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Connecting cloud service to IOT </a:t>
          </a:r>
        </a:p>
      </dsp:txBody>
      <dsp:txXfrm rot="5400000">
        <a:off x="6864809" y="757215"/>
        <a:ext cx="3192363" cy="227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1AC79-8BD4-421D-9E00-063E13AD8946}">
      <dsp:nvSpPr>
        <dsp:cNvPr id="0" name=""/>
        <dsp:cNvSpPr/>
      </dsp:nvSpPr>
      <dsp:spPr>
        <a:xfrm>
          <a:off x="0" y="476799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202FB7-3E57-4C22-B8FC-3AE59D401EC8}">
      <dsp:nvSpPr>
        <dsp:cNvPr id="0" name=""/>
        <dsp:cNvSpPr/>
      </dsp:nvSpPr>
      <dsp:spPr>
        <a:xfrm>
          <a:off x="502920" y="63519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 storage</a:t>
          </a:r>
        </a:p>
      </dsp:txBody>
      <dsp:txXfrm>
        <a:off x="543269" y="103868"/>
        <a:ext cx="6960182" cy="745862"/>
      </dsp:txXfrm>
    </dsp:sp>
    <dsp:sp modelId="{D326004B-1624-48DB-A743-88B59CD6F086}">
      <dsp:nvSpPr>
        <dsp:cNvPr id="0" name=""/>
        <dsp:cNvSpPr/>
      </dsp:nvSpPr>
      <dsp:spPr>
        <a:xfrm>
          <a:off x="0" y="1746880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939FC4-49BA-4F32-8E49-0ED8DBCDBA72}">
      <dsp:nvSpPr>
        <dsp:cNvPr id="0" name=""/>
        <dsp:cNvSpPr/>
      </dsp:nvSpPr>
      <dsp:spPr>
        <a:xfrm>
          <a:off x="434678" y="1330483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File storage</a:t>
          </a:r>
        </a:p>
      </dsp:txBody>
      <dsp:txXfrm>
        <a:off x="475027" y="1370832"/>
        <a:ext cx="6960182" cy="745862"/>
      </dsp:txXfrm>
    </dsp:sp>
    <dsp:sp modelId="{FCC91385-74CE-4C62-AEE2-E7235A0FBB60}">
      <dsp:nvSpPr>
        <dsp:cNvPr id="0" name=""/>
        <dsp:cNvSpPr/>
      </dsp:nvSpPr>
      <dsp:spPr>
        <a:xfrm>
          <a:off x="0" y="3016960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0D14C3-8D1E-42CB-89D4-CDCE3BD17890}">
      <dsp:nvSpPr>
        <dsp:cNvPr id="0" name=""/>
        <dsp:cNvSpPr/>
      </dsp:nvSpPr>
      <dsp:spPr>
        <a:xfrm>
          <a:off x="502920" y="2603680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Block storage</a:t>
          </a:r>
        </a:p>
      </dsp:txBody>
      <dsp:txXfrm>
        <a:off x="543269" y="2644029"/>
        <a:ext cx="696018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storage/" TargetMode="External"/><Relationship Id="rId2" Type="http://schemas.openxmlformats.org/officeDocument/2006/relationships/hyperlink" Target="https://docs.aws.amazon.com/freertos/latest/user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bedded-computing.com/guest-blogs/connecting-iot-devices-to-cloud-servic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rtos.org/Documentation/161204_Mastering_the_FreeRTOS_Real_Time_Kernel-A_Hands-On_Tutorial_Guide.pdf" TargetMode="External"/><Relationship Id="rId2" Type="http://schemas.openxmlformats.org/officeDocument/2006/relationships/hyperlink" Target="https://www.sparkfun.com/products/141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xp.com/docs/en/data-sheet/LPC1769_68_67_66_65_64_63.pdf" TargetMode="External"/><Relationship Id="rId4" Type="http://schemas.openxmlformats.org/officeDocument/2006/relationships/hyperlink" Target="https://www.youngwonks.com/blog/Top-10-IoT-boards-for-20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974" y="771987"/>
            <a:ext cx="5889266" cy="3554510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Latest technologies in Real-time embedded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278" y="4872922"/>
            <a:ext cx="5557962" cy="16736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r>
              <a:rPr lang="en-US" sz="2000" dirty="0"/>
              <a:t>Shweta (747925)</a:t>
            </a:r>
          </a:p>
          <a:p>
            <a:r>
              <a:rPr lang="en-US" sz="2000" dirty="0" err="1"/>
              <a:t>Ronakkumar</a:t>
            </a:r>
            <a:r>
              <a:rPr lang="en-US" sz="2000" dirty="0"/>
              <a:t> Sharma(747019)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96348" y="625682"/>
            <a:ext cx="5062330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9E7E-C0FC-41A1-ABBA-02BD0AF3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9CA9-9E67-4E83-8497-71704611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Free RTOS.</a:t>
            </a:r>
          </a:p>
          <a:p>
            <a:r>
              <a:rPr lang="en-US" dirty="0"/>
              <a:t>Fast in a nature.</a:t>
            </a:r>
          </a:p>
          <a:p>
            <a:r>
              <a:rPr lang="en-US" dirty="0"/>
              <a:t>Deadline driven approach.</a:t>
            </a:r>
          </a:p>
          <a:p>
            <a:r>
              <a:rPr lang="en-US" dirty="0"/>
              <a:t>User friendly.</a:t>
            </a:r>
          </a:p>
          <a:p>
            <a:r>
              <a:rPr lang="en-US" dirty="0"/>
              <a:t>Reusability of code is possible.</a:t>
            </a:r>
          </a:p>
          <a:p>
            <a:r>
              <a:rPr lang="en-US" dirty="0"/>
              <a:t>Selection of priority is based on the rate monotonic and earliest deadline first.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C58C-422F-47EF-B44F-A7C58375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of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FA9-A5F8-4898-B1BA-53847632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835"/>
            <a:ext cx="10168128" cy="41313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71343-A038-4B7B-A710-114BEB34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2146852"/>
            <a:ext cx="8587409" cy="3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E29F-1043-48DA-8FCB-DF4AE56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D09D-4FFA-4E29-9EB8-80D2A1F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platform : LPC family for instance LPC 17969.</a:t>
            </a:r>
          </a:p>
          <a:p>
            <a:r>
              <a:rPr lang="en-US" dirty="0"/>
              <a:t>Software: </a:t>
            </a:r>
            <a:r>
              <a:rPr lang="en-US" dirty="0" err="1"/>
              <a:t>Mcuxpresso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F6846-9E79-4A3F-B6C5-EDF4D81B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7" y="3207225"/>
            <a:ext cx="5295331" cy="3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5063-1406-4E12-A385-B6A6818D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LPC 1769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C93B-15F3-477F-ADCF-BB8EFA27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Main Features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Core-Arm Cortex-M3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70 GPIOs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Ultra power Real time Clock with separate battery supply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Operates at CPU frequency of </a:t>
            </a:r>
            <a:r>
              <a:rPr lang="en-US" dirty="0" err="1"/>
              <a:t>upto</a:t>
            </a:r>
            <a:r>
              <a:rPr lang="en-US" dirty="0"/>
              <a:t> 120 MHz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512 KB Flash Memory</a:t>
            </a:r>
          </a:p>
        </p:txBody>
      </p:sp>
    </p:spTree>
    <p:extLst>
      <p:ext uri="{BB962C8B-B14F-4D97-AF65-F5344CB8AC3E}">
        <p14:creationId xmlns:p14="http://schemas.microsoft.com/office/powerpoint/2010/main" val="131194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A30F-AE26-475F-A1C8-E464403A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7"/>
            <a:ext cx="10168128" cy="117957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BE2C-DEE0-406F-912B-A00E2E61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Power Consumption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Processor has enhanced debug features</a:t>
            </a:r>
          </a:p>
        </p:txBody>
      </p:sp>
    </p:spTree>
    <p:extLst>
      <p:ext uri="{BB962C8B-B14F-4D97-AF65-F5344CB8AC3E}">
        <p14:creationId xmlns:p14="http://schemas.microsoft.com/office/powerpoint/2010/main" val="259875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7CA-A494-4DC3-ADA5-5B824DDE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B90D-BEBF-4F22-B455-9D7ED2D9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like industrial networking,</a:t>
            </a:r>
          </a:p>
          <a:p>
            <a:pPr marL="0" indent="0">
              <a:buNone/>
            </a:pPr>
            <a:r>
              <a:rPr lang="en-US" dirty="0"/>
              <a:t>and those which involve alarm </a:t>
            </a:r>
          </a:p>
          <a:p>
            <a:pPr marL="0" indent="0">
              <a:buNone/>
            </a:pPr>
            <a:r>
              <a:rPr lang="en-US" dirty="0"/>
              <a:t>systems ,motor control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9B216-CA77-42CC-AA47-ED4E54D1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2255975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1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CF3F8-8A06-4ECC-BC86-75FF8AC2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163773"/>
            <a:ext cx="11723427" cy="58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 ?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is a need of the hour  as it includes servers, storage, databases, networking, software, analytics  , and intelligence – over the Internet services.</a:t>
            </a:r>
          </a:p>
          <a:p>
            <a:r>
              <a:rPr lang="en-US" dirty="0"/>
              <a:t>Azure and Amazon is earning good amount as one should be payable for their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6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4F22-E68F-44CB-9B83-514A0AF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3E0B4F-D64E-48EF-9D95-07BD5F602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3" y="2478088"/>
            <a:ext cx="4078136" cy="3694112"/>
          </a:xfrm>
        </p:spPr>
      </p:pic>
    </p:spTree>
    <p:extLst>
      <p:ext uri="{BB962C8B-B14F-4D97-AF65-F5344CB8AC3E}">
        <p14:creationId xmlns:p14="http://schemas.microsoft.com/office/powerpoint/2010/main" val="199525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10B-B9E4-443D-9F9E-608AA9C3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storage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FBD18AE1-A616-4ED2-A08A-A94AFB135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0768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0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Real time embedded system technologies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5808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5" y="274638"/>
            <a:ext cx="8836925" cy="12821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Connecting IoT Devices to Cloud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developers are accountable for distributing the computing between the edge and remote digital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Strong two-way communications is established from the first layer to the last layer of OSI model.</a:t>
            </a:r>
          </a:p>
        </p:txBody>
      </p:sp>
    </p:spTree>
    <p:extLst>
      <p:ext uri="{BB962C8B-B14F-4D97-AF65-F5344CB8AC3E}">
        <p14:creationId xmlns:p14="http://schemas.microsoft.com/office/powerpoint/2010/main" val="299539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B59-A588-44C7-A561-5835379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IoT Devices to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2897-D3DC-4D65-885D-6AF6C5E2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0974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44A-E9FB-46E8-9872-C25EC0E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E11-3C71-4479-8778-C90359F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6609"/>
            <a:ext cx="10168128" cy="4122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</a:t>
            </a:r>
            <a:r>
              <a:rPr lang="en-US" sz="2200" dirty="0" err="1"/>
              <a:t>Freertos</a:t>
            </a:r>
            <a:r>
              <a:rPr lang="en-US" sz="2200" dirty="0"/>
              <a:t> latest user guide . </a:t>
            </a:r>
            <a:r>
              <a:rPr lang="en-US" sz="2200" dirty="0">
                <a:hlinkClick r:id="rId2"/>
              </a:rPr>
              <a:t>https://docs.aws.amazon.com/freertos/latest/userguide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 What is cloud storage.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hlinkClick r:id="rId3"/>
              </a:rPr>
              <a:t>https://aws.amazon.com/what-is-cloud-storage/</a:t>
            </a:r>
            <a:endParaRPr lang="en-US" sz="2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 err="1"/>
              <a:t>Mistry.R</a:t>
            </a:r>
            <a:r>
              <a:rPr lang="en-US" sz="2200" dirty="0"/>
              <a:t>.(2019) .connecting </a:t>
            </a:r>
            <a:r>
              <a:rPr lang="en-US" sz="2200" dirty="0" err="1"/>
              <a:t>iot</a:t>
            </a:r>
            <a:r>
              <a:rPr lang="en-US" sz="2200" dirty="0"/>
              <a:t> devices to cloud service .embedded computing.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linkClick r:id="rId4"/>
              </a:rPr>
              <a:t>https://www.embedded-computing.com/guest-blogs/connecting-iot-devices-to-cloud-services</a:t>
            </a: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20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F29E-A871-4938-B59B-373072F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DB1-3730-4555-A93F-9100520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Sparkfun</a:t>
            </a:r>
            <a:r>
              <a:rPr lang="en-US" dirty="0"/>
              <a:t> Electronics(2017). </a:t>
            </a:r>
            <a:r>
              <a:rPr lang="en-US" dirty="0" err="1"/>
              <a:t>BeagleBone</a:t>
            </a:r>
            <a:r>
              <a:rPr lang="en-US" dirty="0"/>
              <a:t> Black Wireless </a:t>
            </a:r>
            <a:r>
              <a:rPr lang="en-US" dirty="0">
                <a:hlinkClick r:id="rId2"/>
              </a:rPr>
              <a:t>https://www.sparkfun.com/products/14162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Berry.R</a:t>
            </a:r>
            <a:r>
              <a:rPr lang="en-US" dirty="0"/>
              <a:t>.(2016). Mastering the Free RTOS™  Time Kernel. </a:t>
            </a:r>
            <a:r>
              <a:rPr lang="en-US" dirty="0" err="1"/>
              <a:t>data.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://freertos.org/Documentation/161204_Mastering_the_FreeRTOS_Real_Time_Kernel-A_Hands-On_Tutorial_Guide.pdf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Young Wonks Team</a:t>
            </a:r>
            <a:r>
              <a:rPr lang="en-US" sz="3600" dirty="0"/>
              <a:t>(</a:t>
            </a:r>
            <a:r>
              <a:rPr lang="en-US" dirty="0"/>
              <a:t>2019</a:t>
            </a:r>
            <a:r>
              <a:rPr lang="en-US" sz="3600" dirty="0"/>
              <a:t>)</a:t>
            </a:r>
            <a:r>
              <a:rPr lang="en-US" dirty="0"/>
              <a:t> .Top 10 IOT Boards for Development and Prototyping in 2020 </a:t>
            </a:r>
            <a:r>
              <a:rPr lang="en-US" dirty="0">
                <a:hlinkClick r:id="rId4"/>
              </a:rPr>
              <a:t>https://www.youngwonks.com/blog/Top-10-IoT-boards-for-2019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NXP Semiconductor N.V.(2020). LPC1769/68/67/66/65/64/63 </a:t>
            </a:r>
            <a:r>
              <a:rPr lang="en-US" dirty="0">
                <a:hlinkClick r:id="rId5"/>
              </a:rPr>
              <a:t>https://www.nxp.com/docs/en/data-sheet/LPC1769_68_67_66_65_64_63.pdf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73B-9CF6-4421-9027-E042937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6B00-93A8-47D0-8583-CC352E24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component of embedded system is microcontroller.</a:t>
            </a:r>
          </a:p>
          <a:p>
            <a:r>
              <a:rPr lang="en-US" dirty="0"/>
              <a:t>It is a device which is capable of controlling other portions of electronic system</a:t>
            </a:r>
          </a:p>
          <a:p>
            <a:r>
              <a:rPr lang="en-US" dirty="0"/>
              <a:t>Many types of microcontrollers are being in use today like </a:t>
            </a:r>
            <a:r>
              <a:rPr lang="en-US" dirty="0" err="1"/>
              <a:t>beaglebone</a:t>
            </a:r>
            <a:r>
              <a:rPr lang="en-US" dirty="0"/>
              <a:t>, Raspberry Pi, LPC series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28E-76F6-4AF0-81DA-85B271B7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Black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D4B-0616-471B-A8E8-0E285EAF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Processor-1GHz ARM Cortex A8 Processor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Onboard </a:t>
            </a:r>
            <a:r>
              <a:rPr lang="en-US" dirty="0" err="1"/>
              <a:t>WiFi</a:t>
            </a:r>
            <a:r>
              <a:rPr lang="en-US" dirty="0"/>
              <a:t> and Bluetooth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4 GB onboard eMMC memory With Debian Linux preinstalled so can be booted in 10 seconds.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Run OpenCV and Open NI etc. to recognize the objects.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08F-1209-4792-B4FE-31CC465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579-7111-4A8E-A014-1C39A88B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Cost Effective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Enough Processing power for IOT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 low power</a:t>
            </a:r>
          </a:p>
          <a:p>
            <a:pPr marL="0" indent="0">
              <a:buNone/>
            </a:pPr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not the best for complex multimedia and Linux based Projects.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031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E07-34AD-4D47-A0A9-E7CBAA82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3459-FC52-4D8D-AC9B-538C55EA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1076432" cy="3694176"/>
          </a:xfrm>
        </p:spPr>
        <p:txBody>
          <a:bodyPr/>
          <a:lstStyle/>
          <a:p>
            <a:r>
              <a:rPr lang="en-US" dirty="0"/>
              <a:t>Projects that require input from                       </a:t>
            </a:r>
          </a:p>
          <a:p>
            <a:pPr marL="0" indent="0">
              <a:buNone/>
            </a:pPr>
            <a:r>
              <a:rPr lang="en-US" dirty="0"/>
              <a:t>external sensors, commanding </a:t>
            </a:r>
          </a:p>
          <a:p>
            <a:pPr marL="0" indent="0">
              <a:buNone/>
            </a:pPr>
            <a:r>
              <a:rPr lang="en-US" dirty="0"/>
              <a:t>actuators and </a:t>
            </a:r>
            <a:r>
              <a:rPr lang="en-US" sz="2400" dirty="0"/>
              <a:t>networking can be made </a:t>
            </a:r>
          </a:p>
          <a:p>
            <a:pPr marL="0" indent="0">
              <a:buNone/>
            </a:pPr>
            <a:r>
              <a:rPr lang="en-US" sz="2400" dirty="0"/>
              <a:t>more efficiently using a </a:t>
            </a:r>
            <a:r>
              <a:rPr lang="en-US" sz="2400" dirty="0" err="1"/>
              <a:t>beaglebone</a:t>
            </a:r>
            <a:r>
              <a:rPr lang="en-US" sz="2400" dirty="0"/>
              <a:t> black.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5558-53F3-4057-996B-74E58D42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21" y="2153382"/>
            <a:ext cx="4438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D766-9E6B-416B-9395-BB99F394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BD42-1577-4CF9-A7E0-EBD24F49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91276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Quadcore Cortex A-72 (ARM v8) 64-bit Microprocessor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–C for power connector –Support an extra 500 mA of current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Offers ability to run 3D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064-2DC0-4E87-A089-FEE71F17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0FA7-48C4-458A-AC66-4CFD5A81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74575"/>
            <a:ext cx="10168128" cy="469126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Advantages: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Faster and more capable than predecessors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Built in WIFI and Bluetooth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be booted Directly from USB attached hard drive or pen drive</a:t>
            </a:r>
          </a:p>
          <a:p>
            <a:pPr marL="0" indent="0">
              <a:buNone/>
            </a:pPr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Lack of Internal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run Windows Desktop Apps but quality is poor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326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AD9D-FCAE-46CF-958F-0F33DDEA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D6C6-A3DA-4B47-B0DC-759447B5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like home automation </a:t>
            </a:r>
          </a:p>
          <a:p>
            <a:pPr marL="0" indent="0">
              <a:buNone/>
            </a:pPr>
            <a:r>
              <a:rPr lang="en-US" dirty="0"/>
              <a:t>System, network monitoring tool ,                          </a:t>
            </a:r>
          </a:p>
          <a:p>
            <a:pPr marL="0" indent="0">
              <a:buNone/>
            </a:pPr>
            <a:r>
              <a:rPr lang="en-US" dirty="0"/>
              <a:t>Raspberry Pi Robot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8505F-CDE6-4BE7-B0B2-870DDD46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2" y="1928812"/>
            <a:ext cx="4895557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953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701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Wingdings</vt:lpstr>
      <vt:lpstr>AccentBoxVTI</vt:lpstr>
      <vt:lpstr>Latest technologies in Real-time embedded system</vt:lpstr>
      <vt:lpstr>Real time embedded system technologies</vt:lpstr>
      <vt:lpstr>Microcontrollers</vt:lpstr>
      <vt:lpstr>BeagleBone Black Wireless</vt:lpstr>
      <vt:lpstr>Advantages and Disadvantages </vt:lpstr>
      <vt:lpstr>More Suitable for….</vt:lpstr>
      <vt:lpstr>Raspberry Pi 4</vt:lpstr>
      <vt:lpstr>Advantages &amp; Disadvantages</vt:lpstr>
      <vt:lpstr>More Suitable for…</vt:lpstr>
      <vt:lpstr>Free RTOS</vt:lpstr>
      <vt:lpstr>Architecture of FreeRTOS</vt:lpstr>
      <vt:lpstr>Free RTOS</vt:lpstr>
      <vt:lpstr>LPC 1769</vt:lpstr>
      <vt:lpstr>Advantages</vt:lpstr>
      <vt:lpstr>More Suitable for….</vt:lpstr>
      <vt:lpstr>PowerPoint Presentation</vt:lpstr>
      <vt:lpstr>What is Cloud Computing ? : </vt:lpstr>
      <vt:lpstr>Cloud Computing</vt:lpstr>
      <vt:lpstr>Types of cloud storage</vt:lpstr>
      <vt:lpstr> Connecting IoT Devices to Cloud Services </vt:lpstr>
      <vt:lpstr>Connecting IoT Devices to Cloud Services</vt:lpstr>
      <vt:lpstr>Reference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hcl</cp:lastModifiedBy>
  <cp:revision>46</cp:revision>
  <dcterms:created xsi:type="dcterms:W3CDTF">2020-05-31T19:51:51Z</dcterms:created>
  <dcterms:modified xsi:type="dcterms:W3CDTF">2020-06-01T05:08:53Z</dcterms:modified>
</cp:coreProperties>
</file>