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sldIdLst>
    <p:sldId id="261" r:id="rId2"/>
    <p:sldId id="262" r:id="rId3"/>
    <p:sldId id="259" r:id="rId4"/>
    <p:sldId id="268" r:id="rId5"/>
    <p:sldId id="263" r:id="rId6"/>
    <p:sldId id="264" r:id="rId7"/>
    <p:sldId id="265" r:id="rId8"/>
    <p:sldId id="266" r:id="rId9"/>
    <p:sldId id="269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81" d="100"/>
          <a:sy n="81" d="100"/>
        </p:scale>
        <p:origin x="-22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jcsit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2DAA146-4CAA-4C50-B6DA-F85B3BF822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Crowd monitoring and surveillance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61CDFE26-0290-4002-95D6-655F283BF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7" y="4721810"/>
            <a:ext cx="10993546" cy="590321"/>
          </a:xfrm>
        </p:spPr>
        <p:txBody>
          <a:bodyPr>
            <a:noAutofit/>
          </a:bodyPr>
          <a:lstStyle/>
          <a:p>
            <a:r>
              <a:rPr lang="en-CA" sz="1800" b="1" dirty="0"/>
              <a:t>RONAK SHARMA</a:t>
            </a:r>
          </a:p>
          <a:p>
            <a:r>
              <a:rPr lang="en-CA" sz="1800" b="1" dirty="0"/>
              <a:t>C0</a:t>
            </a:r>
          </a:p>
          <a:p>
            <a:r>
              <a:rPr lang="en-CA" sz="1800" b="1" dirty="0"/>
              <a:t>EMBT TERM 3</a:t>
            </a:r>
          </a:p>
        </p:txBody>
      </p:sp>
    </p:spTree>
    <p:extLst>
      <p:ext uri="{BB962C8B-B14F-4D97-AF65-F5344CB8AC3E}">
        <p14:creationId xmlns:p14="http://schemas.microsoft.com/office/powerpoint/2010/main" val="459643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77A1B5-F094-4E1D-9E21-B78F0C801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REFERENCES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1FD7CD-04B5-4E7C-8B63-DAF5A08D8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69" y="1895387"/>
            <a:ext cx="11029615" cy="36344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[1] </a:t>
            </a:r>
            <a:r>
              <a:rPr lang="en-US" sz="1800" dirty="0" err="1"/>
              <a:t>Irshad</a:t>
            </a:r>
            <a:r>
              <a:rPr lang="en-US" sz="1800" dirty="0"/>
              <a:t> Ali and Matthew N. Dailey. Multiple human tracking in </a:t>
            </a:r>
            <a:r>
              <a:rPr lang="en-US" sz="1800" dirty="0" smtClean="0"/>
              <a:t>high density crowds</a:t>
            </a:r>
            <a:r>
              <a:rPr lang="en-US" sz="1800" dirty="0"/>
              <a:t>. Computer Science and </a:t>
            </a:r>
            <a:r>
              <a:rPr lang="en-US" sz="1800" dirty="0" smtClean="0"/>
              <a:t>Information Management  Asian </a:t>
            </a:r>
            <a:r>
              <a:rPr lang="en-US" sz="1800" dirty="0"/>
              <a:t>Institute of Technology,, </a:t>
            </a:r>
            <a:r>
              <a:rPr lang="en-US" sz="1800" dirty="0" smtClean="0"/>
              <a:t>2008.  </a:t>
            </a:r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://www.ijcsit.com/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[2] Ming Jiang, </a:t>
            </a:r>
            <a:r>
              <a:rPr lang="en-US" sz="1800" dirty="0" err="1"/>
              <a:t>Jingcheng</a:t>
            </a:r>
            <a:r>
              <a:rPr lang="en-US" sz="1800" dirty="0"/>
              <a:t> Huang, </a:t>
            </a:r>
            <a:r>
              <a:rPr lang="en-US" sz="1800" dirty="0" err="1"/>
              <a:t>Xingqi</a:t>
            </a:r>
            <a:r>
              <a:rPr lang="en-US" sz="1800" dirty="0"/>
              <a:t> Wang, </a:t>
            </a:r>
            <a:r>
              <a:rPr lang="en-US" sz="1800" dirty="0" err="1"/>
              <a:t>Jingfan</a:t>
            </a:r>
            <a:r>
              <a:rPr lang="en-US" sz="1800" dirty="0"/>
              <a:t> Tang, </a:t>
            </a:r>
            <a:r>
              <a:rPr lang="en-US" sz="1800" dirty="0" smtClean="0"/>
              <a:t>and </a:t>
            </a:r>
            <a:r>
              <a:rPr lang="en-US" sz="1800" dirty="0" err="1" smtClean="0"/>
              <a:t>Chunming</a:t>
            </a:r>
            <a:r>
              <a:rPr lang="en-US" sz="1800" dirty="0" smtClean="0"/>
              <a:t> </a:t>
            </a:r>
            <a:r>
              <a:rPr lang="en-US" sz="1800" dirty="0"/>
              <a:t>Wu. An approach for crowd density </a:t>
            </a:r>
            <a:r>
              <a:rPr lang="en-US" sz="1800" dirty="0" smtClean="0"/>
              <a:t>   and </a:t>
            </a:r>
            <a:r>
              <a:rPr lang="en-US" sz="1800" dirty="0"/>
              <a:t>crowd </a:t>
            </a:r>
            <a:r>
              <a:rPr lang="en-US" sz="1800" dirty="0" smtClean="0"/>
              <a:t>size  estimation</a:t>
            </a:r>
            <a:r>
              <a:rPr lang="en-US" sz="1800" dirty="0"/>
              <a:t>. JOURNAL OF SOFTWARE, 2014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it-IT" sz="1800" dirty="0"/>
              <a:t>[3] Wei Li, Xiaojuan Wui, Raffaele Cappelli, Koichi Matsumoto, </a:t>
            </a:r>
            <a:r>
              <a:rPr lang="it-IT" sz="1800" dirty="0" smtClean="0"/>
              <a:t>and  </a:t>
            </a:r>
            <a:r>
              <a:rPr lang="en-US" sz="1800" dirty="0" err="1" smtClean="0"/>
              <a:t>Hua</a:t>
            </a:r>
            <a:r>
              <a:rPr lang="en-US" sz="1800" dirty="0" smtClean="0"/>
              <a:t>-An </a:t>
            </a:r>
            <a:r>
              <a:rPr lang="en-US" sz="1800" dirty="0"/>
              <a:t>Zhao. Crowd density estimation: An improved </a:t>
            </a:r>
            <a:r>
              <a:rPr lang="en-US" sz="1800" dirty="0" smtClean="0"/>
              <a:t>approach  IEEE</a:t>
            </a:r>
            <a:r>
              <a:rPr lang="en-US" sz="1800" dirty="0"/>
              <a:t>, 2010.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43073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F05C79-C04E-4204-BA09-2B149B05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A1C119-F29E-4485-A1D0-0B0E24475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Automated process for crowd analysis using cameras.</a:t>
            </a:r>
          </a:p>
          <a:p>
            <a:r>
              <a:rPr lang="en-CA" dirty="0"/>
              <a:t>Using automation to monitor the density in particular places like shopping malls and subway stations etc.</a:t>
            </a:r>
          </a:p>
          <a:p>
            <a:r>
              <a:rPr lang="en-CA" dirty="0"/>
              <a:t>This system estimates the no. of people and generates graphical reports.</a:t>
            </a:r>
          </a:p>
          <a:p>
            <a:r>
              <a:rPr lang="en-CA" dirty="0"/>
              <a:t>This system would assist various agencies to take effective decisions.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10253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D2A1E39-CE08-4C77-A12C-0FB65FC9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Need of the system</a:t>
            </a:r>
            <a:br>
              <a:rPr lang="en-CA" dirty="0"/>
            </a:b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5BD49AAB-27D6-4595-BB67-803D669AD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Although CCTVs are working well, but they are not fully automated</a:t>
            </a:r>
            <a:r>
              <a:rPr lang="en-CA" dirty="0" smtClean="0"/>
              <a:t>.</a:t>
            </a:r>
          </a:p>
          <a:p>
            <a:r>
              <a:rPr lang="en-CA" dirty="0" smtClean="0"/>
              <a:t>FLIR (Forward looking Infrared ) Cameras for monitoring and estimating the density of crowd in real time</a:t>
            </a:r>
            <a:endParaRPr lang="en-CA" dirty="0"/>
          </a:p>
          <a:p>
            <a:r>
              <a:rPr lang="en-CA" dirty="0"/>
              <a:t>Crowd monitoring  is needed to measure the density of the group.</a:t>
            </a:r>
          </a:p>
          <a:p>
            <a:r>
              <a:rPr lang="en-CA" dirty="0"/>
              <a:t>It helps to regulate and keep a check on unethical happenings</a:t>
            </a:r>
            <a:r>
              <a:rPr lang="en-CA" dirty="0" smtClean="0"/>
              <a:t>.</a:t>
            </a:r>
          </a:p>
          <a:p>
            <a:r>
              <a:rPr lang="en-CA" dirty="0" err="1" smtClean="0"/>
              <a:t>Matlab</a:t>
            </a:r>
            <a:r>
              <a:rPr lang="en-CA" dirty="0" smtClean="0"/>
              <a:t> for Image processing.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469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79938"/>
            <a:ext cx="11029616" cy="859245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SYSTEM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ARCHITECTURE :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/>
            </a:r>
            <a:br>
              <a:rPr lang="en-US" sz="2000" b="1" dirty="0">
                <a:latin typeface="Arial" pitchFamily="34" charset="0"/>
                <a:cs typeface="Arial" pitchFamily="34" charset="0"/>
              </a:rPr>
            </a:b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725" y="1758462"/>
            <a:ext cx="3638550" cy="502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8423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4F2CF053-99E9-4C9B-95A3-44EDAA558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51" y="677689"/>
            <a:ext cx="11029616" cy="729079"/>
          </a:xfrm>
        </p:spPr>
        <p:txBody>
          <a:bodyPr/>
          <a:lstStyle/>
          <a:p>
            <a:pPr algn="ctr"/>
            <a:r>
              <a:rPr lang="en-CA" dirty="0"/>
              <a:t>Flowchart for the proposal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80351" y="1723291"/>
            <a:ext cx="4325816" cy="422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 periodic snapshot from CCTV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80351" y="2579074"/>
            <a:ext cx="4325816" cy="422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Extract Foreground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80351" y="3423136"/>
            <a:ext cx="4325816" cy="422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Set Region of Internet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623551" y="4290644"/>
            <a:ext cx="3341078" cy="422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Pattern </a:t>
            </a:r>
            <a:r>
              <a:rPr lang="en-US" dirty="0" err="1" smtClean="0">
                <a:solidFill>
                  <a:schemeClr val="tx1"/>
                </a:solidFill>
              </a:rPr>
              <a:t>Recognization</a:t>
            </a:r>
            <a:r>
              <a:rPr lang="en-US" dirty="0" smtClean="0">
                <a:solidFill>
                  <a:schemeClr val="tx1"/>
                </a:solidFill>
              </a:rPr>
              <a:t> Technology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098442" y="4290642"/>
            <a:ext cx="3335216" cy="422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Background Removal Technology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880351" y="5228490"/>
            <a:ext cx="4325816" cy="422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Combine count of all the regions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880351" y="6049106"/>
            <a:ext cx="4325816" cy="422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Estimate the size of crowd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17" idx="2"/>
            <a:endCxn id="18" idx="0"/>
          </p:cNvCxnSpPr>
          <p:nvPr/>
        </p:nvCxnSpPr>
        <p:spPr>
          <a:xfrm>
            <a:off x="6043259" y="2145321"/>
            <a:ext cx="0" cy="433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2"/>
            <a:endCxn id="19" idx="0"/>
          </p:cNvCxnSpPr>
          <p:nvPr/>
        </p:nvCxnSpPr>
        <p:spPr>
          <a:xfrm>
            <a:off x="6043259" y="3001104"/>
            <a:ext cx="0" cy="422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2"/>
          </p:cNvCxnSpPr>
          <p:nvPr/>
        </p:nvCxnSpPr>
        <p:spPr>
          <a:xfrm>
            <a:off x="6043259" y="3845166"/>
            <a:ext cx="0" cy="164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20" idx="0"/>
          </p:cNvCxnSpPr>
          <p:nvPr/>
        </p:nvCxnSpPr>
        <p:spPr>
          <a:xfrm>
            <a:off x="6043259" y="4009290"/>
            <a:ext cx="2250831" cy="2813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21" idx="0"/>
          </p:cNvCxnSpPr>
          <p:nvPr/>
        </p:nvCxnSpPr>
        <p:spPr>
          <a:xfrm rot="10800000" flipV="1">
            <a:off x="3766050" y="4009288"/>
            <a:ext cx="2277208" cy="2813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21" idx="2"/>
          </p:cNvCxnSpPr>
          <p:nvPr/>
        </p:nvCxnSpPr>
        <p:spPr>
          <a:xfrm rot="5400000">
            <a:off x="3625372" y="4853350"/>
            <a:ext cx="281356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2"/>
          </p:cNvCxnSpPr>
          <p:nvPr/>
        </p:nvCxnSpPr>
        <p:spPr>
          <a:xfrm>
            <a:off x="8294090" y="4712674"/>
            <a:ext cx="0" cy="281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766049" y="4994029"/>
            <a:ext cx="45280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2" idx="0"/>
          </p:cNvCxnSpPr>
          <p:nvPr/>
        </p:nvCxnSpPr>
        <p:spPr>
          <a:xfrm>
            <a:off x="6043259" y="4994029"/>
            <a:ext cx="0" cy="2344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2"/>
            <a:endCxn id="23" idx="0"/>
          </p:cNvCxnSpPr>
          <p:nvPr/>
        </p:nvCxnSpPr>
        <p:spPr>
          <a:xfrm>
            <a:off x="6043259" y="5650520"/>
            <a:ext cx="0" cy="398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452352" y="3793843"/>
            <a:ext cx="9495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High density crowd</a:t>
            </a:r>
            <a:endParaRPr 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2602537" y="3793846"/>
            <a:ext cx="9495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Low density crowd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82553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76BB8C-6E13-4CA3-A43B-A706FF73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HOW IT ACTUALLY WORKS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7021B1F-C4B7-4D10-A5AF-6D3EDE0D0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557" y="2517291"/>
            <a:ext cx="54578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325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E4E39B-92DC-4030-8469-949977FC3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041EE1-595E-4961-9AB1-5BA5B32F9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226365"/>
            <a:ext cx="11029615" cy="4631635"/>
          </a:xfrm>
        </p:spPr>
        <p:txBody>
          <a:bodyPr/>
          <a:lstStyle/>
          <a:p>
            <a:r>
              <a:rPr lang="en-CA" b="1" dirty="0"/>
              <a:t>BACKGROUND REMOVAL TECHNOLOGY</a:t>
            </a:r>
            <a:r>
              <a:rPr lang="en-CA" dirty="0"/>
              <a:t>: It is an image processing system based on pixels, estimates crowd density with no. of forehead pixels. It is effective for small crowd.</a:t>
            </a:r>
          </a:p>
          <a:p>
            <a:r>
              <a:rPr lang="en-CA" b="1" dirty="0"/>
              <a:t>PATTERN RECOGNITION TECHNOLOGY: </a:t>
            </a:r>
            <a:r>
              <a:rPr lang="en-CA" dirty="0"/>
              <a:t>It uses texture analysis for crowd estimation</a:t>
            </a:r>
            <a:r>
              <a:rPr lang="en-CA" b="1" dirty="0"/>
              <a:t>.</a:t>
            </a:r>
            <a:r>
              <a:rPr lang="en-CA" dirty="0"/>
              <a:t> It overcomes the problem of overlapping. So, it is quite effective when there is high density of people. But, the results are not that promising for less crowd.</a:t>
            </a:r>
          </a:p>
          <a:p>
            <a:r>
              <a:rPr lang="en-CA" b="1" dirty="0"/>
              <a:t>INFORMATION FUSION: </a:t>
            </a:r>
            <a:r>
              <a:rPr lang="en-CA" dirty="0"/>
              <a:t>The Kalman filtering method is used, it makes use of boundary technology and background removal technology.</a:t>
            </a:r>
          </a:p>
          <a:p>
            <a:r>
              <a:rPr lang="en-CA" b="1" dirty="0"/>
              <a:t>COMBINATION OF PIXEL AND TEXTURE ANALYSIS: </a:t>
            </a:r>
            <a:r>
              <a:rPr lang="en-CA" dirty="0"/>
              <a:t>It is most effective because it measures the density using pixel technology and texture analysis. It is the most effective method.</a:t>
            </a:r>
          </a:p>
          <a:p>
            <a:endParaRPr lang="en-CA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5011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4C92EB-A99E-4C00-BE79-39D7D44AA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AN EXAMPLE OF THE PRACTICAL WORKING</a:t>
            </a:r>
            <a:br>
              <a:rPr lang="en-CA" dirty="0"/>
            </a:b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FFC49690-95AB-4E6D-8EE3-B076BE065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0679" y="2067339"/>
            <a:ext cx="7063408" cy="330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03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354" y="1348154"/>
            <a:ext cx="10070123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/>
              <a:t>                                                                          </a:t>
            </a:r>
            <a:r>
              <a:rPr lang="en-CA" sz="2800" dirty="0" smtClean="0">
                <a:latin typeface="+mj-lt"/>
              </a:rPr>
              <a:t>CONCLUSION</a:t>
            </a:r>
            <a:endParaRPr lang="en-US" sz="2800" dirty="0" smtClean="0">
              <a:latin typeface="+mj-lt"/>
            </a:endParaRPr>
          </a:p>
          <a:p>
            <a:endParaRPr lang="en-US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This system will be generic and thus can be used </a:t>
            </a:r>
            <a:r>
              <a:rPr lang="en-US" dirty="0" smtClean="0"/>
              <a:t>by multiple </a:t>
            </a:r>
            <a:r>
              <a:rPr lang="en-US" dirty="0"/>
              <a:t>businesses including shopping malls,</a:t>
            </a:r>
          </a:p>
          <a:p>
            <a:r>
              <a:rPr lang="en-US" dirty="0" smtClean="0"/>
              <a:t>     supermarkets</a:t>
            </a:r>
            <a:r>
              <a:rPr lang="en-US" dirty="0"/>
              <a:t>, hotels and so 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It will be able to </a:t>
            </a:r>
            <a:r>
              <a:rPr lang="en-US" dirty="0" smtClean="0"/>
              <a:t>rival  existing </a:t>
            </a:r>
            <a:r>
              <a:rPr lang="en-US" dirty="0"/>
              <a:t>surveillance and monitoring systems by </a:t>
            </a:r>
            <a:r>
              <a:rPr lang="en-US" dirty="0" smtClean="0"/>
              <a:t>providing  more </a:t>
            </a:r>
            <a:r>
              <a:rPr lang="en-US" dirty="0"/>
              <a:t>in depth details and information to the </a:t>
            </a:r>
            <a:r>
              <a:rPr lang="en-US" dirty="0" smtClean="0"/>
              <a:t>concerned  personnel </a:t>
            </a:r>
            <a:r>
              <a:rPr lang="en-US" dirty="0"/>
              <a:t>involved in the running of the institute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Owners of the shopping store will be able to make </a:t>
            </a:r>
            <a:r>
              <a:rPr lang="en-US" dirty="0" smtClean="0"/>
              <a:t>fair  business </a:t>
            </a:r>
            <a:r>
              <a:rPr lang="en-US" dirty="0"/>
              <a:t>decisions using the automated system compared </a:t>
            </a:r>
            <a:r>
              <a:rPr lang="en-US" dirty="0" smtClean="0"/>
              <a:t>to the </a:t>
            </a:r>
            <a:r>
              <a:rPr lang="en-US" dirty="0"/>
              <a:t>existing sys- tem which is prone to human error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Optimized business strategies can be developed to </a:t>
            </a:r>
            <a:r>
              <a:rPr lang="en-US" dirty="0" smtClean="0"/>
              <a:t>increase  business </a:t>
            </a:r>
            <a:r>
              <a:rPr lang="en-US" dirty="0"/>
              <a:t>potential and profits.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7344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OUR.pptx" id="{C8B94E25-33BD-45D5-BF09-DFDE6F66F827}" vid="{3906A810-667D-48F7-952C-A904CEA9ED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{BDFED40C-70D7-4902-B229-41983F90ADA6}tf33552983</Template>
  <TotalTime>0</TotalTime>
  <Words>508</Words>
  <Application>Microsoft Office PowerPoint</Application>
  <PresentationFormat>Custom</PresentationFormat>
  <Paragraphs>51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DividendVTI</vt:lpstr>
      <vt:lpstr>Crowd monitoring and surveillance system</vt:lpstr>
      <vt:lpstr>INTRODUCTION</vt:lpstr>
      <vt:lpstr>Need of the system </vt:lpstr>
      <vt:lpstr>SYSTEM ARCHITECTURE : </vt:lpstr>
      <vt:lpstr>Flowchart for the proposal</vt:lpstr>
      <vt:lpstr>HOW IT ACTUALLY WORKS</vt:lpstr>
      <vt:lpstr>TECHNOLOGIES USED</vt:lpstr>
      <vt:lpstr>AN EXAMPLE OF THE PRACTICAL WORKING </vt:lpstr>
      <vt:lpstr>PowerPoint Presentation</vt:lpstr>
      <vt:lpstr>REFERENCES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2020-02-05T02:52:25Z</dcterms:created>
  <dcterms:modified xsi:type="dcterms:W3CDTF">2020-02-05T02:04:25Z</dcterms:modified>
</cp:coreProperties>
</file>