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61" r:id="rId2"/>
    <p:sldId id="262" r:id="rId3"/>
    <p:sldId id="259" r:id="rId4"/>
    <p:sldId id="268" r:id="rId5"/>
    <p:sldId id="263" r:id="rId6"/>
    <p:sldId id="264" r:id="rId7"/>
    <p:sldId id="265" r:id="rId8"/>
    <p:sldId id="270" r:id="rId9"/>
    <p:sldId id="271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-486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csi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2DAA146-4CAA-4C50-B6DA-F85B3BF82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Crowd monitoring and surveillance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61CDFE26-0290-4002-95D6-655F283BF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721810"/>
            <a:ext cx="10993546" cy="590321"/>
          </a:xfrm>
        </p:spPr>
        <p:txBody>
          <a:bodyPr>
            <a:noAutofit/>
          </a:bodyPr>
          <a:lstStyle/>
          <a:p>
            <a:r>
              <a:rPr lang="en-CA" sz="1800" b="1" dirty="0"/>
              <a:t>RONAK SHARMA</a:t>
            </a:r>
          </a:p>
          <a:p>
            <a:r>
              <a:rPr lang="en-CA" sz="1800" b="1" dirty="0" smtClean="0"/>
              <a:t>C0747019			</a:t>
            </a:r>
            <a:endParaRPr lang="en-CA" sz="1800" b="1" dirty="0"/>
          </a:p>
          <a:p>
            <a:r>
              <a:rPr lang="en-CA" sz="1800" b="1" dirty="0"/>
              <a:t>EMBT TERM 3</a:t>
            </a:r>
          </a:p>
        </p:txBody>
      </p:sp>
    </p:spTree>
    <p:extLst>
      <p:ext uri="{BB962C8B-B14F-4D97-AF65-F5344CB8AC3E}">
        <p14:creationId xmlns:p14="http://schemas.microsoft.com/office/powerpoint/2010/main" val="45964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4C92EB-A99E-4C00-BE79-39D7D44A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AN EXAMPLE OF THE PRACTICAL WORKING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FC49690-95AB-4E6D-8EE3-B076BE065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679" y="2067339"/>
            <a:ext cx="7063408" cy="33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0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354" y="1348154"/>
            <a:ext cx="10070123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                                                                          </a:t>
            </a:r>
            <a:r>
              <a:rPr lang="en-CA" sz="2800" dirty="0" smtClean="0">
                <a:latin typeface="+mj-lt"/>
              </a:rPr>
              <a:t>CONCLUSION</a:t>
            </a:r>
            <a:endParaRPr lang="en-US" sz="2800" dirty="0" smtClean="0">
              <a:latin typeface="+mj-lt"/>
            </a:endParaRPr>
          </a:p>
          <a:p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system will be generic and thus can be used </a:t>
            </a:r>
            <a:r>
              <a:rPr lang="en-US" dirty="0" smtClean="0"/>
              <a:t>by multiple </a:t>
            </a:r>
            <a:r>
              <a:rPr lang="en-US" dirty="0"/>
              <a:t>businesses including shopping malls,</a:t>
            </a:r>
          </a:p>
          <a:p>
            <a:r>
              <a:rPr lang="en-US" dirty="0" smtClean="0"/>
              <a:t>     supermarkets</a:t>
            </a:r>
            <a:r>
              <a:rPr lang="en-US" dirty="0"/>
              <a:t>, hotels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will be able to </a:t>
            </a:r>
            <a:r>
              <a:rPr lang="en-US" dirty="0" smtClean="0"/>
              <a:t>rival  existing </a:t>
            </a:r>
            <a:r>
              <a:rPr lang="en-US" dirty="0"/>
              <a:t>surveillance and monitoring systems by </a:t>
            </a:r>
            <a:r>
              <a:rPr lang="en-US" dirty="0" smtClean="0"/>
              <a:t>providing  more </a:t>
            </a:r>
            <a:r>
              <a:rPr lang="en-US" dirty="0"/>
              <a:t>in depth details and information to the </a:t>
            </a:r>
            <a:r>
              <a:rPr lang="en-US" dirty="0" smtClean="0"/>
              <a:t>concerned  personnel </a:t>
            </a:r>
            <a:r>
              <a:rPr lang="en-US" dirty="0"/>
              <a:t>involved in the running of the institute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Owners of the shopping store will be able to make </a:t>
            </a:r>
            <a:r>
              <a:rPr lang="en-US" dirty="0" smtClean="0"/>
              <a:t>fair  business </a:t>
            </a:r>
            <a:r>
              <a:rPr lang="en-US" dirty="0"/>
              <a:t>decisions using the automated system compared </a:t>
            </a:r>
            <a:r>
              <a:rPr lang="en-US" dirty="0" smtClean="0"/>
              <a:t>to the </a:t>
            </a:r>
            <a:r>
              <a:rPr lang="en-US" dirty="0"/>
              <a:t>existing sys- tem which is prone to human error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Optimized business strategies can be developed to </a:t>
            </a:r>
            <a:r>
              <a:rPr lang="en-US" dirty="0" smtClean="0"/>
              <a:t>increase  business </a:t>
            </a:r>
            <a:r>
              <a:rPr lang="en-US" dirty="0"/>
              <a:t>potential and profits.</a:t>
            </a:r>
          </a:p>
        </p:txBody>
      </p:sp>
    </p:spTree>
    <p:extLst>
      <p:ext uri="{BB962C8B-B14F-4D97-AF65-F5344CB8AC3E}">
        <p14:creationId xmlns:p14="http://schemas.microsoft.com/office/powerpoint/2010/main" val="66797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7A1B5-F094-4E1D-9E21-B78F0C80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REFERENCES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1FD7CD-04B5-4E7C-8B63-DAF5A08D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69" y="1895387"/>
            <a:ext cx="11029615" cy="363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[1] </a:t>
            </a:r>
            <a:r>
              <a:rPr lang="en-US" sz="1800" dirty="0" err="1"/>
              <a:t>Irshad</a:t>
            </a:r>
            <a:r>
              <a:rPr lang="en-US" sz="1800" dirty="0"/>
              <a:t> Ali and Matthew N. Dailey. Multiple human tracking in </a:t>
            </a:r>
            <a:r>
              <a:rPr lang="en-US" sz="1800" dirty="0" smtClean="0"/>
              <a:t>high density crowds</a:t>
            </a:r>
            <a:r>
              <a:rPr lang="en-US" sz="1800" dirty="0"/>
              <a:t>. Computer Science and </a:t>
            </a:r>
            <a:r>
              <a:rPr lang="en-US" sz="1800" dirty="0" smtClean="0"/>
              <a:t>Information Management  Asian </a:t>
            </a:r>
            <a:r>
              <a:rPr lang="en-US" sz="1800" dirty="0"/>
              <a:t>Institute of Technology,, </a:t>
            </a:r>
            <a:r>
              <a:rPr lang="en-US" sz="1800" dirty="0" smtClean="0"/>
              <a:t>2008. 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://www.ijcsit.com/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[2] Ming Jiang, </a:t>
            </a:r>
            <a:r>
              <a:rPr lang="en-US" sz="1800" dirty="0" err="1"/>
              <a:t>Jingcheng</a:t>
            </a:r>
            <a:r>
              <a:rPr lang="en-US" sz="1800" dirty="0"/>
              <a:t> Huang, </a:t>
            </a:r>
            <a:r>
              <a:rPr lang="en-US" sz="1800" dirty="0" err="1"/>
              <a:t>Xingqi</a:t>
            </a:r>
            <a:r>
              <a:rPr lang="en-US" sz="1800" dirty="0"/>
              <a:t> Wang, </a:t>
            </a:r>
            <a:r>
              <a:rPr lang="en-US" sz="1800" dirty="0" err="1"/>
              <a:t>Jingfan</a:t>
            </a:r>
            <a:r>
              <a:rPr lang="en-US" sz="1800" dirty="0"/>
              <a:t> Tang, </a:t>
            </a:r>
            <a:r>
              <a:rPr lang="en-US" sz="1800" dirty="0" smtClean="0"/>
              <a:t>and </a:t>
            </a:r>
            <a:r>
              <a:rPr lang="en-US" sz="1800" dirty="0" err="1" smtClean="0"/>
              <a:t>Chunming</a:t>
            </a:r>
            <a:r>
              <a:rPr lang="en-US" sz="1800" dirty="0" smtClean="0"/>
              <a:t> </a:t>
            </a:r>
            <a:r>
              <a:rPr lang="en-US" sz="1800" dirty="0"/>
              <a:t>Wu. An approach for crowd density </a:t>
            </a:r>
            <a:r>
              <a:rPr lang="en-US" sz="1800" dirty="0" smtClean="0"/>
              <a:t>   and </a:t>
            </a:r>
            <a:r>
              <a:rPr lang="en-US" sz="1800" dirty="0"/>
              <a:t>crowd </a:t>
            </a:r>
            <a:r>
              <a:rPr lang="en-US" sz="1800" dirty="0" smtClean="0"/>
              <a:t>size  estimation</a:t>
            </a:r>
            <a:r>
              <a:rPr lang="en-US" sz="1800" dirty="0"/>
              <a:t>. JOURNAL OF SOFTWARE, 2014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it-IT" sz="1800" dirty="0"/>
              <a:t>[3] Wei Li, Xiaojuan Wui, Raffaele Cappelli, Koichi Matsumoto, </a:t>
            </a:r>
            <a:r>
              <a:rPr lang="it-IT" sz="1800" dirty="0" smtClean="0"/>
              <a:t>and  </a:t>
            </a:r>
            <a:r>
              <a:rPr lang="en-US" sz="1800" dirty="0" err="1" smtClean="0"/>
              <a:t>Hua</a:t>
            </a:r>
            <a:r>
              <a:rPr lang="en-US" sz="1800" dirty="0" smtClean="0"/>
              <a:t>-An </a:t>
            </a:r>
            <a:r>
              <a:rPr lang="en-US" sz="1800" dirty="0"/>
              <a:t>Zhao. Crowd density estimation: An improved </a:t>
            </a:r>
            <a:r>
              <a:rPr lang="en-US" sz="1800" dirty="0" smtClean="0"/>
              <a:t>approach  IEEE</a:t>
            </a:r>
            <a:r>
              <a:rPr lang="en-US" sz="1800" dirty="0"/>
              <a:t>, 2010.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3073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05C79-C04E-4204-BA09-2B149B05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A1C119-F29E-4485-A1D0-0B0E2447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Automated process for crowd analysis using cameras.</a:t>
            </a:r>
          </a:p>
          <a:p>
            <a:r>
              <a:rPr lang="en-CA" dirty="0"/>
              <a:t>Using automation to monitor the density in particular places like shopping malls and subway stations etc.</a:t>
            </a:r>
          </a:p>
          <a:p>
            <a:r>
              <a:rPr lang="en-CA" dirty="0"/>
              <a:t>This system estimates the no. of people and generates graphical reports.</a:t>
            </a:r>
          </a:p>
          <a:p>
            <a:r>
              <a:rPr lang="en-CA" dirty="0"/>
              <a:t>This system would assist various agencies to take effective decisions.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02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2A1E39-CE08-4C77-A12C-0FB65FC9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Need of the system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BD49AAB-27D6-4595-BB67-803D669A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Although CCTVs are working well, but they are not fully automated</a:t>
            </a:r>
            <a:r>
              <a:rPr lang="en-CA" dirty="0" smtClean="0"/>
              <a:t>.</a:t>
            </a:r>
          </a:p>
          <a:p>
            <a:r>
              <a:rPr lang="en-CA" dirty="0" smtClean="0"/>
              <a:t>FLIR (Forward looking Infrared ) Cameras for monitoring and estimating the density of crowd in real time</a:t>
            </a:r>
            <a:endParaRPr lang="en-CA" dirty="0"/>
          </a:p>
          <a:p>
            <a:r>
              <a:rPr lang="en-CA" dirty="0"/>
              <a:t>Crowd monitoring  is needed to measure the density of the group.</a:t>
            </a:r>
          </a:p>
          <a:p>
            <a:r>
              <a:rPr lang="en-CA" dirty="0"/>
              <a:t>It helps to regulate and keep a check on unethical happenings</a:t>
            </a:r>
            <a:r>
              <a:rPr lang="en-CA" dirty="0" smtClean="0"/>
              <a:t>.</a:t>
            </a:r>
          </a:p>
          <a:p>
            <a:r>
              <a:rPr lang="en-CA" dirty="0" err="1" smtClean="0"/>
              <a:t>Matlab</a:t>
            </a:r>
            <a:r>
              <a:rPr lang="en-CA" dirty="0" smtClean="0"/>
              <a:t> for Image processing.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46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79938"/>
            <a:ext cx="11029616" cy="85924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SYSTEM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ARCHITECTURE :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758462"/>
            <a:ext cx="3638550" cy="502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42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2CF053-99E9-4C9B-95A3-44EDAA55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1" y="677689"/>
            <a:ext cx="11029616" cy="729079"/>
          </a:xfrm>
        </p:spPr>
        <p:txBody>
          <a:bodyPr/>
          <a:lstStyle/>
          <a:p>
            <a:pPr algn="ctr"/>
            <a:r>
              <a:rPr lang="en-CA" dirty="0"/>
              <a:t>Flowchart for the proposal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42858" y="1723291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periodic snapshot from CCTV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2858" y="2368059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Foreground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858" y="3071440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Region of 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0358" y="3950666"/>
            <a:ext cx="3341078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Pattern </a:t>
            </a:r>
            <a:r>
              <a:rPr lang="en-US" dirty="0" err="1" smtClean="0">
                <a:solidFill>
                  <a:schemeClr val="tx1"/>
                </a:solidFill>
              </a:rPr>
              <a:t>Recognization</a:t>
            </a:r>
            <a:r>
              <a:rPr lang="en-US" dirty="0" smtClean="0">
                <a:solidFill>
                  <a:schemeClr val="tx1"/>
                </a:solidFill>
              </a:rPr>
              <a:t>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75250" y="3938933"/>
            <a:ext cx="33352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Background Removal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76966" y="4900229"/>
            <a:ext cx="3411403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 count of all the regions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6966" y="5797057"/>
            <a:ext cx="3235557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Estimate the size of crowd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18" idx="0"/>
          </p:cNvCxnSpPr>
          <p:nvPr/>
        </p:nvCxnSpPr>
        <p:spPr>
          <a:xfrm>
            <a:off x="5005766" y="2145321"/>
            <a:ext cx="0" cy="22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9" idx="0"/>
          </p:cNvCxnSpPr>
          <p:nvPr/>
        </p:nvCxnSpPr>
        <p:spPr>
          <a:xfrm>
            <a:off x="5005766" y="2790089"/>
            <a:ext cx="0" cy="28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</p:cNvCxnSpPr>
          <p:nvPr/>
        </p:nvCxnSpPr>
        <p:spPr>
          <a:xfrm>
            <a:off x="5005766" y="3493470"/>
            <a:ext cx="0" cy="164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5120066" y="3669312"/>
            <a:ext cx="2250831" cy="281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2842858" y="3669311"/>
            <a:ext cx="2277208" cy="281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1" idx="2"/>
          </p:cNvCxnSpPr>
          <p:nvPr/>
        </p:nvCxnSpPr>
        <p:spPr>
          <a:xfrm rot="5400000">
            <a:off x="2702180" y="4501641"/>
            <a:ext cx="28135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>
            <a:off x="7370897" y="4372696"/>
            <a:ext cx="0" cy="28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56045" y="4665768"/>
            <a:ext cx="4528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05766" y="4665768"/>
            <a:ext cx="0" cy="234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05766" y="5278286"/>
            <a:ext cx="0" cy="474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31028" y="3515345"/>
            <a:ext cx="94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 density crowd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1705733" y="3531496"/>
            <a:ext cx="94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Low density crowd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7010413" y="5797057"/>
            <a:ext cx="820615" cy="433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39932" y="5802918"/>
            <a:ext cx="2309447" cy="433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ALTERNATE SOLUTIONJ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39933" y="4900229"/>
            <a:ext cx="2309447" cy="433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&amp;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23" idx="3"/>
            <a:endCxn id="25" idx="1"/>
          </p:cNvCxnSpPr>
          <p:nvPr/>
        </p:nvCxnSpPr>
        <p:spPr>
          <a:xfrm>
            <a:off x="6412523" y="6008072"/>
            <a:ext cx="597890" cy="58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5" idx="3"/>
          </p:cNvCxnSpPr>
          <p:nvPr/>
        </p:nvCxnSpPr>
        <p:spPr>
          <a:xfrm>
            <a:off x="7831028" y="6013933"/>
            <a:ext cx="808905" cy="58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7" idx="0"/>
            <a:endCxn id="29" idx="2"/>
          </p:cNvCxnSpPr>
          <p:nvPr/>
        </p:nvCxnSpPr>
        <p:spPr>
          <a:xfrm rot="5400000" flipH="1" flipV="1">
            <a:off x="9560187" y="5568449"/>
            <a:ext cx="46893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5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76BB8C-6E13-4CA3-A43B-A706FF73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HOW IT ACTUALLY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021B1F-C4B7-4D10-A5AF-6D3EDE0D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57" y="2517291"/>
            <a:ext cx="54578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2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E4E39B-92DC-4030-8469-949977FC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041EE1-595E-4961-9AB1-5BA5B32F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26365"/>
            <a:ext cx="11029615" cy="4631635"/>
          </a:xfrm>
        </p:spPr>
        <p:txBody>
          <a:bodyPr/>
          <a:lstStyle/>
          <a:p>
            <a:r>
              <a:rPr lang="en-CA" b="1" dirty="0"/>
              <a:t>BACKGROUND REMOVAL TECHNOLOGY</a:t>
            </a:r>
            <a:r>
              <a:rPr lang="en-CA" dirty="0"/>
              <a:t>: It is an image processing system based on pixels, estimates crowd density with no. of forehead pixels. It is effective for small crowd.</a:t>
            </a:r>
          </a:p>
          <a:p>
            <a:r>
              <a:rPr lang="en-CA" b="1" dirty="0"/>
              <a:t>PATTERN RECOGNITION TECHNOLOGY: </a:t>
            </a:r>
            <a:r>
              <a:rPr lang="en-CA" dirty="0"/>
              <a:t>It uses texture analysis for crowd estimation</a:t>
            </a:r>
            <a:r>
              <a:rPr lang="en-CA" b="1" dirty="0"/>
              <a:t>.</a:t>
            </a:r>
            <a:r>
              <a:rPr lang="en-CA" dirty="0"/>
              <a:t> It overcomes the problem of overlapping. So, it is quite effective when there is high density of people. But, the results are not that promising for less crowd.</a:t>
            </a:r>
          </a:p>
          <a:p>
            <a:r>
              <a:rPr lang="en-CA" b="1" dirty="0"/>
              <a:t>INFORMATION FUSION: </a:t>
            </a:r>
            <a:r>
              <a:rPr lang="en-CA" dirty="0"/>
              <a:t>The Kalman filtering method is used, it makes use of boundary technology and background removal technology.</a:t>
            </a:r>
          </a:p>
          <a:p>
            <a:r>
              <a:rPr lang="en-CA" b="1" dirty="0"/>
              <a:t>COMBINATION OF PIXEL AND TEXTURE ANALYSIS: </a:t>
            </a:r>
            <a:r>
              <a:rPr lang="en-CA" dirty="0"/>
              <a:t>It is most effective because it measures the density using pixel technology and texture analysis. It is the most effective method.</a:t>
            </a:r>
          </a:p>
          <a:p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50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93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E4E39B-92DC-4030-8469-949977FC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TECHNOLOGIES USED AND MODIFICATIONS: -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041EE1-595E-4961-9AB1-5BA5B32F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26365"/>
            <a:ext cx="11029615" cy="4631635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BACKGROUND REMOVAL TECHNOLOGY</a:t>
            </a:r>
            <a:r>
              <a:rPr lang="en-CA" dirty="0"/>
              <a:t>: It is an image processing system based on pixels, estimates crowd density with no. of forehead pixels. It is effective for small crowd.</a:t>
            </a:r>
          </a:p>
          <a:p>
            <a:r>
              <a:rPr lang="en-CA" b="1" dirty="0"/>
              <a:t>PATTERN RECOGNITION TECHNOLOGY: </a:t>
            </a:r>
            <a:r>
              <a:rPr lang="en-CA" dirty="0"/>
              <a:t>It uses texture analysis for crowd estimation</a:t>
            </a:r>
            <a:r>
              <a:rPr lang="en-CA" b="1" dirty="0"/>
              <a:t>.</a:t>
            </a:r>
            <a:r>
              <a:rPr lang="en-CA" dirty="0"/>
              <a:t> It overcomes the problem of overlapping. So, it is quite effective when there is high density of people. But, the results are not that promising for less crowd.</a:t>
            </a:r>
          </a:p>
          <a:p>
            <a:r>
              <a:rPr lang="en-CA" b="1" dirty="0"/>
              <a:t>INFORMATION FUSION: </a:t>
            </a:r>
            <a:r>
              <a:rPr lang="en-CA" dirty="0"/>
              <a:t>The Kalman filtering method is used, it makes use of boundary technology and background removal technology.</a:t>
            </a:r>
          </a:p>
          <a:p>
            <a:r>
              <a:rPr lang="en-CA" b="1" dirty="0"/>
              <a:t>COMBINATION OF PIXEL AND TEXTURE ANALYSIS: </a:t>
            </a:r>
            <a:r>
              <a:rPr lang="en-CA" dirty="0"/>
              <a:t>It is most effective because it measures the density using pixel technology and texture analysis. It is the most effective method</a:t>
            </a:r>
            <a:r>
              <a:rPr lang="en-CA" dirty="0" smtClean="0"/>
              <a:t>.</a:t>
            </a:r>
          </a:p>
          <a:p>
            <a:r>
              <a:rPr lang="en-CA" b="1" dirty="0" smtClean="0"/>
              <a:t>MODIFICATION:</a:t>
            </a:r>
          </a:p>
          <a:p>
            <a:r>
              <a:rPr lang="en-CA" b="1" dirty="0" smtClean="0"/>
              <a:t>  </a:t>
            </a:r>
            <a:r>
              <a:rPr lang="en-CA" dirty="0" smtClean="0"/>
              <a:t>In addition we can use one more DSP unit and try to find alternate way or solution to direct crowd in another way, </a:t>
            </a:r>
            <a:endParaRPr lang="en-CA" b="1" dirty="0"/>
          </a:p>
          <a:p>
            <a:r>
              <a:rPr lang="en-CA" dirty="0" smtClean="0"/>
              <a:t>Using </a:t>
            </a:r>
            <a:r>
              <a:rPr lang="en-CA" dirty="0" err="1" smtClean="0"/>
              <a:t>IoT</a:t>
            </a:r>
            <a:r>
              <a:rPr lang="en-CA" dirty="0" smtClean="0"/>
              <a:t> we can connect to a software like </a:t>
            </a:r>
            <a:r>
              <a:rPr lang="en-CA" dirty="0"/>
              <a:t>G</a:t>
            </a:r>
            <a:r>
              <a:rPr lang="en-CA" dirty="0" smtClean="0"/>
              <a:t>oogle map to guide people</a:t>
            </a:r>
          </a:p>
          <a:p>
            <a:r>
              <a:rPr lang="en-CA" dirty="0" smtClean="0"/>
              <a:t>Usin</a:t>
            </a:r>
            <a:r>
              <a:rPr lang="en-CA" dirty="0" smtClean="0"/>
              <a:t>g some data analysis we can predict and help to the </a:t>
            </a:r>
            <a:r>
              <a:rPr lang="en-CA" smtClean="0"/>
              <a:t>people for some </a:t>
            </a:r>
            <a:r>
              <a:rPr lang="en-CA" dirty="0" smtClean="0"/>
              <a:t>religious places and some crowd places 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36908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{BDFED40C-70D7-4902-B229-41983F90ADA6}tf33552983</Template>
  <TotalTime>0</TotalTime>
  <Words>706</Words>
  <Application>Microsoft Office PowerPoint</Application>
  <PresentationFormat>Custom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Crowd monitoring and surveillance system</vt:lpstr>
      <vt:lpstr>INTRODUCTION</vt:lpstr>
      <vt:lpstr>Need of the system </vt:lpstr>
      <vt:lpstr>SYSTEM ARCHITECTURE : </vt:lpstr>
      <vt:lpstr>Flowchart for the proposal</vt:lpstr>
      <vt:lpstr>HOW IT ACTUALLY WORKS</vt:lpstr>
      <vt:lpstr>TECHNOLOGIES USED</vt:lpstr>
      <vt:lpstr>PowerPoint Presentation</vt:lpstr>
      <vt:lpstr>TECHNOLOGIES USED AND MODIFICATIONS: -</vt:lpstr>
      <vt:lpstr>AN EXAMPLE OF THE PRACTICAL WORKING </vt:lpstr>
      <vt:lpstr>PowerPoint Presentation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2020-02-05T02:52:25Z</dcterms:created>
  <dcterms:modified xsi:type="dcterms:W3CDTF">2020-03-18T01:26:30Z</dcterms:modified>
</cp:coreProperties>
</file>