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61" r:id="rId2"/>
    <p:sldId id="262" r:id="rId3"/>
    <p:sldId id="268" r:id="rId4"/>
    <p:sldId id="263" r:id="rId5"/>
    <p:sldId id="272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-46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nets.com/blog/crowd-counting-review/#crowd-counting-with-nanonets" TargetMode="External"/><Relationship Id="rId2" Type="http://schemas.openxmlformats.org/officeDocument/2006/relationships/hyperlink" Target="https://martinfowler.com/archite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agleboard/cloud9-examples" TargetMode="External"/><Relationship Id="rId4" Type="http://schemas.openxmlformats.org/officeDocument/2006/relationships/hyperlink" Target="https://app.nanonets.com/#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DAA146-4CAA-4C50-B6DA-F85B3BF82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Software Architecture 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1CDFE26-0290-4002-95D6-655F283BF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721810"/>
            <a:ext cx="10993546" cy="590321"/>
          </a:xfrm>
        </p:spPr>
        <p:txBody>
          <a:bodyPr>
            <a:noAutofit/>
          </a:bodyPr>
          <a:lstStyle/>
          <a:p>
            <a:r>
              <a:rPr lang="en-CA" sz="1800" b="1" dirty="0"/>
              <a:t>RONAK SHARMA</a:t>
            </a:r>
          </a:p>
          <a:p>
            <a:r>
              <a:rPr lang="en-CA" sz="1800" b="1" dirty="0" smtClean="0"/>
              <a:t>C0747019			</a:t>
            </a:r>
            <a:endParaRPr lang="en-CA" sz="1800" b="1" dirty="0"/>
          </a:p>
          <a:p>
            <a:r>
              <a:rPr lang="en-CA" sz="1800" b="1" dirty="0"/>
              <a:t>EMBT TERM 3</a:t>
            </a:r>
          </a:p>
        </p:txBody>
      </p:sp>
    </p:spTree>
    <p:extLst>
      <p:ext uri="{BB962C8B-B14F-4D97-AF65-F5344CB8AC3E}">
        <p14:creationId xmlns:p14="http://schemas.microsoft.com/office/powerpoint/2010/main" val="45964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5C79-C04E-4204-BA09-2B149B05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What is software architecture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1C119-F29E-4485-A1D0-0B0E2447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people in the software industry talk about “architecture”, they refer to a hazily defined notion of the most important aspects of the internal design of a software system. A good architecture is important, otherwise it becomes slower and more expensive to add new capabilities in the future</a:t>
            </a:r>
            <a:r>
              <a:rPr lang="en-US" dirty="0" smtClean="0"/>
              <a:t>.</a:t>
            </a:r>
          </a:p>
          <a:p>
            <a:r>
              <a:rPr lang="en-US" dirty="0"/>
              <a:t>People in the software world have long argued about a definition of architecture. For some it's something like the fundamental organization of a system, or the way the highest level components are wired together</a:t>
            </a:r>
            <a:r>
              <a:rPr lang="en-US" dirty="0" smtClean="0"/>
              <a:t>.</a:t>
            </a:r>
          </a:p>
          <a:p>
            <a:r>
              <a:rPr lang="en-US" dirty="0"/>
              <a:t>Architecture is a tricky subject for the customers and users of software products - as it isn't something they immediately perceive. But a poor architecture is a major contributor to the growth of </a:t>
            </a:r>
            <a:r>
              <a:rPr lang="en-US" dirty="0" err="1"/>
              <a:t>cruft</a:t>
            </a:r>
            <a:r>
              <a:rPr lang="en-US" dirty="0"/>
              <a:t> - elements of the software that impede the ability of developers to understand the software.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02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79938"/>
            <a:ext cx="11029616" cy="85924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SYSTEM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ARCHITECTURE :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758462"/>
            <a:ext cx="3638550" cy="502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42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2CF053-99E9-4C9B-95A3-44EDAA55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1" y="677689"/>
            <a:ext cx="11029616" cy="729079"/>
          </a:xfrm>
        </p:spPr>
        <p:txBody>
          <a:bodyPr/>
          <a:lstStyle/>
          <a:p>
            <a:pPr algn="ctr"/>
            <a:r>
              <a:rPr lang="en-CA" dirty="0"/>
              <a:t>Flowchart for the proposal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42858" y="1723291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periodic snapshot from CCTV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2858" y="2368059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Foreground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858" y="3071440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Region of 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0358" y="3950666"/>
            <a:ext cx="3341078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Pattern </a:t>
            </a:r>
            <a:r>
              <a:rPr lang="en-US" dirty="0" err="1" smtClean="0">
                <a:solidFill>
                  <a:schemeClr val="tx1"/>
                </a:solidFill>
              </a:rPr>
              <a:t>Recognization</a:t>
            </a:r>
            <a:r>
              <a:rPr lang="en-US" dirty="0" smtClean="0">
                <a:solidFill>
                  <a:schemeClr val="tx1"/>
                </a:solidFill>
              </a:rPr>
              <a:t>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75250" y="3938933"/>
            <a:ext cx="33352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Background Removal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76966" y="4900229"/>
            <a:ext cx="3411403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 count of all the regions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6966" y="5797057"/>
            <a:ext cx="3235557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Estimate the size of crowd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18" idx="0"/>
          </p:cNvCxnSpPr>
          <p:nvPr/>
        </p:nvCxnSpPr>
        <p:spPr>
          <a:xfrm>
            <a:off x="5005766" y="2145321"/>
            <a:ext cx="0" cy="22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9" idx="0"/>
          </p:cNvCxnSpPr>
          <p:nvPr/>
        </p:nvCxnSpPr>
        <p:spPr>
          <a:xfrm>
            <a:off x="5005766" y="2790089"/>
            <a:ext cx="0" cy="28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</p:cNvCxnSpPr>
          <p:nvPr/>
        </p:nvCxnSpPr>
        <p:spPr>
          <a:xfrm>
            <a:off x="5005766" y="3493470"/>
            <a:ext cx="0" cy="164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5120066" y="3669312"/>
            <a:ext cx="2250831" cy="281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2842858" y="3669311"/>
            <a:ext cx="2277208" cy="281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1" idx="2"/>
          </p:cNvCxnSpPr>
          <p:nvPr/>
        </p:nvCxnSpPr>
        <p:spPr>
          <a:xfrm rot="5400000">
            <a:off x="2702180" y="4501641"/>
            <a:ext cx="28135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>
            <a:off x="7370897" y="4372696"/>
            <a:ext cx="0" cy="28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56045" y="4665768"/>
            <a:ext cx="4528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05766" y="4665768"/>
            <a:ext cx="0" cy="234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05766" y="5278286"/>
            <a:ext cx="0" cy="474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31028" y="3515345"/>
            <a:ext cx="94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 density crowd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1705733" y="3531496"/>
            <a:ext cx="94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Low density crowd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7010413" y="5797057"/>
            <a:ext cx="820615" cy="433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39932" y="5802918"/>
            <a:ext cx="2309447" cy="433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ALTERNATE SOLUTIONJ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39933" y="4900229"/>
            <a:ext cx="2309447" cy="433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&amp;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23" idx="3"/>
            <a:endCxn id="25" idx="1"/>
          </p:cNvCxnSpPr>
          <p:nvPr/>
        </p:nvCxnSpPr>
        <p:spPr>
          <a:xfrm>
            <a:off x="6412523" y="6008072"/>
            <a:ext cx="597890" cy="58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5" idx="3"/>
          </p:cNvCxnSpPr>
          <p:nvPr/>
        </p:nvCxnSpPr>
        <p:spPr>
          <a:xfrm>
            <a:off x="7831028" y="6013933"/>
            <a:ext cx="808905" cy="58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7" idx="0"/>
            <a:endCxn id="29" idx="2"/>
          </p:cNvCxnSpPr>
          <p:nvPr/>
        </p:nvCxnSpPr>
        <p:spPr>
          <a:xfrm rot="5400000" flipH="1" flipV="1">
            <a:off x="9560187" y="5568449"/>
            <a:ext cx="46893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5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EMBEDDED </a:t>
            </a:r>
            <a:r>
              <a:rPr lang="en-US" dirty="0" smtClean="0"/>
              <a:t>SOFTWARE ARCHITECTURE:-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959870"/>
              </p:ext>
            </p:extLst>
          </p:nvPr>
        </p:nvGraphicFramePr>
        <p:xfrm>
          <a:off x="4953000" y="2108199"/>
          <a:ext cx="6883399" cy="474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399"/>
              </a:tblGrid>
              <a:tr h="150283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</a:t>
                      </a:r>
                      <a:r>
                        <a:rPr lang="en-US" dirty="0" err="1" smtClean="0"/>
                        <a:t>Nanonets</a:t>
                      </a:r>
                      <a:r>
                        <a:rPr lang="en-US" dirty="0" smtClean="0"/>
                        <a:t>    </a:t>
                      </a:r>
                      <a:endParaRPr lang="en-US" dirty="0"/>
                    </a:p>
                  </a:txBody>
                  <a:tcPr/>
                </a:tc>
              </a:tr>
              <a:tr h="1502834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drive </a:t>
                      </a:r>
                      <a:r>
                        <a:rPr lang="en-US" dirty="0" smtClean="0"/>
                        <a:t> cameras                                                 API : GPIO + I2C+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50283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INPUT devices                    SPI Interface              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devices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130800" y="5599113"/>
            <a:ext cx="876300" cy="7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69200" y="5599112"/>
            <a:ext cx="876300" cy="7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 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38900" y="5599113"/>
            <a:ext cx="876300" cy="7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14000" y="5599113"/>
            <a:ext cx="876300" cy="7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4300" y="5584823"/>
            <a:ext cx="876300" cy="7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3854450"/>
            <a:ext cx="19558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DVR or NVR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880600" y="3838702"/>
            <a:ext cx="18542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Beagle Bone Black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85950"/>
            <a:ext cx="3536950" cy="50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rame 14"/>
          <p:cNvSpPr/>
          <p:nvPr/>
        </p:nvSpPr>
        <p:spPr>
          <a:xfrm>
            <a:off x="9347200" y="3616452"/>
            <a:ext cx="95250" cy="1473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ction Button: Home 16">
            <a:hlinkClick r:id="" action="ppaction://hlinkshowjump?jump=firstslide" highlightClick="1"/>
          </p:cNvPr>
          <p:cNvSpPr/>
          <p:nvPr/>
        </p:nvSpPr>
        <p:spPr>
          <a:xfrm>
            <a:off x="5396484" y="2209292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51750" y="3854450"/>
            <a:ext cx="1346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&amp; N/W 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8864600" y="2501900"/>
            <a:ext cx="1638554" cy="914400"/>
          </a:xfrm>
          <a:prstGeom prst="triangle">
            <a:avLst>
              <a:gd name="adj" fmla="val 49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3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6BB8C-6E13-4CA3-A43B-A706FF73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HOW IT ACTUALLY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021B1F-C4B7-4D10-A5AF-6D3EDE0D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57" y="2517291"/>
            <a:ext cx="54578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2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7A1B5-F094-4E1D-9E21-B78F0C80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REFERENCES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FD7CD-04B5-4E7C-8B63-DAF5A08D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9" y="2136687"/>
            <a:ext cx="11029615" cy="3634486"/>
          </a:xfrm>
        </p:spPr>
        <p:txBody>
          <a:bodyPr>
            <a:noAutofit/>
          </a:bodyPr>
          <a:lstStyle/>
          <a:p>
            <a:r>
              <a:rPr lang="en-US" sz="1800" dirty="0" smtClean="0"/>
              <a:t> </a:t>
            </a:r>
            <a:r>
              <a:rPr lang="en-US" sz="1800" dirty="0">
                <a:hlinkClick r:id="rId2"/>
              </a:rPr>
              <a:t>https://martinfowler.com/architecture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://nanonets.com/blog/crowd-counting-review/#</a:t>
            </a:r>
            <a:r>
              <a:rPr lang="en-US" sz="1800" dirty="0" smtClean="0">
                <a:hlinkClick r:id="rId3"/>
              </a:rPr>
              <a:t>crowd-counting-with-nanonets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>
                <a:hlinkClick r:id="rId4"/>
              </a:rPr>
              <a:t>https://app.nanonets.com</a:t>
            </a:r>
            <a:r>
              <a:rPr lang="en-US" sz="1800" dirty="0" smtClean="0">
                <a:hlinkClick r:id="rId4"/>
              </a:rPr>
              <a:t>/#/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>
                <a:hlinkClick r:id="rId5"/>
              </a:rPr>
              <a:t>https://github.com/beagleboard/cloud9-examples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307329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{BDFED40C-70D7-4902-B229-41983F90ADA6}tf33552983</Template>
  <TotalTime>0</TotalTime>
  <Words>264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DividendVTI</vt:lpstr>
      <vt:lpstr>Software Architecture </vt:lpstr>
      <vt:lpstr>What is software architecture</vt:lpstr>
      <vt:lpstr>SYSTEM ARCHITECTURE : </vt:lpstr>
      <vt:lpstr>Flowchart for the proposal</vt:lpstr>
      <vt:lpstr>Basic EMBEDDED SOFTWARE ARCHITECTURE:-</vt:lpstr>
      <vt:lpstr>HOW IT ACTUALLY WORKS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2020-02-05T02:52:25Z</dcterms:created>
  <dcterms:modified xsi:type="dcterms:W3CDTF">2020-04-14T22:28:01Z</dcterms:modified>
</cp:coreProperties>
</file>