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sldIdLst>
    <p:sldId id="257" r:id="rId2"/>
    <p:sldId id="258" r:id="rId3"/>
    <p:sldId id="489" r:id="rId4"/>
    <p:sldId id="357" r:id="rId5"/>
    <p:sldId id="413" r:id="rId6"/>
    <p:sldId id="492" r:id="rId7"/>
    <p:sldId id="478" r:id="rId8"/>
    <p:sldId id="488" r:id="rId9"/>
    <p:sldId id="490" r:id="rId10"/>
    <p:sldId id="448" r:id="rId11"/>
    <p:sldId id="507" r:id="rId12"/>
    <p:sldId id="491" r:id="rId13"/>
    <p:sldId id="535" r:id="rId14"/>
    <p:sldId id="508" r:id="rId15"/>
    <p:sldId id="506" r:id="rId16"/>
    <p:sldId id="520" r:id="rId17"/>
    <p:sldId id="525" r:id="rId18"/>
    <p:sldId id="526" r:id="rId19"/>
    <p:sldId id="527" r:id="rId20"/>
    <p:sldId id="480" r:id="rId21"/>
    <p:sldId id="528" r:id="rId22"/>
    <p:sldId id="529" r:id="rId23"/>
    <p:sldId id="530" r:id="rId24"/>
    <p:sldId id="531" r:id="rId25"/>
    <p:sldId id="481" r:id="rId26"/>
    <p:sldId id="534" r:id="rId27"/>
    <p:sldId id="482" r:id="rId28"/>
    <p:sldId id="483" r:id="rId29"/>
    <p:sldId id="484" r:id="rId30"/>
    <p:sldId id="533" r:id="rId31"/>
    <p:sldId id="485" r:id="rId32"/>
    <p:sldId id="444" r:id="rId33"/>
    <p:sldId id="486" r:id="rId34"/>
    <p:sldId id="487" r:id="rId35"/>
    <p:sldId id="53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8749750-F0E0-4828-97DF-A6E103A2ACCF}"/>
    <pc:docChg chg="modSld">
      <pc:chgData name="Sharma Computer Academy" userId="08476b32c11f4418" providerId="LiveId" clId="{E8749750-F0E0-4828-97DF-A6E103A2ACCF}" dt="2023-02-15T12:17:27.661" v="40" actId="1076"/>
      <pc:docMkLst>
        <pc:docMk/>
      </pc:docMkLst>
      <pc:sldChg chg="modSp">
        <pc:chgData name="Sharma Computer Academy" userId="08476b32c11f4418" providerId="LiveId" clId="{E8749750-F0E0-4828-97DF-A6E103A2ACCF}" dt="2023-02-15T12:03:54.232" v="37" actId="113"/>
        <pc:sldMkLst>
          <pc:docMk/>
          <pc:sldMk cId="3741247209" sldId="448"/>
        </pc:sldMkLst>
        <pc:spChg chg="mod">
          <ac:chgData name="Sharma Computer Academy" userId="08476b32c11f4418" providerId="LiveId" clId="{E8749750-F0E0-4828-97DF-A6E103A2ACCF}" dt="2023-02-15T12:03:54.232" v="37" actId="113"/>
          <ac:spMkLst>
            <pc:docMk/>
            <pc:sldMk cId="3741247209" sldId="448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E8749750-F0E0-4828-97DF-A6E103A2ACCF}" dt="2023-02-15T12:01:53.471" v="19" actId="14100"/>
        <pc:sldMkLst>
          <pc:docMk/>
          <pc:sldMk cId="587718" sldId="478"/>
        </pc:sldMkLst>
        <pc:spChg chg="mod">
          <ac:chgData name="Sharma Computer Academy" userId="08476b32c11f4418" providerId="LiveId" clId="{E8749750-F0E0-4828-97DF-A6E103A2ACCF}" dt="2023-02-15T12:01:53.471" v="19" actId="14100"/>
          <ac:spMkLst>
            <pc:docMk/>
            <pc:sldMk cId="587718" sldId="478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E8749750-F0E0-4828-97DF-A6E103A2ACCF}" dt="2023-02-15T12:00:40.012" v="18" actId="6549"/>
        <pc:sldMkLst>
          <pc:docMk/>
          <pc:sldMk cId="450229466" sldId="492"/>
        </pc:sldMkLst>
        <pc:spChg chg="mod">
          <ac:chgData name="Sharma Computer Academy" userId="08476b32c11f4418" providerId="LiveId" clId="{E8749750-F0E0-4828-97DF-A6E103A2ACCF}" dt="2023-02-15T12:00:40.012" v="18" actId="6549"/>
          <ac:spMkLst>
            <pc:docMk/>
            <pc:sldMk cId="450229466" sldId="492"/>
            <ac:spMk id="3" creationId="{1E0D1F83-DCC0-3C1D-25D8-28CA89FB1FB0}"/>
          </ac:spMkLst>
        </pc:spChg>
      </pc:sldChg>
      <pc:sldChg chg="modSp mod">
        <pc:chgData name="Sharma Computer Academy" userId="08476b32c11f4418" providerId="LiveId" clId="{E8749750-F0E0-4828-97DF-A6E103A2ACCF}" dt="2023-02-15T12:17:27.661" v="40" actId="1076"/>
        <pc:sldMkLst>
          <pc:docMk/>
          <pc:sldMk cId="1861399639" sldId="528"/>
        </pc:sldMkLst>
        <pc:picChg chg="mod">
          <ac:chgData name="Sharma Computer Academy" userId="08476b32c11f4418" providerId="LiveId" clId="{E8749750-F0E0-4828-97DF-A6E103A2ACCF}" dt="2023-02-15T12:17:27.661" v="40" actId="1076"/>
          <ac:picMkLst>
            <pc:docMk/>
            <pc:sldMk cId="1861399639" sldId="528"/>
            <ac:picMk id="11" creationId="{C20B137C-61C3-4589-8F61-6CD6392C49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15-02-2023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8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875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5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4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6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238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1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4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31590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7817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852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77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906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629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1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2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5009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5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abeljs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tml-dom-createelement-method/" TargetMode="External"/><Relationship Id="rId2" Type="http://schemas.openxmlformats.org/officeDocument/2006/relationships/hyperlink" Target="https://www.geeksforgeeks.org/html-dom-appendchild-metho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rbel" pitchFamily="34" charset="0"/>
              </a:rPr>
              <a:t>jsx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Lecture- 4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4225948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Babel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is a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JavaScript</a:t>
            </a:r>
            <a:r>
              <a:rPr lang="en-US" sz="2400" dirty="0">
                <a:solidFill>
                  <a:srgbClr val="660033"/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transpiler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/compiler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It has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ability</a:t>
            </a:r>
            <a:r>
              <a:rPr lang="en-US" sz="2400" dirty="0">
                <a:latin typeface="Corbel" pitchFamily="34" charset="0"/>
              </a:rPr>
              <a:t> to compile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JSX</a:t>
            </a:r>
            <a:r>
              <a:rPr lang="en-US" sz="2400" dirty="0">
                <a:latin typeface="Corbel" pitchFamily="34" charset="0"/>
              </a:rPr>
              <a:t> into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regular JavaScript </a:t>
            </a:r>
            <a:r>
              <a:rPr lang="en-US" sz="2400" dirty="0">
                <a:latin typeface="Corbel" pitchFamily="34" charset="0"/>
              </a:rPr>
              <a:t>code.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It can also convert </a:t>
            </a:r>
            <a:r>
              <a:rPr lang="en-US" sz="2400" b="1" dirty="0">
                <a:solidFill>
                  <a:srgbClr val="FF00FF"/>
                </a:solidFill>
                <a:latin typeface="Corbel" pitchFamily="34" charset="0"/>
              </a:rPr>
              <a:t>ECMAScript 2015+ </a:t>
            </a:r>
            <a:r>
              <a:rPr lang="en-US" sz="2400" dirty="0">
                <a:latin typeface="Corbel" pitchFamily="34" charset="0"/>
              </a:rPr>
              <a:t>code into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backwards compatible </a:t>
            </a:r>
            <a:r>
              <a:rPr lang="en-US" sz="2400" dirty="0">
                <a:latin typeface="Corbel" pitchFamily="34" charset="0"/>
              </a:rPr>
              <a:t>version of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JavaScript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current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older browsers </a:t>
            </a:r>
            <a:r>
              <a:rPr lang="en-US" sz="2400" dirty="0">
                <a:latin typeface="Corbel" pitchFamily="34" charset="0"/>
              </a:rPr>
              <a:t>or environments.</a:t>
            </a:r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609600" y="457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Babel ?</a:t>
            </a:r>
          </a:p>
        </p:txBody>
      </p:sp>
    </p:spTree>
    <p:extLst>
      <p:ext uri="{BB962C8B-B14F-4D97-AF65-F5344CB8AC3E}">
        <p14:creationId xmlns:p14="http://schemas.microsoft.com/office/powerpoint/2010/main" val="37412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5D7662-3BB9-45E3-B652-54E472FAE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9" y="2590800"/>
            <a:ext cx="8348479" cy="3810000"/>
          </a:xfrm>
        </p:spPr>
      </p:pic>
      <p:sp>
        <p:nvSpPr>
          <p:cNvPr id="8" name="TextBox 7"/>
          <p:cNvSpPr txBox="1"/>
          <p:nvPr/>
        </p:nvSpPr>
        <p:spPr>
          <a:xfrm>
            <a:off x="-609600" y="457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Babel ?</a:t>
            </a:r>
          </a:p>
        </p:txBody>
      </p:sp>
    </p:spTree>
    <p:extLst>
      <p:ext uri="{BB962C8B-B14F-4D97-AF65-F5344CB8AC3E}">
        <p14:creationId xmlns:p14="http://schemas.microsoft.com/office/powerpoint/2010/main" val="422067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89549" y="2667000"/>
            <a:ext cx="7955738" cy="398780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To add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Babel </a:t>
            </a:r>
            <a:r>
              <a:rPr lang="en-US" sz="2200" dirty="0">
                <a:latin typeface="Corbel" pitchFamily="34" charset="0"/>
              </a:rPr>
              <a:t>we need to reference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another library</a:t>
            </a:r>
            <a:r>
              <a:rPr lang="en-US" sz="2200" b="1" dirty="0">
                <a:latin typeface="Corbel" pitchFamily="34" charset="0"/>
              </a:rPr>
              <a:t>.</a:t>
            </a:r>
            <a:r>
              <a:rPr lang="en-US" sz="2200" dirty="0">
                <a:latin typeface="Corbel" pitchFamily="34" charset="0"/>
              </a:rPr>
              <a:t> 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Just below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two script tags</a:t>
            </a:r>
            <a:r>
              <a:rPr lang="en-US" sz="2200" dirty="0">
                <a:latin typeface="Corbel" pitchFamily="34" charset="0"/>
              </a:rPr>
              <a:t>, add the following line:</a:t>
            </a:r>
            <a:endParaRPr lang="en-US" sz="22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2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u="sng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936" y="535786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Add Babel To Our Code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4343400"/>
            <a:ext cx="7391400" cy="8871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&lt;</a:t>
            </a:r>
            <a:r>
              <a:rPr lang="en-US" sz="1400" b="1" dirty="0">
                <a:solidFill>
                  <a:srgbClr val="FF0066"/>
                </a:solidFill>
                <a:latin typeface="Consolas" pitchFamily="49" charset="0"/>
              </a:rPr>
              <a:t>script </a:t>
            </a:r>
            <a:r>
              <a:rPr lang="en-US" sz="1400" b="1" dirty="0" err="1">
                <a:solidFill>
                  <a:srgbClr val="00CC0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CC0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https://unpkg.com/@babel/standalone/babel.min.js</a:t>
            </a:r>
            <a:r>
              <a:rPr lang="en-US" sz="1400" b="1" dirty="0">
                <a:latin typeface="Consolas" pitchFamily="49" charset="0"/>
              </a:rPr>
              <a:t>"&gt;&lt;/</a:t>
            </a:r>
            <a:r>
              <a:rPr lang="en-US" sz="1400" b="1" dirty="0">
                <a:solidFill>
                  <a:srgbClr val="FF0066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90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209800"/>
            <a:ext cx="7746218" cy="3987800"/>
          </a:xfrm>
        </p:spPr>
        <p:txBody>
          <a:bodyPr>
            <a:noAutofit/>
          </a:bodyPr>
          <a:lstStyle/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Here we’re adding a reference to the </a:t>
            </a:r>
            <a:r>
              <a:rPr lang="en-US" sz="2200" b="1" dirty="0">
                <a:solidFill>
                  <a:srgbClr val="660033"/>
                </a:solidFill>
                <a:latin typeface="Corbel" pitchFamily="34" charset="0"/>
              </a:rPr>
              <a:t>Babel JavaScript </a:t>
            </a:r>
            <a:r>
              <a:rPr lang="en-US" sz="2200" b="1" dirty="0" err="1">
                <a:solidFill>
                  <a:srgbClr val="660033"/>
                </a:solidFill>
                <a:latin typeface="Corbel" pitchFamily="34" charset="0"/>
              </a:rPr>
              <a:t>transpiler</a:t>
            </a:r>
            <a:r>
              <a:rPr lang="en-US" sz="2200" b="1" dirty="0">
                <a:solidFill>
                  <a:srgbClr val="660033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(</a:t>
            </a:r>
            <a:r>
              <a:rPr lang="en-US" sz="2200" b="1" dirty="0">
                <a:latin typeface="Corbel" pitchFamily="34" charset="0"/>
                <a:hlinkClick r:id="rId2"/>
              </a:rPr>
              <a:t>http://babeljs.io/</a:t>
            </a:r>
            <a:r>
              <a:rPr lang="en-US" sz="2200" b="1" dirty="0">
                <a:latin typeface="Corbel" pitchFamily="34" charset="0"/>
              </a:rPr>
              <a:t>)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200" b="1" dirty="0">
              <a:solidFill>
                <a:srgbClr val="660033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660033"/>
                </a:solidFill>
                <a:latin typeface="Corbel" pitchFamily="34" charset="0"/>
              </a:rPr>
              <a:t>Babel</a:t>
            </a:r>
            <a:r>
              <a:rPr lang="en-US" sz="2200" dirty="0">
                <a:solidFill>
                  <a:srgbClr val="660033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does many cool things, but the one we care about is its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capability</a:t>
            </a:r>
            <a:r>
              <a:rPr lang="en-US" sz="2200" dirty="0">
                <a:latin typeface="Corbel" pitchFamily="34" charset="0"/>
              </a:rPr>
              <a:t> to turn 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JSX</a:t>
            </a:r>
            <a:r>
              <a:rPr lang="en-US" sz="2200" b="1" dirty="0">
                <a:solidFill>
                  <a:srgbClr val="00FF0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into </a:t>
            </a:r>
            <a:r>
              <a:rPr lang="en-US" sz="2200" b="1" u="sng" dirty="0">
                <a:solidFill>
                  <a:srgbClr val="7030A0"/>
                </a:solidFill>
                <a:latin typeface="Corbel" pitchFamily="34" charset="0"/>
              </a:rPr>
              <a:t>JavaScript.</a:t>
            </a:r>
            <a:endParaRPr lang="en-US" sz="2200" b="1" u="sng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936" y="535786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Add Babel To Our Code ?</a:t>
            </a:r>
          </a:p>
        </p:txBody>
      </p:sp>
    </p:spTree>
    <p:extLst>
      <p:ext uri="{BB962C8B-B14F-4D97-AF65-F5344CB8AC3E}">
        <p14:creationId xmlns:p14="http://schemas.microsoft.com/office/powerpoint/2010/main" val="39924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898618" cy="4225948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Since</a:t>
            </a:r>
            <a:r>
              <a:rPr lang="en-US" sz="2200" dirty="0">
                <a:latin typeface="Corbel" pitchFamily="34" charset="0"/>
              </a:rPr>
              <a:t> we are using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babel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 , so the we will have to set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type</a:t>
            </a:r>
            <a:r>
              <a:rPr lang="en-US" sz="2200" dirty="0">
                <a:latin typeface="Corbel" pitchFamily="34" charset="0"/>
              </a:rPr>
              <a:t> attribute also with our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&lt;script&gt; </a:t>
            </a:r>
            <a:r>
              <a:rPr lang="en-US" sz="2200" dirty="0">
                <a:latin typeface="Corbel" pitchFamily="34" charset="0"/>
              </a:rPr>
              <a:t>tag 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value</a:t>
            </a:r>
            <a:r>
              <a:rPr lang="en-US" sz="2200" dirty="0">
                <a:latin typeface="Corbel" pitchFamily="34" charset="0"/>
              </a:rPr>
              <a:t> of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type</a:t>
            </a:r>
            <a:r>
              <a:rPr lang="en-US" sz="2200" dirty="0">
                <a:latin typeface="Corbel" pitchFamily="34" charset="0"/>
              </a:rPr>
              <a:t> attribute should be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“text/babel”</a:t>
            </a:r>
            <a:r>
              <a:rPr lang="en-US" sz="2200" dirty="0">
                <a:latin typeface="Corbel" pitchFamily="34" charset="0"/>
              </a:rPr>
              <a:t>.</a:t>
            </a:r>
            <a:endParaRPr lang="en-US" sz="22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411" y="472286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Very Important Point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665" y="4785514"/>
            <a:ext cx="8097673" cy="1600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script 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type=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“text/babel”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 // JSX code</a:t>
            </a:r>
          </a:p>
          <a:p>
            <a:r>
              <a:rPr lang="en-US" b="1" dirty="0">
                <a:latin typeface="Consolas" pitchFamily="49" charset="0"/>
              </a:rPr>
              <a:t>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script</a:t>
            </a:r>
            <a:r>
              <a:rPr lang="en-US" b="1" dirty="0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1058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097" y="454273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Final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2209800"/>
            <a:ext cx="8777318" cy="414753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 	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="https://unpkg.com/react@18/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	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="https://unpkg.com/react-dom@18/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	&lt;script 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=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"https://unpkg.com/@babel/standalone/babel.min.js"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&gt;&lt;/script&gt;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2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&lt;script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type=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“text/babel”</a:t>
            </a:r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&gt;</a:t>
            </a:r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</a:rPr>
              <a:t> 	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</a:rPr>
              <a:t>=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&lt;h1&gt;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React Rocks!!!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&lt;/h1&gt;</a:t>
            </a:r>
            <a:r>
              <a:rPr lang="en-US" sz="1200" b="1" dirty="0">
                <a:latin typeface="Consolas" pitchFamily="49" charset="0"/>
              </a:rPr>
              <a:t>;</a:t>
            </a:r>
          </a:p>
          <a:p>
            <a:r>
              <a:rPr lang="en-US" sz="1200" b="1" dirty="0">
                <a:latin typeface="Consolas" pitchFamily="49" charset="0"/>
              </a:rPr>
              <a:t>         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</a:rPr>
              <a:t>= </a:t>
            </a:r>
            <a:r>
              <a:rPr lang="en-US" sz="1200" b="1" dirty="0" err="1">
                <a:latin typeface="Consolas" pitchFamily="49" charset="0"/>
              </a:rPr>
              <a:t>document.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200" b="1" dirty="0">
                <a:latin typeface="Consolas" pitchFamily="49" charset="0"/>
              </a:rPr>
              <a:t>);</a:t>
            </a:r>
          </a:p>
          <a:p>
            <a:r>
              <a:rPr lang="en-US" sz="1200" b="1" dirty="0">
                <a:latin typeface="Consolas" pitchFamily="49" charset="0"/>
              </a:rPr>
              <a:t> 	</a:t>
            </a:r>
            <a:r>
              <a:rPr lang="en-US" sz="1200" b="1" dirty="0" err="1">
                <a:latin typeface="Consolas" pitchFamily="49" charset="0"/>
              </a:rPr>
              <a:t>ReactDOM.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200" b="1" dirty="0">
                <a:latin typeface="Consolas" pitchFamily="49" charset="0"/>
              </a:rPr>
              <a:t>, 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latin typeface="Consolas" pitchFamily="49" charset="0"/>
              </a:rPr>
              <a:t>);       </a:t>
            </a:r>
          </a:p>
          <a:p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    &lt;/script&gt;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369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4225948"/>
          </a:xfrm>
        </p:spPr>
        <p:txBody>
          <a:bodyPr>
            <a:normAutofit fontScale="85000" lnSpcReduction="10000"/>
          </a:bodyPr>
          <a:lstStyle/>
          <a:p>
            <a:pPr marL="457200" indent="-457200"/>
            <a:r>
              <a:rPr lang="en-US" sz="2600" b="1" dirty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US" sz="2600" dirty="0">
                <a:latin typeface="Corbel" pitchFamily="34" charset="0"/>
              </a:rPr>
              <a:t> the following </a:t>
            </a:r>
            <a:r>
              <a:rPr lang="en-US" sz="2600" b="1" dirty="0">
                <a:solidFill>
                  <a:srgbClr val="C00000"/>
                </a:solidFill>
                <a:latin typeface="Corbel" pitchFamily="34" charset="0"/>
              </a:rPr>
              <a:t>App </a:t>
            </a:r>
            <a:r>
              <a:rPr lang="en-US" sz="2600" dirty="0">
                <a:latin typeface="Corbel" pitchFamily="34" charset="0"/>
              </a:rPr>
              <a:t>using 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JSX</a:t>
            </a:r>
            <a:endParaRPr lang="en-US" sz="2600" dirty="0">
              <a:latin typeface="Corbel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2600" dirty="0">
                <a:latin typeface="Corbel" pitchFamily="34" charset="0"/>
              </a:rPr>
              <a:t>to use </a:t>
            </a:r>
            <a:r>
              <a:rPr lang="en-US" sz="2600" b="1" dirty="0">
                <a:solidFill>
                  <a:srgbClr val="C00000"/>
                </a:solidFill>
                <a:latin typeface="Corbel" pitchFamily="34" charset="0"/>
              </a:rPr>
              <a:t>function</a:t>
            </a:r>
            <a:r>
              <a:rPr lang="en-US" sz="2600" dirty="0">
                <a:latin typeface="Corbel" pitchFamily="34" charset="0"/>
              </a:rPr>
              <a:t> for </a:t>
            </a:r>
            <a:r>
              <a:rPr lang="en-US" sz="2600" b="1" dirty="0">
                <a:solidFill>
                  <a:srgbClr val="7030A0"/>
                </a:solidFill>
                <a:latin typeface="Corbel" pitchFamily="34" charset="0"/>
              </a:rPr>
              <a:t>returning</a:t>
            </a:r>
            <a:r>
              <a:rPr lang="en-US" sz="2600" dirty="0">
                <a:latin typeface="Corbel" pitchFamily="34" charset="0"/>
              </a:rPr>
              <a:t> your 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React element</a:t>
            </a:r>
            <a:endParaRPr lang="en-US" sz="2600" b="1" dirty="0">
              <a:solidFill>
                <a:srgbClr val="00206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57200" y="4150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D4467CC-08C1-47D6-B3F0-80C3A65C1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7924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323879" y="2514600"/>
            <a:ext cx="8636779" cy="39176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&lt;script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type=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“text/babel”</a:t>
            </a:r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600" b="1" dirty="0">
                <a:latin typeface="Consolas" pitchFamily="49" charset="0"/>
              </a:rPr>
              <a:t>{</a:t>
            </a: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(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  &lt;div&gt;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&lt;h1&gt;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What is React ?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&lt;/h1&gt;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&lt;p&gt;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React is a component based JS library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&lt;/p&gt;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  &lt;/div&gt;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    );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return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</a:t>
            </a:r>
            <a:r>
              <a:rPr lang="en-US" sz="1600" b="1" dirty="0">
                <a:latin typeface="Consolas" pitchFamily="49" charset="0"/>
              </a:rPr>
              <a:t>	}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600" b="1" dirty="0" err="1">
                <a:latin typeface="Consolas" pitchFamily="49" charset="0"/>
              </a:rPr>
              <a:t>document.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 err="1">
                <a:latin typeface="Consolas" pitchFamily="49" charset="0"/>
              </a:rPr>
              <a:t>ReactDOM.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</a:rPr>
              <a:t>React.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1600" b="1" dirty="0">
                <a:latin typeface="Consolas" pitchFamily="49" charset="0"/>
              </a:rPr>
              <a:t>),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latin typeface="Consolas" pitchFamily="49" charset="0"/>
              </a:rPr>
              <a:t>);      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1718E-C169-4FFF-8A68-902B8BA23482}"/>
              </a:ext>
            </a:extLst>
          </p:cNvPr>
          <p:cNvSpPr txBox="1"/>
          <p:nvPr/>
        </p:nvSpPr>
        <p:spPr>
          <a:xfrm>
            <a:off x="457200" y="42579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1" y="2489199"/>
            <a:ext cx="7842891" cy="3840609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Since</a:t>
            </a:r>
            <a:r>
              <a:rPr lang="en-US" sz="2200" dirty="0">
                <a:latin typeface="Corbel" pitchFamily="34" charset="0"/>
              </a:rPr>
              <a:t> we are using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Babel</a:t>
            </a:r>
            <a:r>
              <a:rPr lang="en-US" sz="2200" dirty="0">
                <a:latin typeface="Corbel" pitchFamily="34" charset="0"/>
              </a:rPr>
              <a:t>, so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</a:t>
            </a:r>
            <a:r>
              <a:rPr lang="en-US" sz="2200" dirty="0">
                <a:latin typeface="Corbel" pitchFamily="34" charset="0"/>
              </a:rPr>
              <a:t> allows us to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simplify</a:t>
            </a:r>
            <a:r>
              <a:rPr lang="en-US" sz="2200" dirty="0">
                <a:latin typeface="Corbel" pitchFamily="34" charset="0"/>
              </a:rPr>
              <a:t> the call to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render() </a:t>
            </a:r>
            <a:r>
              <a:rPr lang="en-US" sz="2200" dirty="0">
                <a:latin typeface="Corbel" pitchFamily="34" charset="0"/>
              </a:rPr>
              <a:t>method also.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This </a:t>
            </a:r>
            <a:r>
              <a:rPr lang="en-US" sz="2200" dirty="0">
                <a:latin typeface="Corbel" pitchFamily="34" charset="0"/>
              </a:rPr>
              <a:t>can be done by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passing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name</a:t>
            </a:r>
            <a:r>
              <a:rPr lang="en-US" sz="2200" dirty="0">
                <a:latin typeface="Corbel" pitchFamily="34" charset="0"/>
              </a:rPr>
              <a:t> of our function as a tag as the first argument to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render()</a:t>
            </a:r>
            <a:endParaRPr lang="en-US" sz="2200" b="1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2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810" y="528191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Very Important Point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2447" y="4927496"/>
            <a:ext cx="8097673" cy="1600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/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</a:rPr>
              <a:t>mydiv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</a:rPr>
              <a:t> = </a:t>
            </a:r>
            <a:r>
              <a:rPr lang="en-US" b="1" dirty="0" err="1">
                <a:solidFill>
                  <a:srgbClr val="92D050"/>
                </a:solidFill>
                <a:latin typeface="Consolas" pitchFamily="49" charset="0"/>
              </a:rPr>
              <a:t>document.querySelector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("#root");</a:t>
            </a:r>
          </a:p>
          <a:p>
            <a:r>
              <a:rPr lang="en-US" b="1" dirty="0" err="1">
                <a:latin typeface="Consolas" pitchFamily="49" charset="0"/>
              </a:rPr>
              <a:t>ReactDOM.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MyApp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 /&gt;</a:t>
            </a:r>
            <a:r>
              <a:rPr lang="en-US" b="1" dirty="0">
                <a:latin typeface="Consolas" pitchFamily="49" charset="0"/>
              </a:rPr>
              <a:t>,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b="1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9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183341" y="2514600"/>
            <a:ext cx="8777318" cy="39176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&lt;script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type=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“text/babel”</a:t>
            </a:r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600" b="1" dirty="0">
                <a:latin typeface="Consolas" pitchFamily="49" charset="0"/>
              </a:rPr>
              <a:t>{</a:t>
            </a:r>
          </a:p>
          <a:p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(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  &lt;div&gt;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&lt;h1&gt;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What is React ?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&lt;/h1&gt;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&lt;p&gt;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React is a component based JS library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&lt;/p&gt;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  &lt;/div&gt;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    );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return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</a:t>
            </a:r>
            <a:r>
              <a:rPr lang="en-US" sz="1600" b="1" dirty="0">
                <a:latin typeface="Consolas" pitchFamily="49" charset="0"/>
              </a:rPr>
              <a:t>	}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600" b="1" dirty="0" err="1">
                <a:latin typeface="Consolas" pitchFamily="49" charset="0"/>
              </a:rPr>
              <a:t>document.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 err="1">
                <a:latin typeface="Consolas" pitchFamily="49" charset="0"/>
              </a:rPr>
              <a:t>ReactDOM.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&lt;</a:t>
            </a:r>
            <a:r>
              <a:rPr lang="en-US" sz="16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/&gt;</a:t>
            </a:r>
            <a:r>
              <a:rPr lang="en-US" sz="1600" b="1" dirty="0">
                <a:latin typeface="Consolas" pitchFamily="49" charset="0"/>
              </a:rPr>
              <a:t>,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latin typeface="Consolas" pitchFamily="49" charset="0"/>
              </a:rPr>
              <a:t>);      </a:t>
            </a:r>
          </a:p>
          <a:p>
            <a:endParaRPr lang="en-US" sz="1600" b="1" dirty="0"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1718E-C169-4FFF-8A68-902B8BA23482}"/>
              </a:ext>
            </a:extLst>
          </p:cNvPr>
          <p:cNvSpPr txBox="1"/>
          <p:nvPr/>
        </p:nvSpPr>
        <p:spPr>
          <a:xfrm>
            <a:off x="381000" y="5334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Modified Solution</a:t>
            </a:r>
            <a:endParaRPr lang="en-US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What is JSX ?</a:t>
            </a:r>
          </a:p>
          <a:p>
            <a:pPr>
              <a:buSzPct val="100000"/>
            </a:pP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Characteristics Of JSX ?</a:t>
            </a:r>
          </a:p>
          <a:p>
            <a:pPr>
              <a:buSzPct val="100000"/>
            </a:pPr>
            <a:endParaRPr lang="en-US" sz="22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Coding JSX</a:t>
            </a:r>
          </a:p>
          <a:p>
            <a:pPr>
              <a:buSzPct val="100000"/>
            </a:pPr>
            <a:endParaRPr lang="en-US" sz="22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Expressions In JSX</a:t>
            </a:r>
          </a:p>
          <a:p>
            <a:pPr>
              <a:buSzPct val="100000"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Inserting A Large Block Of HTML</a:t>
            </a:r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759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itchFamily="34" charset="0"/>
              </a:rPr>
              <a:t>With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 </a:t>
            </a:r>
            <a:r>
              <a:rPr lang="en-US" sz="2200" dirty="0">
                <a:latin typeface="Corbel" pitchFamily="34" charset="0"/>
              </a:rPr>
              <a:t>we can write </a:t>
            </a: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JavaScript expressions </a:t>
            </a:r>
            <a:r>
              <a:rPr lang="en-US" sz="2200" dirty="0">
                <a:latin typeface="Corbel" pitchFamily="34" charset="0"/>
              </a:rPr>
              <a:t>inside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curly braces { }.</a:t>
            </a: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The expression can be a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React variable</a:t>
            </a:r>
            <a:r>
              <a:rPr lang="en-US" sz="2200" dirty="0">
                <a:latin typeface="Corbel" pitchFamily="34" charset="0"/>
              </a:rPr>
              <a:t>, or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property, </a:t>
            </a:r>
            <a:r>
              <a:rPr lang="en-US" sz="2200" dirty="0">
                <a:latin typeface="Corbel" pitchFamily="34" charset="0"/>
              </a:rPr>
              <a:t>or any other valid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JavaScript expression</a:t>
            </a:r>
            <a:r>
              <a:rPr lang="en-US" sz="2200" dirty="0">
                <a:latin typeface="Corbel" pitchFamily="34" charset="0"/>
              </a:rPr>
              <a:t>.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 </a:t>
            </a:r>
            <a:r>
              <a:rPr lang="en-US" sz="2200" dirty="0">
                <a:latin typeface="Corbel" pitchFamily="34" charset="0"/>
              </a:rPr>
              <a:t>will execute the expression and return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result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Example:</a:t>
            </a:r>
            <a:r>
              <a:rPr lang="en-US" sz="2200" dirty="0">
                <a:latin typeface="Corbel" panose="020B0503020204020204" pitchFamily="34" charset="0"/>
              </a:rPr>
              <a:t> Execute the expression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5+5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074" y="5334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Expressions In JSX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074" y="5905500"/>
            <a:ext cx="8534400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&lt;h1&gt;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React is 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{5 + 5}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times better with JSX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&lt;/h1&gt;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96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US" sz="2200" dirty="0">
                <a:latin typeface="Corbel" pitchFamily="34" charset="0"/>
              </a:rPr>
              <a:t> the following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App </a:t>
            </a:r>
            <a:r>
              <a:rPr lang="en-US" sz="2200" dirty="0">
                <a:latin typeface="Corbel" pitchFamily="34" charset="0"/>
              </a:rPr>
              <a:t>using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JSX </a:t>
            </a:r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 </a:t>
            </a:r>
            <a:r>
              <a:rPr lang="en-US" sz="2200" dirty="0">
                <a:latin typeface="Corbel" pitchFamily="34" charset="0"/>
              </a:rPr>
              <a:t>that returns 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React element </a:t>
            </a:r>
            <a:r>
              <a:rPr lang="en-US" sz="2200" dirty="0">
                <a:latin typeface="Corbel" pitchFamily="34" charset="0"/>
              </a:rPr>
              <a:t>representing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current date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time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local time zone</a:t>
            </a: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295400" y="457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20B137C-61C3-4589-8F61-6CD6392C4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3733800"/>
            <a:ext cx="7039758" cy="2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398295" y="2438400"/>
            <a:ext cx="7970059" cy="38414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&lt;script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type=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“text/babel”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&gt;</a:t>
            </a:r>
          </a:p>
          <a:p>
            <a:endParaRPr lang="en-US" b="1" dirty="0">
              <a:solidFill>
                <a:srgbClr val="FF0066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let now = 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new Date().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toLocaleString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return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&lt;p&gt;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Current date and time are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{now}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&lt;/p&gt;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  </a:t>
            </a:r>
            <a:r>
              <a:rPr lang="en-US" b="1" dirty="0">
                <a:latin typeface="Consolas" pitchFamily="49" charset="0"/>
              </a:rPr>
              <a:t>	</a:t>
            </a:r>
          </a:p>
          <a:p>
            <a:r>
              <a:rPr lang="en-US" b="1" dirty="0">
                <a:latin typeface="Consolas" pitchFamily="49" charset="0"/>
              </a:rPr>
              <a:t>  }</a:t>
            </a:r>
          </a:p>
          <a:p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b="1" dirty="0" err="1">
                <a:latin typeface="Consolas" pitchFamily="49" charset="0"/>
              </a:rPr>
              <a:t>document.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b="1" dirty="0">
                <a:latin typeface="Consolas" pitchFamily="49" charset="0"/>
              </a:rPr>
              <a:t>);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 err="1">
                <a:latin typeface="Consolas" pitchFamily="49" charset="0"/>
              </a:rPr>
              <a:t>ReactDOM.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</a:rPr>
              <a:t>React.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b="1" dirty="0">
                <a:latin typeface="Consolas" pitchFamily="49" charset="0"/>
              </a:rPr>
              <a:t>),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b="1" dirty="0">
                <a:latin typeface="Consolas" pitchFamily="49" charset="0"/>
              </a:rPr>
              <a:t>);      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1718E-C169-4FFF-8A68-902B8BA23482}"/>
              </a:ext>
            </a:extLst>
          </p:cNvPr>
          <p:cNvSpPr txBox="1"/>
          <p:nvPr/>
        </p:nvSpPr>
        <p:spPr>
          <a:xfrm>
            <a:off x="533400" y="457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1291" y="2438400"/>
            <a:ext cx="7441418" cy="4140200"/>
          </a:xfrm>
        </p:spPr>
        <p:txBody>
          <a:bodyPr>
            <a:normAutofit fontScale="70000" lnSpcReduction="20000"/>
          </a:bodyPr>
          <a:lstStyle/>
          <a:p>
            <a:pPr marL="457200" indent="-457200"/>
            <a:r>
              <a:rPr lang="en-US" sz="3100" b="1" dirty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US" sz="3100" dirty="0">
                <a:latin typeface="Corbel" pitchFamily="34" charset="0"/>
              </a:rPr>
              <a:t> the following </a:t>
            </a:r>
            <a:r>
              <a:rPr lang="en-US" sz="3100" b="1" dirty="0">
                <a:solidFill>
                  <a:srgbClr val="C00000"/>
                </a:solidFill>
                <a:latin typeface="Corbel" pitchFamily="34" charset="0"/>
              </a:rPr>
              <a:t>App </a:t>
            </a:r>
            <a:r>
              <a:rPr lang="en-US" sz="3100" dirty="0">
                <a:latin typeface="Corbel" pitchFamily="34" charset="0"/>
              </a:rPr>
              <a:t>using </a:t>
            </a:r>
            <a:r>
              <a:rPr lang="en-US" sz="3100" b="1" dirty="0">
                <a:solidFill>
                  <a:srgbClr val="002060"/>
                </a:solidFill>
                <a:latin typeface="Corbel" pitchFamily="34" charset="0"/>
              </a:rPr>
              <a:t>JSX</a:t>
            </a:r>
            <a:endParaRPr lang="en-US" sz="3100" dirty="0">
              <a:latin typeface="Corbel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31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3100" dirty="0">
                <a:latin typeface="Corbel" pitchFamily="34" charset="0"/>
              </a:rPr>
              <a:t>to use </a:t>
            </a:r>
            <a:r>
              <a:rPr lang="en-US" sz="3100" b="1" dirty="0">
                <a:solidFill>
                  <a:srgbClr val="C00000"/>
                </a:solidFill>
                <a:latin typeface="Corbel" pitchFamily="34" charset="0"/>
              </a:rPr>
              <a:t>function</a:t>
            </a:r>
            <a:r>
              <a:rPr lang="en-US" sz="3100" dirty="0">
                <a:latin typeface="Corbel" pitchFamily="34" charset="0"/>
              </a:rPr>
              <a:t> for </a:t>
            </a:r>
            <a:r>
              <a:rPr lang="en-US" sz="3100" b="1" dirty="0">
                <a:solidFill>
                  <a:srgbClr val="7030A0"/>
                </a:solidFill>
                <a:latin typeface="Corbel" pitchFamily="34" charset="0"/>
              </a:rPr>
              <a:t>returning</a:t>
            </a:r>
            <a:r>
              <a:rPr lang="en-US" sz="3100" dirty="0">
                <a:latin typeface="Corbel" pitchFamily="34" charset="0"/>
              </a:rPr>
              <a:t> your </a:t>
            </a:r>
            <a:r>
              <a:rPr lang="en-US" sz="3100" b="1" dirty="0">
                <a:solidFill>
                  <a:srgbClr val="002060"/>
                </a:solidFill>
                <a:latin typeface="Corbel" pitchFamily="34" charset="0"/>
              </a:rPr>
              <a:t>React element</a:t>
            </a:r>
            <a:endParaRPr lang="en-US" sz="3100" b="1" dirty="0">
              <a:solidFill>
                <a:srgbClr val="00206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295400" y="422081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20B137C-61C3-4589-8F61-6CD6392C4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20" y="3124200"/>
            <a:ext cx="7010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12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609601" y="2286000"/>
            <a:ext cx="8000999" cy="41462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&lt;script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type=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“text/babel”</a:t>
            </a:r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200" b="1" dirty="0">
                <a:latin typeface="Consolas" pitchFamily="49" charset="0"/>
              </a:rPr>
              <a:t>{</a:t>
            </a:r>
          </a:p>
          <a:p>
            <a:r>
              <a:rPr lang="en-US" sz="1200" b="1" dirty="0"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myHeading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&lt;h3&gt;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Contact List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&lt;/h3&gt;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let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myList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(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&lt;ul&gt;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&lt;li&gt;</a:t>
            </a:r>
            <a:r>
              <a:rPr lang="en-US" sz="1200" b="1" dirty="0" err="1">
                <a:solidFill>
                  <a:srgbClr val="FFFF00"/>
                </a:solidFill>
                <a:latin typeface="Consolas" pitchFamily="49" charset="0"/>
              </a:rPr>
              <a:t>Mr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 Sachin Kapoor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&lt;/li&gt;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&lt;li&gt;</a:t>
            </a:r>
            <a:r>
              <a:rPr lang="en-US" sz="1200" b="1" dirty="0" err="1">
                <a:solidFill>
                  <a:srgbClr val="FFFF00"/>
                </a:solidFill>
                <a:latin typeface="Consolas" pitchFamily="49" charset="0"/>
              </a:rPr>
              <a:t>Mr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Consolas" pitchFamily="49" charset="0"/>
              </a:rPr>
              <a:t>Paramjeet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 Singh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&lt;/li&gt;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&lt;li&gt;</a:t>
            </a:r>
            <a:r>
              <a:rPr lang="en-US" sz="1200" b="1" dirty="0" err="1">
                <a:solidFill>
                  <a:srgbClr val="FFFF00"/>
                </a:solidFill>
                <a:latin typeface="Consolas" pitchFamily="49" charset="0"/>
              </a:rPr>
              <a:t>Mr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Consolas" pitchFamily="49" charset="0"/>
              </a:rPr>
              <a:t>Afroz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Consolas" pitchFamily="49" charset="0"/>
              </a:rPr>
              <a:t>Alam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&lt;/li&gt;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&lt;/ul&gt;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);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return (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&lt;div&gt;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myHeading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}</a:t>
            </a:r>
          </a:p>
          <a:p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{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myList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}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);  </a:t>
            </a:r>
            <a:r>
              <a:rPr lang="en-US" sz="1200" b="1" dirty="0">
                <a:latin typeface="Consolas" pitchFamily="49" charset="0"/>
              </a:rPr>
              <a:t>	</a:t>
            </a:r>
          </a:p>
          <a:p>
            <a:r>
              <a:rPr lang="en-US" sz="1200" b="1" dirty="0">
                <a:latin typeface="Consolas" pitchFamily="49" charset="0"/>
              </a:rPr>
              <a:t>}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200" b="1" dirty="0" err="1">
                <a:latin typeface="Consolas" pitchFamily="49" charset="0"/>
              </a:rPr>
              <a:t>document.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200" b="1" dirty="0">
                <a:latin typeface="Consolas" pitchFamily="49" charset="0"/>
              </a:rPr>
              <a:t>);</a:t>
            </a:r>
          </a:p>
          <a:p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 err="1">
                <a:latin typeface="Consolas" pitchFamily="49" charset="0"/>
              </a:rPr>
              <a:t>ReactDOM.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 err="1">
                <a:latin typeface="Consolas" pitchFamily="49" charset="0"/>
              </a:rPr>
              <a:t>React.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1200" b="1" dirty="0">
                <a:latin typeface="Consolas" pitchFamily="49" charset="0"/>
              </a:rPr>
              <a:t>),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latin typeface="Consolas" pitchFamily="49" charset="0"/>
              </a:rPr>
              <a:t>);      </a:t>
            </a:r>
          </a:p>
          <a:p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1718E-C169-4FFF-8A68-902B8BA23482}"/>
              </a:ext>
            </a:extLst>
          </p:cNvPr>
          <p:cNvSpPr txBox="1"/>
          <p:nvPr/>
        </p:nvSpPr>
        <p:spPr>
          <a:xfrm>
            <a:off x="457200" y="457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772400" cy="353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itchFamily="34" charset="0"/>
              </a:rPr>
              <a:t>To write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HTML </a:t>
            </a:r>
            <a:r>
              <a:rPr lang="en-US" sz="2200" dirty="0">
                <a:latin typeface="Corbel" pitchFamily="34" charset="0"/>
              </a:rPr>
              <a:t>on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multiple lines</a:t>
            </a:r>
            <a:r>
              <a:rPr lang="en-US" sz="2200" dirty="0">
                <a:latin typeface="Corbel" pitchFamily="34" charset="0"/>
              </a:rPr>
              <a:t>, put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HTML</a:t>
            </a:r>
            <a:r>
              <a:rPr lang="en-US" sz="2200" dirty="0">
                <a:latin typeface="Corbel" pitchFamily="34" charset="0"/>
              </a:rPr>
              <a:t> inside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parentheses ():</a:t>
            </a: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Example</a:t>
            </a:r>
            <a:r>
              <a:rPr lang="en-US" sz="2200" dirty="0">
                <a:solidFill>
                  <a:srgbClr val="7030A0"/>
                </a:solidFill>
                <a:latin typeface="Corbel" panose="020B0503020204020204" pitchFamily="34" charset="0"/>
              </a:rPr>
              <a:t>:</a:t>
            </a:r>
            <a:r>
              <a:rPr lang="en-US" sz="2200" dirty="0">
                <a:latin typeface="Corbel" panose="020B0503020204020204" pitchFamily="34" charset="0"/>
              </a:rPr>
              <a:t> Create 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list</a:t>
            </a:r>
            <a:r>
              <a:rPr lang="en-US" sz="2200" dirty="0">
                <a:latin typeface="Corbel" panose="020B0503020204020204" pitchFamily="34" charset="0"/>
              </a:rPr>
              <a:t> with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3 items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533400"/>
            <a:ext cx="6173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Inserting A Large Block Of HTML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4572000"/>
            <a:ext cx="7772400" cy="20859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000" b="1" dirty="0">
                <a:solidFill>
                  <a:srgbClr val="00B0F0"/>
                </a:solidFill>
                <a:latin typeface="Consolas" pitchFamily="49" charset="0"/>
              </a:rPr>
              <a:t>const</a:t>
            </a:r>
            <a:r>
              <a:rPr lang="it-IT" sz="2000" b="1" dirty="0">
                <a:latin typeface="Consolas" pitchFamily="49" charset="0"/>
              </a:rPr>
              <a:t> myelement = </a:t>
            </a:r>
            <a:r>
              <a:rPr lang="it-IT" sz="2000" b="1" dirty="0">
                <a:solidFill>
                  <a:srgbClr val="FFFF00"/>
                </a:solidFill>
                <a:latin typeface="Consolas" pitchFamily="49" charset="0"/>
              </a:rPr>
              <a:t>(</a:t>
            </a:r>
            <a:r>
              <a:rPr lang="it-IT" sz="2000" b="1" dirty="0">
                <a:latin typeface="Consolas" pitchFamily="49" charset="0"/>
              </a:rPr>
              <a:t> </a:t>
            </a:r>
          </a:p>
          <a:p>
            <a:r>
              <a:rPr lang="it-IT" sz="2000" b="1" dirty="0">
                <a:latin typeface="Consolas" pitchFamily="49" charset="0"/>
              </a:rPr>
              <a:t>      &lt;</a:t>
            </a:r>
            <a:r>
              <a:rPr lang="it-IT" sz="2000" b="1" dirty="0">
                <a:solidFill>
                  <a:srgbClr val="CC401A"/>
                </a:solidFill>
                <a:latin typeface="Consolas" pitchFamily="49" charset="0"/>
              </a:rPr>
              <a:t>ul</a:t>
            </a:r>
            <a:r>
              <a:rPr lang="it-IT" sz="2000" b="1" dirty="0">
                <a:latin typeface="Consolas" pitchFamily="49" charset="0"/>
              </a:rPr>
              <a:t>&gt; </a:t>
            </a:r>
          </a:p>
          <a:p>
            <a:r>
              <a:rPr lang="it-IT" sz="2000" b="1" dirty="0">
                <a:latin typeface="Consolas" pitchFamily="49" charset="0"/>
              </a:rPr>
              <a:t>		&lt;</a:t>
            </a:r>
            <a:r>
              <a:rPr lang="it-IT" sz="2000" b="1" dirty="0">
                <a:solidFill>
                  <a:srgbClr val="CC401A"/>
                </a:solidFill>
                <a:latin typeface="Consolas" pitchFamily="49" charset="0"/>
              </a:rPr>
              <a:t>li</a:t>
            </a:r>
            <a:r>
              <a:rPr lang="it-IT" sz="2000" b="1" dirty="0">
                <a:latin typeface="Consolas" pitchFamily="49" charset="0"/>
              </a:rPr>
              <a:t>&gt;Apples&lt;/</a:t>
            </a:r>
            <a:r>
              <a:rPr lang="it-IT" sz="2000" b="1" dirty="0">
                <a:solidFill>
                  <a:srgbClr val="CC401A"/>
                </a:solidFill>
                <a:latin typeface="Consolas" pitchFamily="49" charset="0"/>
              </a:rPr>
              <a:t>li</a:t>
            </a:r>
            <a:r>
              <a:rPr lang="it-IT" sz="2000" b="1" dirty="0">
                <a:latin typeface="Consolas" pitchFamily="49" charset="0"/>
              </a:rPr>
              <a:t>&gt;</a:t>
            </a:r>
          </a:p>
          <a:p>
            <a:r>
              <a:rPr lang="it-IT" sz="2000" b="1" dirty="0">
                <a:latin typeface="Consolas" pitchFamily="49" charset="0"/>
              </a:rPr>
              <a:t> 		&lt;</a:t>
            </a:r>
            <a:r>
              <a:rPr lang="it-IT" sz="2000" b="1" dirty="0">
                <a:solidFill>
                  <a:srgbClr val="CC401A"/>
                </a:solidFill>
                <a:latin typeface="Consolas" pitchFamily="49" charset="0"/>
              </a:rPr>
              <a:t>li</a:t>
            </a:r>
            <a:r>
              <a:rPr lang="it-IT" sz="2000" b="1" dirty="0">
                <a:latin typeface="Consolas" pitchFamily="49" charset="0"/>
              </a:rPr>
              <a:t>&gt;Bananas&lt;/</a:t>
            </a:r>
            <a:r>
              <a:rPr lang="it-IT" sz="2000" b="1" dirty="0">
                <a:solidFill>
                  <a:srgbClr val="CC401A"/>
                </a:solidFill>
                <a:latin typeface="Consolas" pitchFamily="49" charset="0"/>
              </a:rPr>
              <a:t>li</a:t>
            </a:r>
            <a:r>
              <a:rPr lang="it-IT" sz="2000" b="1" dirty="0">
                <a:latin typeface="Consolas" pitchFamily="49" charset="0"/>
              </a:rPr>
              <a:t>&gt; </a:t>
            </a:r>
          </a:p>
          <a:p>
            <a:r>
              <a:rPr lang="it-IT" sz="2000" b="1" dirty="0">
                <a:latin typeface="Consolas" pitchFamily="49" charset="0"/>
              </a:rPr>
              <a:t>		&lt;</a:t>
            </a:r>
            <a:r>
              <a:rPr lang="it-IT" sz="2000" b="1" dirty="0">
                <a:solidFill>
                  <a:srgbClr val="CC401A"/>
                </a:solidFill>
                <a:latin typeface="Consolas" pitchFamily="49" charset="0"/>
              </a:rPr>
              <a:t>li</a:t>
            </a:r>
            <a:r>
              <a:rPr lang="it-IT" sz="2000" b="1" dirty="0">
                <a:latin typeface="Consolas" pitchFamily="49" charset="0"/>
              </a:rPr>
              <a:t>&gt;Cherries&lt;/</a:t>
            </a:r>
            <a:r>
              <a:rPr lang="it-IT" sz="2000" b="1" dirty="0">
                <a:solidFill>
                  <a:srgbClr val="CC401A"/>
                </a:solidFill>
                <a:latin typeface="Consolas" pitchFamily="49" charset="0"/>
              </a:rPr>
              <a:t>li</a:t>
            </a:r>
            <a:r>
              <a:rPr lang="it-IT" sz="2000" b="1" dirty="0">
                <a:latin typeface="Consolas" pitchFamily="49" charset="0"/>
              </a:rPr>
              <a:t>&gt; </a:t>
            </a:r>
          </a:p>
          <a:p>
            <a:r>
              <a:rPr lang="it-IT" sz="2000" b="1" dirty="0">
                <a:latin typeface="Consolas" pitchFamily="49" charset="0"/>
              </a:rPr>
              <a:t>      &lt;/</a:t>
            </a:r>
            <a:r>
              <a:rPr lang="it-IT" sz="2000" b="1" dirty="0">
                <a:solidFill>
                  <a:srgbClr val="CC401A"/>
                </a:solidFill>
                <a:latin typeface="Consolas" pitchFamily="49" charset="0"/>
              </a:rPr>
              <a:t>ul</a:t>
            </a:r>
            <a:r>
              <a:rPr lang="it-IT" sz="2000" b="1" dirty="0">
                <a:latin typeface="Consolas" pitchFamily="49" charset="0"/>
              </a:rPr>
              <a:t>&gt;</a:t>
            </a:r>
          </a:p>
          <a:p>
            <a:r>
              <a:rPr lang="it-IT" sz="2000" b="1" dirty="0">
                <a:latin typeface="Consolas" pitchFamily="49" charset="0"/>
              </a:rPr>
              <a:t>   </a:t>
            </a:r>
            <a:r>
              <a:rPr lang="it-IT" sz="2000" b="1" dirty="0">
                <a:solidFill>
                  <a:srgbClr val="FFFF00"/>
                </a:solidFill>
                <a:latin typeface="Consolas" pitchFamily="49" charset="0"/>
              </a:rPr>
              <a:t>);</a:t>
            </a:r>
            <a:endParaRPr lang="en-US" sz="2000" b="1" dirty="0">
              <a:solidFill>
                <a:srgbClr val="FFFF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2286000"/>
            <a:ext cx="8503920" cy="510235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 </a:t>
            </a:r>
            <a:r>
              <a:rPr lang="en-US" sz="2200" dirty="0">
                <a:latin typeface="Corbel" pitchFamily="34" charset="0"/>
              </a:rPr>
              <a:t>is 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stricter </a:t>
            </a:r>
            <a:r>
              <a:rPr lang="en-US" sz="2200" dirty="0">
                <a:latin typeface="Corbel" pitchFamily="34" charset="0"/>
              </a:rPr>
              <a:t>than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HTML</a:t>
            </a:r>
            <a:r>
              <a:rPr lang="en-US" sz="2200" dirty="0">
                <a:latin typeface="Corbel" pitchFamily="34" charset="0"/>
              </a:rPr>
              <a:t> and thus we must follow </a:t>
            </a:r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certain rules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otherwise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code</a:t>
            </a:r>
            <a:r>
              <a:rPr lang="en-US" sz="2200" dirty="0">
                <a:latin typeface="Corbel" pitchFamily="34" charset="0"/>
              </a:rPr>
              <a:t> will give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errors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u="sng" dirty="0">
                <a:solidFill>
                  <a:srgbClr val="7030A0"/>
                </a:solidFill>
                <a:latin typeface="Corbel" pitchFamily="34" charset="0"/>
              </a:rPr>
              <a:t>three most common rules </a:t>
            </a:r>
            <a:r>
              <a:rPr lang="en-US" sz="2200" dirty="0">
                <a:latin typeface="Corbel" pitchFamily="34" charset="0"/>
              </a:rPr>
              <a:t>of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 </a:t>
            </a:r>
            <a:r>
              <a:rPr lang="en-US" sz="2200" dirty="0">
                <a:latin typeface="Corbel" pitchFamily="34" charset="0"/>
              </a:rPr>
              <a:t>are:</a:t>
            </a:r>
          </a:p>
          <a:p>
            <a:endParaRPr lang="en-US" sz="2200" dirty="0">
              <a:latin typeface="Corbel" pitchFamily="34" charset="0"/>
            </a:endParaRPr>
          </a:p>
          <a:p>
            <a:pPr lvl="1"/>
            <a:r>
              <a:rPr lang="en-US" sz="1800" dirty="0">
                <a:latin typeface="Corbel" pitchFamily="34" charset="0"/>
              </a:rPr>
              <a:t>There must be a </a:t>
            </a: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root/parent element </a:t>
            </a:r>
            <a:r>
              <a:rPr lang="en-US" sz="1800" dirty="0">
                <a:latin typeface="Corbel" pitchFamily="34" charset="0"/>
              </a:rPr>
              <a:t>for the </a:t>
            </a: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entire JSX </a:t>
            </a:r>
            <a:r>
              <a:rPr lang="en-US" sz="1800" dirty="0">
                <a:latin typeface="Corbel" pitchFamily="34" charset="0"/>
              </a:rPr>
              <a:t>being </a:t>
            </a:r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returned</a:t>
            </a:r>
          </a:p>
          <a:p>
            <a:pPr lvl="1"/>
            <a:endParaRPr lang="en-US" sz="1800" dirty="0">
              <a:latin typeface="Corbel" pitchFamily="34" charset="0"/>
            </a:endParaRPr>
          </a:p>
          <a:p>
            <a:pPr lvl="1"/>
            <a:r>
              <a:rPr lang="en-US" sz="1800" dirty="0">
                <a:latin typeface="Corbel" pitchFamily="34" charset="0"/>
              </a:rPr>
              <a:t>Every 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opening tag </a:t>
            </a:r>
            <a:r>
              <a:rPr lang="en-US" sz="1800" dirty="0">
                <a:latin typeface="Corbel" pitchFamily="34" charset="0"/>
              </a:rPr>
              <a:t>must have 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closing tag</a:t>
            </a:r>
          </a:p>
          <a:p>
            <a:pPr lvl="1"/>
            <a:endParaRPr lang="en-US" sz="1800" dirty="0">
              <a:latin typeface="Corbel" pitchFamily="34" charset="0"/>
            </a:endParaRPr>
          </a:p>
          <a:p>
            <a:pPr lvl="1"/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Attribute names </a:t>
            </a:r>
            <a:r>
              <a:rPr lang="en-US" sz="1800" dirty="0">
                <a:latin typeface="Corbel" pitchFamily="34" charset="0"/>
              </a:rPr>
              <a:t>follow </a:t>
            </a: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camelCase </a:t>
            </a:r>
            <a:r>
              <a:rPr lang="en-US" sz="1800" dirty="0">
                <a:latin typeface="Corbel" pitchFamily="34" charset="0"/>
              </a:rPr>
              <a:t>notation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pPr>
              <a:buNone/>
            </a:pPr>
            <a:endParaRPr lang="it-IT" sz="2400" dirty="0">
              <a:solidFill>
                <a:srgbClr val="CC401A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2400" y="533400"/>
            <a:ext cx="6173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JSX  Rules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3974" y="2133600"/>
            <a:ext cx="8556146" cy="510235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HTML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code must be wrapped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ONE root </a:t>
            </a:r>
            <a:r>
              <a:rPr lang="en-US" sz="2400" dirty="0">
                <a:latin typeface="Corbel" pitchFamily="34" charset="0"/>
              </a:rPr>
              <a:t>element.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So if you like to write </a:t>
            </a:r>
            <a:r>
              <a:rPr lang="en-US" sz="2400" b="1" i="1" dirty="0">
                <a:solidFill>
                  <a:srgbClr val="00B050"/>
                </a:solidFill>
                <a:latin typeface="Corbel" pitchFamily="34" charset="0"/>
              </a:rPr>
              <a:t>two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 headers</a:t>
            </a:r>
            <a:r>
              <a:rPr lang="en-US" sz="2400" dirty="0">
                <a:latin typeface="Corbel" pitchFamily="34" charset="0"/>
              </a:rPr>
              <a:t>, you must put them inside a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parent element</a:t>
            </a:r>
            <a:r>
              <a:rPr lang="en-US" sz="2400" dirty="0">
                <a:latin typeface="Corbel" pitchFamily="34" charset="0"/>
              </a:rPr>
              <a:t>, like a 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div</a:t>
            </a:r>
            <a:r>
              <a:rPr lang="en-US" sz="2400" dirty="0">
                <a:latin typeface="Corbel" pitchFamily="34" charset="0"/>
              </a:rPr>
              <a:t> element.</a:t>
            </a: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Example:</a:t>
            </a:r>
            <a:r>
              <a:rPr lang="en-US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Wrap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two headers </a:t>
            </a:r>
            <a:r>
              <a:rPr lang="en-US" sz="2400" dirty="0">
                <a:latin typeface="Corbel" pitchFamily="34" charset="0"/>
              </a:rPr>
              <a:t>inside one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DIV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element: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pPr>
              <a:buNone/>
            </a:pPr>
            <a:endParaRPr lang="it-IT" sz="2400" dirty="0">
              <a:solidFill>
                <a:srgbClr val="CC401A"/>
              </a:solidFill>
              <a:latin typeface="Corbel" pitchFamily="34" charset="0"/>
            </a:endParaRPr>
          </a:p>
          <a:p>
            <a:r>
              <a:rPr lang="it-IT" sz="1900" b="1" dirty="0">
                <a:solidFill>
                  <a:srgbClr val="CC401A"/>
                </a:solidFill>
                <a:latin typeface="Corbel" pitchFamily="34" charset="0"/>
              </a:rPr>
              <a:t>Note:</a:t>
            </a:r>
            <a:r>
              <a:rPr lang="en-US" sz="1900" b="1" dirty="0">
                <a:solidFill>
                  <a:srgbClr val="CC401A"/>
                </a:solidFill>
                <a:latin typeface="Corbel" pitchFamily="34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JSX will throw an error if the HTML is not correct, or if the HTML misses a parent element.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28600" y="451991"/>
            <a:ext cx="6173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One Root Element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4419600"/>
            <a:ext cx="4805494" cy="1828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dirty="0">
                <a:solidFill>
                  <a:srgbClr val="00B0F0"/>
                </a:solidFill>
                <a:latin typeface="Consolas" pitchFamily="49" charset="0"/>
              </a:rPr>
              <a:t>const</a:t>
            </a:r>
            <a:r>
              <a:rPr lang="it-IT" sz="1600" b="1" dirty="0">
                <a:latin typeface="Consolas" pitchFamily="49" charset="0"/>
              </a:rPr>
              <a:t> myelement = </a:t>
            </a:r>
            <a:r>
              <a:rPr lang="it-IT" sz="1600" b="1" dirty="0">
                <a:solidFill>
                  <a:srgbClr val="FFFF00"/>
                </a:solidFill>
                <a:latin typeface="Consolas" pitchFamily="49" charset="0"/>
              </a:rPr>
              <a:t>(</a:t>
            </a:r>
            <a:r>
              <a:rPr lang="it-IT" sz="1600" b="1" dirty="0">
                <a:latin typeface="Consolas" pitchFamily="49" charset="0"/>
              </a:rPr>
              <a:t> </a:t>
            </a:r>
          </a:p>
          <a:p>
            <a:r>
              <a:rPr lang="it-IT" sz="1600" b="1" dirty="0">
                <a:latin typeface="Consolas" pitchFamily="49" charset="0"/>
              </a:rPr>
              <a:t>      &lt;</a:t>
            </a:r>
            <a:r>
              <a:rPr lang="it-IT" sz="1600" b="1" dirty="0">
                <a:solidFill>
                  <a:srgbClr val="CC401A"/>
                </a:solidFill>
                <a:latin typeface="Consolas" pitchFamily="49" charset="0"/>
              </a:rPr>
              <a:t>div</a:t>
            </a:r>
            <a:r>
              <a:rPr lang="it-IT" sz="1600" b="1" dirty="0">
                <a:latin typeface="Consolas" pitchFamily="49" charset="0"/>
              </a:rPr>
              <a:t>&gt; </a:t>
            </a:r>
          </a:p>
          <a:p>
            <a:r>
              <a:rPr lang="it-IT" sz="1600" b="1" dirty="0">
                <a:latin typeface="Consolas" pitchFamily="49" charset="0"/>
              </a:rPr>
              <a:t>		</a:t>
            </a:r>
            <a:r>
              <a:rPr lang="en-US" sz="1600" b="1" dirty="0">
                <a:latin typeface="Consolas" pitchFamily="49" charset="0"/>
              </a:rPr>
              <a:t>&lt;</a:t>
            </a:r>
            <a:r>
              <a:rPr lang="en-US" sz="1600" b="1" dirty="0">
                <a:solidFill>
                  <a:srgbClr val="CC401A"/>
                </a:solidFill>
                <a:latin typeface="Consolas" pitchFamily="49" charset="0"/>
              </a:rPr>
              <a:t>h1</a:t>
            </a:r>
            <a:r>
              <a:rPr lang="en-US" sz="1600" b="1" dirty="0">
                <a:latin typeface="Consolas" pitchFamily="49" charset="0"/>
              </a:rPr>
              <a:t>&gt;I am a Header.&lt;/</a:t>
            </a:r>
            <a:r>
              <a:rPr lang="en-US" sz="1600" b="1" dirty="0">
                <a:solidFill>
                  <a:srgbClr val="CC401A"/>
                </a:solidFill>
                <a:latin typeface="Consolas" pitchFamily="49" charset="0"/>
              </a:rPr>
              <a:t>h1</a:t>
            </a:r>
            <a:r>
              <a:rPr lang="en-US" sz="1600" b="1" dirty="0"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latin typeface="Consolas" pitchFamily="49" charset="0"/>
              </a:rPr>
              <a:t>		&lt;</a:t>
            </a:r>
            <a:r>
              <a:rPr lang="en-US" sz="1600" b="1" dirty="0">
                <a:solidFill>
                  <a:srgbClr val="CC401A"/>
                </a:solidFill>
                <a:latin typeface="Consolas" pitchFamily="49" charset="0"/>
              </a:rPr>
              <a:t>h1</a:t>
            </a:r>
            <a:r>
              <a:rPr lang="en-US" sz="1600" b="1" dirty="0">
                <a:latin typeface="Consolas" pitchFamily="49" charset="0"/>
              </a:rPr>
              <a:t>&gt;I am a Header too.&lt;/</a:t>
            </a:r>
            <a:r>
              <a:rPr lang="en-US" sz="1600" b="1" dirty="0">
                <a:solidFill>
                  <a:srgbClr val="CC401A"/>
                </a:solidFill>
                <a:latin typeface="Consolas" pitchFamily="49" charset="0"/>
              </a:rPr>
              <a:t>h1</a:t>
            </a:r>
            <a:r>
              <a:rPr lang="en-US" sz="1600" b="1" dirty="0">
                <a:latin typeface="Consolas" pitchFamily="49" charset="0"/>
              </a:rPr>
              <a:t>&gt;</a:t>
            </a:r>
            <a:r>
              <a:rPr lang="it-IT" sz="1600" b="1" dirty="0">
                <a:latin typeface="Consolas" pitchFamily="49" charset="0"/>
              </a:rPr>
              <a:t>     </a:t>
            </a:r>
          </a:p>
          <a:p>
            <a:r>
              <a:rPr lang="it-IT" sz="1600" b="1" dirty="0">
                <a:latin typeface="Consolas" pitchFamily="49" charset="0"/>
              </a:rPr>
              <a:t>      &lt;/</a:t>
            </a:r>
            <a:r>
              <a:rPr lang="it-IT" sz="1600" b="1" dirty="0">
                <a:solidFill>
                  <a:srgbClr val="CC401A"/>
                </a:solidFill>
                <a:latin typeface="Consolas" pitchFamily="49" charset="0"/>
              </a:rPr>
              <a:t>div</a:t>
            </a:r>
            <a:r>
              <a:rPr lang="it-IT" sz="1600" b="1" dirty="0">
                <a:latin typeface="Consolas" pitchFamily="49" charset="0"/>
              </a:rPr>
              <a:t>&gt;</a:t>
            </a:r>
          </a:p>
          <a:p>
            <a:r>
              <a:rPr lang="it-IT" sz="1600" b="1" dirty="0">
                <a:latin typeface="Consolas" pitchFamily="49" charset="0"/>
              </a:rPr>
              <a:t>   </a:t>
            </a:r>
            <a:r>
              <a:rPr lang="it-IT" sz="1600" b="1" dirty="0">
                <a:solidFill>
                  <a:srgbClr val="FFFF00"/>
                </a:solidFill>
                <a:latin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9080" y="2286000"/>
            <a:ext cx="8503920" cy="510235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 follows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XML </a:t>
            </a:r>
            <a:r>
              <a:rPr lang="en-US" sz="2200" dirty="0">
                <a:latin typeface="Corbel" pitchFamily="34" charset="0"/>
              </a:rPr>
              <a:t>rules, and therefore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HTML</a:t>
            </a:r>
            <a:r>
              <a:rPr lang="en-US" sz="2200" dirty="0">
                <a:latin typeface="Corbel" pitchFamily="34" charset="0"/>
              </a:rPr>
              <a:t> elements must be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properly closed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Example:</a:t>
            </a:r>
            <a:r>
              <a:rPr lang="en-US" sz="2200" dirty="0">
                <a:latin typeface="Corbel" pitchFamily="34" charset="0"/>
              </a:rPr>
              <a:t> Close empty elements with </a:t>
            </a:r>
            <a:r>
              <a:rPr lang="en-US" sz="2200" b="1" dirty="0">
                <a:solidFill>
                  <a:srgbClr val="FF0000"/>
                </a:solidFill>
                <a:latin typeface="Corbel" pitchFamily="34" charset="0"/>
              </a:rPr>
              <a:t>/&gt;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it-IT" b="1" dirty="0">
                <a:solidFill>
                  <a:srgbClr val="CC401A"/>
                </a:solidFill>
                <a:latin typeface="Corbel" pitchFamily="34" charset="0"/>
              </a:rPr>
              <a:t>Note:</a:t>
            </a:r>
            <a:r>
              <a:rPr lang="en-US" b="1" dirty="0">
                <a:solidFill>
                  <a:srgbClr val="CC401A"/>
                </a:solidFill>
                <a:latin typeface="Corbel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JSX will throw an error if the HTML is not properly closed.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28600" y="493866"/>
            <a:ext cx="6173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Element Must Be Closed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18407" y="4495800"/>
            <a:ext cx="5919132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B0F0"/>
                </a:solidFill>
                <a:latin typeface="Consolas" pitchFamily="49" charset="0"/>
              </a:rPr>
              <a:t>const</a:t>
            </a:r>
            <a:r>
              <a:rPr lang="en-US" sz="2000" b="1" dirty="0">
                <a:latin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</a:rPr>
              <a:t>myelement</a:t>
            </a:r>
            <a:r>
              <a:rPr lang="en-US" sz="2000" b="1" dirty="0">
                <a:latin typeface="Consolas" pitchFamily="49" charset="0"/>
              </a:rPr>
              <a:t> = &lt;</a:t>
            </a:r>
            <a:r>
              <a:rPr lang="en-US" sz="2000" b="1" dirty="0">
                <a:solidFill>
                  <a:srgbClr val="CC401A"/>
                </a:solidFill>
                <a:latin typeface="Consolas" pitchFamily="49" charset="0"/>
              </a:rPr>
              <a:t>input</a:t>
            </a:r>
            <a:r>
              <a:rPr lang="en-US" sz="2000" b="1" dirty="0">
                <a:latin typeface="Consolas" pitchFamily="49" charset="0"/>
              </a:rPr>
              <a:t> type="text" /&gt;;</a:t>
            </a:r>
            <a:endParaRPr lang="it-IT" sz="2000" b="1" dirty="0">
              <a:solidFill>
                <a:srgbClr val="FFFF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209800"/>
            <a:ext cx="8503920" cy="510235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 </a:t>
            </a:r>
            <a:r>
              <a:rPr lang="en-US" sz="2200" dirty="0">
                <a:latin typeface="Corbel" pitchFamily="34" charset="0"/>
              </a:rPr>
              <a:t>allows us to use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attributes</a:t>
            </a:r>
            <a:r>
              <a:rPr lang="en-US" sz="2200" dirty="0">
                <a:latin typeface="Corbel" pitchFamily="34" charset="0"/>
              </a:rPr>
              <a:t> with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HTML elements </a:t>
            </a:r>
            <a:r>
              <a:rPr lang="en-US" sz="2200" dirty="0">
                <a:latin typeface="Corbel" pitchFamily="34" charset="0"/>
              </a:rPr>
              <a:t>just like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we do </a:t>
            </a:r>
            <a:r>
              <a:rPr lang="en-US" sz="2200" dirty="0">
                <a:latin typeface="Corbel" pitchFamily="34" charset="0"/>
              </a:rPr>
              <a:t>with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normal HTML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But </a:t>
            </a:r>
            <a:r>
              <a:rPr lang="en-US" sz="2200" dirty="0">
                <a:latin typeface="Corbel" pitchFamily="34" charset="0"/>
              </a:rPr>
              <a:t>instead of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normal naming convention </a:t>
            </a:r>
            <a:r>
              <a:rPr lang="en-US" sz="2200" dirty="0">
                <a:latin typeface="Corbel" pitchFamily="34" charset="0"/>
              </a:rPr>
              <a:t>of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HTML</a:t>
            </a:r>
            <a:r>
              <a:rPr lang="en-US" sz="2200" dirty="0">
                <a:latin typeface="Corbel" pitchFamily="34" charset="0"/>
              </a:rPr>
              <a:t>,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 </a:t>
            </a:r>
            <a:r>
              <a:rPr lang="en-US" sz="2200" dirty="0">
                <a:latin typeface="Corbel" pitchFamily="34" charset="0"/>
              </a:rPr>
              <a:t>uses 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</a:rPr>
              <a:t>camelcase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convention for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attributes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So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onclick</a:t>
            </a:r>
            <a:r>
              <a:rPr lang="en-US" sz="2200" dirty="0">
                <a:latin typeface="Corbel" pitchFamily="34" charset="0"/>
              </a:rPr>
              <a:t> of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HTML</a:t>
            </a:r>
            <a:r>
              <a:rPr lang="en-US" sz="2200" dirty="0">
                <a:latin typeface="Corbel" pitchFamily="34" charset="0"/>
              </a:rPr>
              <a:t> becomes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onClick</a:t>
            </a:r>
            <a:r>
              <a:rPr lang="en-US" sz="2200" dirty="0">
                <a:latin typeface="Corbel" pitchFamily="34" charset="0"/>
              </a:rPr>
              <a:t> in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Similarly 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onmousedown</a:t>
            </a:r>
            <a:r>
              <a:rPr lang="en-US" sz="2200" dirty="0">
                <a:latin typeface="Corbel" pitchFamily="34" charset="0"/>
              </a:rPr>
              <a:t> becomes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onMouseDown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pPr>
              <a:buNone/>
            </a:pPr>
            <a:endParaRPr lang="it-IT" sz="2400" dirty="0">
              <a:solidFill>
                <a:srgbClr val="CC401A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2400" y="533400"/>
            <a:ext cx="6173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Attribute Names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JSX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705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To understand </a:t>
            </a:r>
            <a:r>
              <a:rPr lang="en-US" sz="2200" dirty="0">
                <a:latin typeface="Corbel" pitchFamily="34" charset="0"/>
              </a:rPr>
              <a:t>this , take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look </a:t>
            </a:r>
            <a:r>
              <a:rPr lang="en-US" sz="2200" dirty="0">
                <a:latin typeface="Corbel" pitchFamily="34" charset="0"/>
              </a:rPr>
              <a:t>at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code</a:t>
            </a:r>
            <a:r>
              <a:rPr lang="en-US" sz="2200" dirty="0">
                <a:latin typeface="Corbel" pitchFamily="34" charset="0"/>
              </a:rPr>
              <a:t> given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below 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What </a:t>
            </a:r>
            <a:r>
              <a:rPr lang="en-US" sz="2200" dirty="0">
                <a:latin typeface="Corbel" pitchFamily="34" charset="0"/>
              </a:rPr>
              <a:t>do you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think</a:t>
            </a:r>
            <a:r>
              <a:rPr lang="en-US" sz="2200" dirty="0">
                <a:latin typeface="Corbel" pitchFamily="34" charset="0"/>
              </a:rPr>
              <a:t> it is ?</a:t>
            </a: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Is it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JavaScript</a:t>
            </a:r>
            <a:r>
              <a:rPr lang="en-US" sz="2200" dirty="0">
                <a:latin typeface="Corbel" pitchFamily="34" charset="0"/>
              </a:rPr>
              <a:t> or is it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HTML </a:t>
            </a:r>
            <a:r>
              <a:rPr lang="en-US" sz="2200" dirty="0">
                <a:latin typeface="Corbel" pitchFamily="34" charset="0"/>
              </a:rPr>
              <a:t>?</a:t>
            </a: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The answer </a:t>
            </a:r>
            <a:r>
              <a:rPr lang="en-US" sz="2200" dirty="0">
                <a:latin typeface="Corbel" pitchFamily="34" charset="0"/>
              </a:rPr>
              <a:t>is 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NONE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It is called 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81967-7474-431D-B4EF-502E5CF67484}"/>
              </a:ext>
            </a:extLst>
          </p:cNvPr>
          <p:cNvSpPr/>
          <p:nvPr/>
        </p:nvSpPr>
        <p:spPr>
          <a:xfrm>
            <a:off x="571500" y="2743200"/>
            <a:ext cx="8001000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&lt;h1&gt;</a:t>
            </a:r>
            <a:r>
              <a:rPr lang="en-US" b="1" dirty="0">
                <a:latin typeface="Consolas" pitchFamily="49" charset="0"/>
              </a:rPr>
              <a:t>Hello User!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&lt;/h1&gt;</a:t>
            </a:r>
            <a:r>
              <a:rPr lang="en-US" b="1" dirty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80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8450" y="2286000"/>
            <a:ext cx="8503920" cy="510235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itchFamily="34" charset="0"/>
              </a:rPr>
              <a:t>The 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class</a:t>
            </a:r>
            <a:r>
              <a:rPr lang="en-US" sz="2200" dirty="0">
                <a:latin typeface="Corbel" pitchFamily="34" charset="0"/>
              </a:rPr>
              <a:t> attribute is a much used attribute 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HTML</a:t>
            </a:r>
            <a:r>
              <a:rPr lang="en-US" sz="2200" dirty="0">
                <a:latin typeface="Corbel" pitchFamily="34" charset="0"/>
              </a:rPr>
              <a:t>, but since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 is rendered as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JavaScript</a:t>
            </a:r>
            <a:r>
              <a:rPr lang="en-US" sz="2200" dirty="0">
                <a:latin typeface="Corbel" pitchFamily="34" charset="0"/>
              </a:rPr>
              <a:t>, and the 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class</a:t>
            </a:r>
            <a:r>
              <a:rPr lang="en-US" sz="2200" dirty="0">
                <a:latin typeface="Corbel" pitchFamily="34" charset="0"/>
              </a:rPr>
              <a:t> keyword is a reserved word 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JavaScript</a:t>
            </a:r>
            <a:r>
              <a:rPr lang="en-US" sz="2200" dirty="0">
                <a:latin typeface="Corbel" pitchFamily="34" charset="0"/>
              </a:rPr>
              <a:t>, you are not allowed to use it in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JSX.</a:t>
            </a: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Use attribute 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className</a:t>
            </a:r>
            <a:r>
              <a:rPr lang="en-US" sz="2200" dirty="0">
                <a:latin typeface="Corbel" pitchFamily="34" charset="0"/>
              </a:rPr>
              <a:t> instead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class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When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 is rendered, it translates 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className</a:t>
            </a:r>
            <a:r>
              <a:rPr lang="en-US" sz="2200" dirty="0">
                <a:latin typeface="Corbel" pitchFamily="34" charset="0"/>
              </a:rPr>
              <a:t> attributes into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class</a:t>
            </a:r>
            <a:r>
              <a:rPr lang="en-US" sz="2200" dirty="0">
                <a:latin typeface="Corbel" pitchFamily="34" charset="0"/>
              </a:rPr>
              <a:t> attributes.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pPr>
              <a:buNone/>
            </a:pPr>
            <a:endParaRPr lang="it-IT" sz="2400" dirty="0">
              <a:solidFill>
                <a:srgbClr val="CC401A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2400" y="457200"/>
            <a:ext cx="6173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An Important Point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2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8841" y="2286000"/>
            <a:ext cx="8503920" cy="510235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Example:</a:t>
            </a:r>
            <a:r>
              <a:rPr lang="en-US" sz="22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Use attribute 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className</a:t>
            </a:r>
            <a:r>
              <a:rPr lang="en-US" sz="2200" dirty="0">
                <a:latin typeface="Corbel" pitchFamily="34" charset="0"/>
              </a:rPr>
              <a:t> instead of 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class 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pPr>
              <a:buNone/>
            </a:pPr>
            <a:endParaRPr lang="it-IT" sz="2400" dirty="0">
              <a:solidFill>
                <a:srgbClr val="CC401A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2400" y="503653"/>
            <a:ext cx="6173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Attribute class = </a:t>
            </a:r>
            <a:r>
              <a:rPr lang="en-US" sz="3000" b="1" dirty="0" err="1">
                <a:solidFill>
                  <a:schemeClr val="bg1"/>
                </a:solidFill>
                <a:latin typeface="Corbel" pitchFamily="34" charset="0"/>
              </a:rPr>
              <a:t>className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336" y="4495800"/>
            <a:ext cx="85344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let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myelement</a:t>
            </a:r>
            <a:r>
              <a:rPr lang="en-US" b="1" dirty="0">
                <a:latin typeface="Consolas" pitchFamily="49" charset="0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&lt;h1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</a:rPr>
              <a:t>className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</a:rPr>
              <a:t>“</a:t>
            </a:r>
            <a:r>
              <a:rPr lang="en-US" b="1" dirty="0" err="1">
                <a:latin typeface="Consolas" pitchFamily="49" charset="0"/>
              </a:rPr>
              <a:t>myclass</a:t>
            </a:r>
            <a:r>
              <a:rPr lang="en-US" b="1" dirty="0">
                <a:latin typeface="Consolas" pitchFamily="49" charset="0"/>
              </a:rPr>
              <a:t>”&gt; Hello World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&lt;/h1&gt;</a:t>
            </a:r>
            <a:r>
              <a:rPr lang="en-US" b="1" dirty="0">
                <a:latin typeface="Consolas" pitchFamily="49" charset="0"/>
              </a:rPr>
              <a:t>;</a:t>
            </a:r>
            <a:endParaRPr lang="it-IT" b="1" dirty="0">
              <a:solidFill>
                <a:srgbClr val="FFFF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77200" cy="40640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 rules must be follow while using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Return Single Statement: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dirty="0">
                <a:latin typeface="Corbel" pitchFamily="34" charset="0"/>
              </a:rPr>
              <a:t>In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JavaScript</a:t>
            </a:r>
            <a:r>
              <a:rPr lang="en-US" sz="1900" dirty="0">
                <a:latin typeface="Corbel" pitchFamily="34" charset="0"/>
              </a:rPr>
              <a:t> we use to return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JSX </a:t>
            </a:r>
            <a:r>
              <a:rPr lang="en-US" sz="1900" dirty="0">
                <a:latin typeface="Corbel" pitchFamily="34" charset="0"/>
              </a:rPr>
              <a:t>elements 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DOM</a:t>
            </a:r>
            <a:r>
              <a:rPr lang="en-US" sz="1900" dirty="0">
                <a:latin typeface="Corbel" pitchFamily="34" charset="0"/>
              </a:rPr>
              <a:t> through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components</a:t>
            </a:r>
            <a:r>
              <a:rPr lang="en-US" sz="1900" dirty="0">
                <a:latin typeface="Corbel" pitchFamily="34" charset="0"/>
              </a:rPr>
              <a:t>. We return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HTML </a:t>
            </a:r>
            <a:r>
              <a:rPr lang="en-US" sz="1900" dirty="0">
                <a:latin typeface="Corbel" pitchFamily="34" charset="0"/>
              </a:rPr>
              <a:t>elements or tags to render it later. So one of the rule is to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return single element</a:t>
            </a:r>
            <a:r>
              <a:rPr lang="en-US" sz="1900" dirty="0">
                <a:latin typeface="Corbel" pitchFamily="34" charset="0"/>
              </a:rPr>
              <a:t>. </a:t>
            </a:r>
          </a:p>
          <a:p>
            <a:pPr marL="457200" indent="-457200">
              <a:buAutoNum type="arabicPeriod"/>
            </a:pPr>
            <a:endParaRPr lang="en-US" sz="1900" dirty="0">
              <a:latin typeface="Corbel" pitchFamily="34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Use </a:t>
            </a:r>
            <a:r>
              <a:rPr lang="en-US" sz="1900" b="1" dirty="0" err="1">
                <a:solidFill>
                  <a:srgbClr val="00B050"/>
                </a:solidFill>
                <a:latin typeface="Corbel" pitchFamily="34" charset="0"/>
              </a:rPr>
              <a:t>camelCase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 for HTML Attribute: </a:t>
            </a:r>
            <a:r>
              <a:rPr lang="en-US" sz="1900" dirty="0">
                <a:latin typeface="Corbel" pitchFamily="34" charset="0"/>
              </a:rPr>
              <a:t>In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JavaScript</a:t>
            </a:r>
            <a:r>
              <a:rPr lang="en-US" sz="1900" dirty="0">
                <a:latin typeface="Corbel" pitchFamily="34" charset="0"/>
              </a:rPr>
              <a:t> we used to write inline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attributes</a:t>
            </a:r>
            <a:r>
              <a:rPr lang="en-US" sz="1900" dirty="0">
                <a:latin typeface="Corbel" pitchFamily="34" charset="0"/>
              </a:rPr>
              <a:t> or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event Listeners </a:t>
            </a:r>
            <a:r>
              <a:rPr lang="en-US" sz="1900" dirty="0">
                <a:latin typeface="Corbel" pitchFamily="34" charset="0"/>
              </a:rPr>
              <a:t>e.g. 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“</a:t>
            </a:r>
            <a:r>
              <a:rPr lang="en-US" sz="1900" b="1" dirty="0" err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onclick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()”. </a:t>
            </a:r>
            <a:r>
              <a:rPr lang="en-US" sz="1900" dirty="0">
                <a:latin typeface="Corbel" pitchFamily="34" charset="0"/>
              </a:rPr>
              <a:t>But in case of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React</a:t>
            </a:r>
            <a:r>
              <a:rPr lang="en-US" sz="1900" dirty="0">
                <a:latin typeface="Corbel" pitchFamily="34" charset="0"/>
              </a:rPr>
              <a:t> we can’t write attributes like this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. “</a:t>
            </a:r>
            <a:r>
              <a:rPr lang="en-US" sz="1900" b="1" dirty="0" err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onclick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” </a:t>
            </a:r>
            <a:r>
              <a:rPr lang="en-US" sz="1900" dirty="0">
                <a:latin typeface="Corbel" pitchFamily="34" charset="0"/>
              </a:rPr>
              <a:t>attribute of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JavaScript </a:t>
            </a:r>
            <a:r>
              <a:rPr lang="en-US" sz="1900" dirty="0">
                <a:latin typeface="Corbel" pitchFamily="34" charset="0"/>
              </a:rPr>
              <a:t>must be capitalized e.g. </a:t>
            </a:r>
            <a:r>
              <a:rPr lang="en-US" sz="1900" dirty="0" err="1">
                <a:latin typeface="Corbel" pitchFamily="34" charset="0"/>
              </a:rPr>
              <a:t>c</a:t>
            </a:r>
            <a:r>
              <a:rPr lang="en-US" sz="1900" b="1" dirty="0" err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amelCase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219200" y="457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Summary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4140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className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 Instead of Class: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HTML</a:t>
            </a:r>
            <a:r>
              <a:rPr lang="en-US" sz="2200" dirty="0">
                <a:latin typeface="Corbel" pitchFamily="34" charset="0"/>
              </a:rPr>
              <a:t> we use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class </a:t>
            </a:r>
            <a:r>
              <a:rPr lang="en-US" sz="2200" dirty="0">
                <a:latin typeface="Corbel" pitchFamily="34" charset="0"/>
              </a:rPr>
              <a:t>attribute for specific element. As we are using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</a:t>
            </a:r>
            <a:r>
              <a:rPr lang="en-US" sz="2200" dirty="0">
                <a:latin typeface="Corbel" pitchFamily="34" charset="0"/>
              </a:rPr>
              <a:t>,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JavaScript library</a:t>
            </a:r>
            <a:r>
              <a:rPr lang="en-US" sz="2200" dirty="0">
                <a:latin typeface="Corbel" pitchFamily="34" charset="0"/>
              </a:rPr>
              <a:t> so we can’t use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class</a:t>
            </a:r>
            <a:r>
              <a:rPr lang="en-US" sz="2200" dirty="0">
                <a:latin typeface="Corbel" pitchFamily="34" charset="0"/>
              </a:rPr>
              <a:t> keyword because in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ES6</a:t>
            </a:r>
            <a:r>
              <a:rPr lang="en-US" sz="2200" dirty="0">
                <a:latin typeface="Corbel" pitchFamily="34" charset="0"/>
              </a:rPr>
              <a:t> it is a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reserve</a:t>
            </a:r>
            <a:r>
              <a:rPr lang="en-US" sz="2200" dirty="0">
                <a:latin typeface="Corbel" pitchFamily="34" charset="0"/>
              </a:rPr>
              <a:t> keyword to define a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class.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200" dirty="0"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200" dirty="0"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Close Every Element: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 every </a:t>
            </a:r>
            <a:r>
              <a:rPr lang="en-US" sz="2200" b="1" dirty="0">
                <a:latin typeface="Corbel" pitchFamily="34" charset="0"/>
              </a:rPr>
              <a:t>tag </a:t>
            </a:r>
            <a:r>
              <a:rPr lang="en-US" sz="2200" dirty="0">
                <a:latin typeface="Corbel" pitchFamily="34" charset="0"/>
              </a:rPr>
              <a:t>must be </a:t>
            </a:r>
            <a:r>
              <a:rPr lang="en-US" sz="2200" b="1" dirty="0">
                <a:solidFill>
                  <a:srgbClr val="FF0000"/>
                </a:solidFill>
                <a:latin typeface="Corbel" pitchFamily="34" charset="0"/>
              </a:rPr>
              <a:t>close </a:t>
            </a:r>
            <a:r>
              <a:rPr lang="en-US" sz="2200" dirty="0">
                <a:latin typeface="Corbel" pitchFamily="34" charset="0"/>
              </a:rPr>
              <a:t>even those which have no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closing tags</a:t>
            </a:r>
            <a:r>
              <a:rPr lang="en-US" sz="2200" dirty="0"/>
              <a:t> </a:t>
            </a:r>
            <a:endParaRPr lang="en-US" sz="22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33E57-F616-7184-E89D-03AE0DC7C9D7}"/>
              </a:ext>
            </a:extLst>
          </p:cNvPr>
          <p:cNvSpPr txBox="1"/>
          <p:nvPr/>
        </p:nvSpPr>
        <p:spPr>
          <a:xfrm>
            <a:off x="-1219200" y="457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Summary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98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Formatting: </a:t>
            </a:r>
            <a:r>
              <a:rPr lang="en-US" sz="2000" dirty="0">
                <a:latin typeface="Corbel" pitchFamily="34" charset="0"/>
              </a:rPr>
              <a:t>While returning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000" dirty="0">
                <a:latin typeface="Corbel" pitchFamily="34" charset="0"/>
              </a:rPr>
              <a:t> we should have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parenthesis </a:t>
            </a:r>
            <a:r>
              <a:rPr lang="en-US" sz="2000" dirty="0">
                <a:latin typeface="Corbel" pitchFamily="34" charset="0"/>
              </a:rPr>
              <a:t>so the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HTML code </a:t>
            </a:r>
            <a:r>
              <a:rPr lang="en-US" sz="2000" dirty="0">
                <a:latin typeface="Corbel" pitchFamily="34" charset="0"/>
              </a:rPr>
              <a:t>must be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wrapped inside</a:t>
            </a:r>
            <a:r>
              <a:rPr lang="en-US" sz="2000" dirty="0">
                <a:latin typeface="Corbel" pitchFamily="34" charset="0"/>
              </a:rPr>
              <a:t>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Expressions: </a:t>
            </a:r>
            <a:r>
              <a:rPr lang="en-US" sz="2000" dirty="0">
                <a:latin typeface="Corbel" pitchFamily="34" charset="0"/>
              </a:rPr>
              <a:t>With</a:t>
            </a:r>
            <a:r>
              <a:rPr lang="en-US" sz="2000" b="1" dirty="0">
                <a:latin typeface="Corbel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000" b="1" dirty="0">
                <a:latin typeface="Corbel" pitchFamily="34" charset="0"/>
              </a:rPr>
              <a:t> </a:t>
            </a:r>
            <a:r>
              <a:rPr lang="en-US" sz="2000" dirty="0">
                <a:latin typeface="Corbel" pitchFamily="34" charset="0"/>
              </a:rPr>
              <a:t>we can write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expressions</a:t>
            </a:r>
            <a:r>
              <a:rPr lang="en-US" sz="2000" b="1" dirty="0">
                <a:latin typeface="Corbel" pitchFamily="34" charset="0"/>
              </a:rPr>
              <a:t> </a:t>
            </a:r>
            <a:r>
              <a:rPr lang="en-US" sz="2000" dirty="0">
                <a:latin typeface="Corbel" pitchFamily="34" charset="0"/>
              </a:rPr>
              <a:t>inside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curly braces { }</a:t>
            </a:r>
            <a:r>
              <a:rPr lang="en-US" sz="2000" b="1" dirty="0">
                <a:latin typeface="Corbel" pitchFamily="34" charset="0"/>
              </a:rPr>
              <a:t>.</a:t>
            </a:r>
          </a:p>
          <a:p>
            <a:pPr marL="457200" indent="-45720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B3B37-669C-244C-0DE9-6036951E6E2E}"/>
              </a:ext>
            </a:extLst>
          </p:cNvPr>
          <p:cNvSpPr txBox="1"/>
          <p:nvPr/>
        </p:nvSpPr>
        <p:spPr>
          <a:xfrm>
            <a:off x="-1219200" y="457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Summary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4292600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US" sz="2400" dirty="0">
                <a:latin typeface="Corbel" pitchFamily="34" charset="0"/>
              </a:rPr>
              <a:t> the following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JSX</a:t>
            </a:r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2400" dirty="0">
                <a:latin typeface="Corbel" pitchFamily="34" charset="0"/>
              </a:rPr>
              <a:t>to use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returning</a:t>
            </a:r>
            <a:r>
              <a:rPr lang="en-US" sz="2400" dirty="0">
                <a:latin typeface="Corbel" pitchFamily="34" charset="0"/>
              </a:rPr>
              <a:t> your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element</a:t>
            </a:r>
            <a:endParaRPr lang="en-US" sz="2400" b="1" dirty="0">
              <a:solidFill>
                <a:srgbClr val="00206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219200" y="457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20B137C-61C3-4589-8F61-6CD6392C4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382" y="3429000"/>
            <a:ext cx="7772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JSX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76" y="2362200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 stands for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JavaScript Syntax Extension.</a:t>
            </a:r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It is </a:t>
            </a:r>
            <a:r>
              <a:rPr lang="en-US" sz="2200" dirty="0">
                <a:latin typeface="Corbel" pitchFamily="34" charset="0"/>
              </a:rPr>
              <a:t>used 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 </a:t>
            </a:r>
            <a:r>
              <a:rPr lang="en-US" sz="2200" dirty="0">
                <a:latin typeface="Corbel" pitchFamily="34" charset="0"/>
              </a:rPr>
              <a:t>to easily write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JavaScript</a:t>
            </a:r>
            <a:r>
              <a:rPr lang="en-US" sz="2200" dirty="0">
                <a:latin typeface="Corbel" pitchFamily="34" charset="0"/>
              </a:rPr>
              <a:t> together.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21209"/>
            <a:ext cx="8001000" cy="4055791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React.createElement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was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old way </a:t>
            </a:r>
            <a:r>
              <a:rPr lang="en-US" sz="2400" dirty="0">
                <a:latin typeface="Corbel" pitchFamily="34" charset="0"/>
              </a:rPr>
              <a:t>of writing code 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However</a:t>
            </a:r>
            <a:r>
              <a:rPr lang="en-US" sz="2400" dirty="0">
                <a:latin typeface="Corbel" pitchFamily="34" charset="0"/>
              </a:rPr>
              <a:t> it's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tedious</a:t>
            </a:r>
            <a:r>
              <a:rPr lang="en-US" sz="2400" dirty="0">
                <a:latin typeface="Corbel" pitchFamily="34" charset="0"/>
              </a:rPr>
              <a:t> to write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React.createElement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every time, even for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adding </a:t>
            </a:r>
            <a:r>
              <a:rPr lang="en-US" sz="2400" dirty="0">
                <a:latin typeface="Corbel" pitchFamily="34" charset="0"/>
              </a:rPr>
              <a:t>a simple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div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introduced the </a:t>
            </a:r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JSX way of writing code </a:t>
            </a:r>
            <a:r>
              <a:rPr lang="en-US" sz="2400" dirty="0">
                <a:latin typeface="Corbel" pitchFamily="34" charset="0"/>
              </a:rPr>
              <a:t>which makes code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easy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write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understand</a:t>
            </a:r>
            <a:r>
              <a:rPr lang="en-US" sz="2400" dirty="0">
                <a:latin typeface="Corbel" pitchFamily="34" charset="0"/>
              </a:rPr>
              <a:t>.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6CDF7E-33E0-097B-9FC6-EE8C7746539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Why JSX ?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4140200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 can easily convert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HTML tags </a:t>
            </a:r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react</a:t>
            </a:r>
            <a:r>
              <a:rPr lang="en-US" sz="2200" dirty="0">
                <a:latin typeface="Corbel" pitchFamily="34" charset="0"/>
              </a:rPr>
              <a:t> elements.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r>
              <a:rPr lang="en-US" sz="2200" dirty="0">
                <a:latin typeface="Corbel" pitchFamily="34" charset="0"/>
              </a:rPr>
              <a:t>It is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faster</a:t>
            </a:r>
            <a:r>
              <a:rPr lang="en-US" sz="2200" dirty="0">
                <a:latin typeface="Corbel" pitchFamily="34" charset="0"/>
              </a:rPr>
              <a:t> than regular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JavaScript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 allows us to put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HTML elements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DOM</a:t>
            </a:r>
            <a:r>
              <a:rPr lang="en-US" sz="2200" dirty="0">
                <a:latin typeface="Corbel" pitchFamily="34" charset="0"/>
              </a:rPr>
              <a:t> without using 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appendChild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US" sz="2200" dirty="0">
                <a:latin typeface="Corbel" pitchFamily="34" charset="0"/>
              </a:rPr>
              <a:t>or 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createElement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2200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US" sz="2200" dirty="0">
                <a:latin typeface="Corbel" pitchFamily="34" charset="0"/>
              </a:rPr>
              <a:t>method.</a:t>
            </a:r>
          </a:p>
          <a:p>
            <a:pPr lvl="1"/>
            <a:endParaRPr lang="en-US" sz="22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E0D1F83-DCC0-3C1D-25D8-28CA89FB1FB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Advantages Of JSX 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2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362920" cy="4140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itchFamily="34" charset="0"/>
              </a:rPr>
              <a:t>Let us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understand </a:t>
            </a:r>
            <a:r>
              <a:rPr lang="en-US" sz="2200" dirty="0">
                <a:latin typeface="Corbel" pitchFamily="34" charset="0"/>
              </a:rPr>
              <a:t>the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benefit </a:t>
            </a:r>
            <a:r>
              <a:rPr lang="en-US" sz="2200" dirty="0">
                <a:latin typeface="Corbel" pitchFamily="34" charset="0"/>
              </a:rPr>
              <a:t>of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 with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two</a:t>
            </a:r>
            <a:r>
              <a:rPr lang="en-US" sz="2200" dirty="0">
                <a:latin typeface="Corbel" pitchFamily="34" charset="0"/>
              </a:rPr>
              <a:t> examples,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first</a:t>
            </a:r>
            <a:r>
              <a:rPr lang="en-US" sz="2200" dirty="0">
                <a:latin typeface="Corbel" pitchFamily="34" charset="0"/>
              </a:rPr>
              <a:t> uses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 and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second</a:t>
            </a:r>
            <a:r>
              <a:rPr lang="en-US" sz="2200" dirty="0">
                <a:latin typeface="Corbel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does not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Example 1: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With JSX</a:t>
            </a:r>
          </a:p>
          <a:p>
            <a:endParaRPr lang="en-US" sz="22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2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2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Example 2:</a:t>
            </a:r>
            <a:r>
              <a:rPr lang="en-US" sz="2200" dirty="0">
                <a:latin typeface="Corbel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Without JSX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2400" y="472286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Coding JSX</a:t>
            </a:r>
            <a:endParaRPr lang="en-IN" sz="3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3873500"/>
            <a:ext cx="7905720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&lt;h1&gt;</a:t>
            </a:r>
            <a:r>
              <a:rPr lang="en-US" sz="1600" b="1" dirty="0">
                <a:latin typeface="Consolas" pitchFamily="49" charset="0"/>
              </a:rPr>
              <a:t>Hello User!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&lt;/h1&gt;</a:t>
            </a:r>
            <a:r>
              <a:rPr lang="en-US" sz="1600" b="1" dirty="0">
                <a:latin typeface="Consolas" pitchFamily="49" charset="0"/>
              </a:rPr>
              <a:t>;</a:t>
            </a:r>
          </a:p>
          <a:p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ReactDOM.render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</a:rPr>
              <a:t>myelement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 err="1">
                <a:latin typeface="Consolas" pitchFamily="49" charset="0"/>
              </a:rPr>
              <a:t>document.getElementById</a:t>
            </a:r>
            <a:r>
              <a:rPr lang="en-US" sz="1600" b="1" dirty="0">
                <a:latin typeface="Consolas" pitchFamily="49" charset="0"/>
              </a:rPr>
              <a:t>('root'));</a:t>
            </a:r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5699914"/>
            <a:ext cx="7905720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 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React.createElement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‘h1’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null</a:t>
            </a:r>
            <a:r>
              <a:rPr lang="en-US" sz="1600" b="1" dirty="0">
                <a:latin typeface="Consolas" pitchFamily="49" charset="0"/>
              </a:rPr>
              <a:t> ,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“Hello User”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ReactDOM.render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</a:rPr>
              <a:t>myelement,document.getElementById</a:t>
            </a:r>
            <a:r>
              <a:rPr lang="en-US" sz="1600" b="1" dirty="0">
                <a:latin typeface="Consolas" pitchFamily="49" charset="0"/>
              </a:rPr>
              <a:t>('root'));</a:t>
            </a:r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How Will Browser Understand JSX ?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The browser </a:t>
            </a:r>
            <a:r>
              <a:rPr lang="en-US" sz="2200" dirty="0">
                <a:latin typeface="Corbel" pitchFamily="34" charset="0"/>
              </a:rPr>
              <a:t>does not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understand</a:t>
            </a:r>
            <a:r>
              <a:rPr lang="en-US" sz="2200" dirty="0">
                <a:latin typeface="Corbel" pitchFamily="34" charset="0"/>
              </a:rPr>
              <a:t> this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JSX </a:t>
            </a:r>
            <a:r>
              <a:rPr lang="en-US" sz="2200" dirty="0">
                <a:latin typeface="Corbel" pitchFamily="34" charset="0"/>
              </a:rPr>
              <a:t>because it's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not valid JavaScript code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This is because </a:t>
            </a:r>
            <a:r>
              <a:rPr lang="en-US" sz="2200" dirty="0">
                <a:latin typeface="Corbel" pitchFamily="34" charset="0"/>
              </a:rPr>
              <a:t>we're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assigning</a:t>
            </a:r>
            <a:r>
              <a:rPr lang="en-US" sz="2200" dirty="0">
                <a:latin typeface="Corbel" pitchFamily="34" charset="0"/>
              </a:rPr>
              <a:t> an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HTML tag </a:t>
            </a:r>
            <a:r>
              <a:rPr lang="en-US" sz="2200" dirty="0">
                <a:latin typeface="Corbel" pitchFamily="34" charset="0"/>
              </a:rPr>
              <a:t>to a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variable </a:t>
            </a:r>
            <a:r>
              <a:rPr lang="en-US" sz="2200" dirty="0">
                <a:latin typeface="Corbel" pitchFamily="34" charset="0"/>
              </a:rPr>
              <a:t>that is not a string but just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HTML code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How Will Browser Understand JSX ?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So to convert </a:t>
            </a:r>
            <a:r>
              <a:rPr lang="en-US" sz="2200" dirty="0">
                <a:latin typeface="Corbel" pitchFamily="34" charset="0"/>
              </a:rPr>
              <a:t>it to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browser understandable </a:t>
            </a:r>
            <a:r>
              <a:rPr lang="en-US" sz="2200" dirty="0">
                <a:latin typeface="Corbel" pitchFamily="34" charset="0"/>
              </a:rPr>
              <a:t>JavaScript code, we need to use a special tool.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This tool is called </a:t>
            </a: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Babel</a:t>
            </a:r>
            <a:r>
              <a:rPr lang="en-US" sz="2200" dirty="0">
                <a:latin typeface="Corbel" pitchFamily="34" charset="0"/>
              </a:rPr>
              <a:t> which is a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JavaScript 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</a:rPr>
              <a:t>transpiler</a:t>
            </a:r>
            <a:r>
              <a:rPr lang="en-US" sz="2200" dirty="0">
                <a:latin typeface="Corbel" pitchFamily="34" charset="0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03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8121</TotalTime>
  <Words>2004</Words>
  <Application>Microsoft Office PowerPoint</Application>
  <PresentationFormat>On-screen Show (4:3)</PresentationFormat>
  <Paragraphs>413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Gothic</vt:lpstr>
      <vt:lpstr>Consolas</vt:lpstr>
      <vt:lpstr>Corbel</vt:lpstr>
      <vt:lpstr>Wingdings 2</vt:lpstr>
      <vt:lpstr>Wingdings 3</vt:lpstr>
      <vt:lpstr>Ion Boardroom</vt:lpstr>
      <vt:lpstr>PowerPoint Presentation</vt:lpstr>
      <vt:lpstr>Today’s Agenda</vt:lpstr>
      <vt:lpstr>What Is JSX ?</vt:lpstr>
      <vt:lpstr>What Is JSX ?</vt:lpstr>
      <vt:lpstr>   </vt:lpstr>
      <vt:lpstr>   </vt:lpstr>
      <vt:lpstr>   </vt:lpstr>
      <vt:lpstr>How Will Browser Understand JSX ?</vt:lpstr>
      <vt:lpstr>How Will Browser Understand JSX ?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585</cp:revision>
  <dcterms:created xsi:type="dcterms:W3CDTF">2016-02-04T12:02:26Z</dcterms:created>
  <dcterms:modified xsi:type="dcterms:W3CDTF">2023-02-15T12:17:31Z</dcterms:modified>
</cp:coreProperties>
</file>