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A1F96-C962-4606-87A5-F821D26E8E3A}" v="1" dt="2023-05-09T15:20:37.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4AD4-F584-E1FF-3C79-E4831B437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D56A55-CB27-01D6-B3C6-E3835B218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4D2C01-5A4C-1680-081D-6B30C234BFD8}"/>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5" name="Footer Placeholder 4">
            <a:extLst>
              <a:ext uri="{FF2B5EF4-FFF2-40B4-BE49-F238E27FC236}">
                <a16:creationId xmlns:a16="http://schemas.microsoft.com/office/drawing/2014/main" id="{953D89F2-3527-7CEC-9208-D0B86A3086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8FDFE-5116-D4A7-6607-C377EEE70CA0}"/>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4517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8FAF-043A-1880-4AEF-A8F6A657BA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C5636-FD09-6BB9-CDA9-0FAA4E5D7E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59043-E15E-D465-55B3-DA64B498B3D9}"/>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5" name="Footer Placeholder 4">
            <a:extLst>
              <a:ext uri="{FF2B5EF4-FFF2-40B4-BE49-F238E27FC236}">
                <a16:creationId xmlns:a16="http://schemas.microsoft.com/office/drawing/2014/main" id="{23A40AAB-1B22-C93E-CD8E-CD5B5E894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D2E4C-620A-3776-8750-F7ED7FD32152}"/>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106096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2C1054-EF1A-4B19-4D0D-5EC9C82E87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CCF6FF-CD77-4E86-6EEA-D0B587338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93966-0B0C-2B93-C561-59C01C601757}"/>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5" name="Footer Placeholder 4">
            <a:extLst>
              <a:ext uri="{FF2B5EF4-FFF2-40B4-BE49-F238E27FC236}">
                <a16:creationId xmlns:a16="http://schemas.microsoft.com/office/drawing/2014/main" id="{51C241A5-DFED-62E6-2394-7EFCA1053D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82EC01-36CC-B9CA-66AC-ED6C6D19497E}"/>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234097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6FD6-775A-0B5E-FDDF-3847ED1E5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093EC7-584F-3AC9-0F46-D096EC65A9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42EE3-1324-A981-5368-03628C6AB071}"/>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5" name="Footer Placeholder 4">
            <a:extLst>
              <a:ext uri="{FF2B5EF4-FFF2-40B4-BE49-F238E27FC236}">
                <a16:creationId xmlns:a16="http://schemas.microsoft.com/office/drawing/2014/main" id="{EDFD4398-15A2-A83E-31D5-585FDC8590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F58E0-906B-EA16-69ED-ECAA11D38C20}"/>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130819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4D1C-4193-E2ED-1895-E780BB574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B10FB4-9840-60F2-0682-84DFB28B3C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F4828-0485-5659-30E5-B5E1D959C5B1}"/>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5" name="Footer Placeholder 4">
            <a:extLst>
              <a:ext uri="{FF2B5EF4-FFF2-40B4-BE49-F238E27FC236}">
                <a16:creationId xmlns:a16="http://schemas.microsoft.com/office/drawing/2014/main" id="{593748E8-3B2F-0EF1-57C0-958DE0417F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6C132-A30B-CD6A-968E-FA94CC0559C5}"/>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31187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7F4F-11BF-7259-B4E5-1AB1DBBD5C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11C0CF-5903-A73D-E07A-86225E7CD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C20C31-1AFA-2B7D-0D60-75C40BE18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24C101-E815-E7A2-8E10-9953FF783E00}"/>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6" name="Footer Placeholder 5">
            <a:extLst>
              <a:ext uri="{FF2B5EF4-FFF2-40B4-BE49-F238E27FC236}">
                <a16:creationId xmlns:a16="http://schemas.microsoft.com/office/drawing/2014/main" id="{D6631E4D-0653-8011-531D-616BB59A58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C5278E-143C-9C55-3EE3-DFDB13B7DF7F}"/>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73964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1F49-2D20-7C6F-1108-ACFE9DF2A4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DC345A-3CD0-E63A-3B78-A3B14143C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0E204-9493-C58C-DCEB-03F7BE04E7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816FA-A701-EE7D-268D-24EFF318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0D3DC1-6416-0D82-22CC-5D27D0337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E33080-CDB9-6D02-187F-48F0A4B509BC}"/>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8" name="Footer Placeholder 7">
            <a:extLst>
              <a:ext uri="{FF2B5EF4-FFF2-40B4-BE49-F238E27FC236}">
                <a16:creationId xmlns:a16="http://schemas.microsoft.com/office/drawing/2014/main" id="{4B9C02F2-EDF4-DC72-87A6-88EC06D594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940551-E2C9-7AE2-CF3F-9F3DA97C287E}"/>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323075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87C5-58DC-FC6B-0B9A-08133CA30E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E3A0FC-4DD9-5A0E-438C-4F5A697B16A4}"/>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4" name="Footer Placeholder 3">
            <a:extLst>
              <a:ext uri="{FF2B5EF4-FFF2-40B4-BE49-F238E27FC236}">
                <a16:creationId xmlns:a16="http://schemas.microsoft.com/office/drawing/2014/main" id="{39F5DE55-099F-F08D-C30F-03A1784B11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1F4F97-62E0-42D1-02BD-755D2B488A3B}"/>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413598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DFBD7-E7FF-6AD0-7989-A1FF3BE5721B}"/>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3" name="Footer Placeholder 2">
            <a:extLst>
              <a:ext uri="{FF2B5EF4-FFF2-40B4-BE49-F238E27FC236}">
                <a16:creationId xmlns:a16="http://schemas.microsoft.com/office/drawing/2014/main" id="{BC200EC6-5205-B782-EAE3-FAD432549E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07701B-CD91-5B02-14AA-A32FCD61C156}"/>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351846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79E3-20B5-EE71-111F-1DCD85438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33E1DA-D8AF-B9EF-230D-FC1D547CC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A6A89F-E1D6-9959-3492-F8317653B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4689E-A5C6-B7F4-D006-7824882E8C61}"/>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6" name="Footer Placeholder 5">
            <a:extLst>
              <a:ext uri="{FF2B5EF4-FFF2-40B4-BE49-F238E27FC236}">
                <a16:creationId xmlns:a16="http://schemas.microsoft.com/office/drawing/2014/main" id="{EB88F634-76A2-D866-86DE-8619DBEFBB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0C0103-2FDC-AB2A-A28D-F651FC240474}"/>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286418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EF93-CBED-B256-7A8F-5DC193679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937D40-43EA-025A-519C-913722015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00FC93-2531-6F24-4381-81F912168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BA39A-B9F8-4FFA-7BDC-C8A1A269C424}"/>
              </a:ext>
            </a:extLst>
          </p:cNvPr>
          <p:cNvSpPr>
            <a:spLocks noGrp="1"/>
          </p:cNvSpPr>
          <p:nvPr>
            <p:ph type="dt" sz="half" idx="10"/>
          </p:nvPr>
        </p:nvSpPr>
        <p:spPr/>
        <p:txBody>
          <a:bodyPr/>
          <a:lstStyle/>
          <a:p>
            <a:fld id="{A0180923-749B-4DA2-9663-A29B6CA97FEF}" type="datetimeFigureOut">
              <a:rPr lang="en-IN" smtClean="0"/>
              <a:t>09-05-2023</a:t>
            </a:fld>
            <a:endParaRPr lang="en-IN"/>
          </a:p>
        </p:txBody>
      </p:sp>
      <p:sp>
        <p:nvSpPr>
          <p:cNvPr id="6" name="Footer Placeholder 5">
            <a:extLst>
              <a:ext uri="{FF2B5EF4-FFF2-40B4-BE49-F238E27FC236}">
                <a16:creationId xmlns:a16="http://schemas.microsoft.com/office/drawing/2014/main" id="{728C239A-49D4-DDE6-1CF8-C9FAE8F785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57CF-1659-8954-1F1E-F7CECDEB58E6}"/>
              </a:ext>
            </a:extLst>
          </p:cNvPr>
          <p:cNvSpPr>
            <a:spLocks noGrp="1"/>
          </p:cNvSpPr>
          <p:nvPr>
            <p:ph type="sldNum" sz="quarter" idx="12"/>
          </p:nvPr>
        </p:nvSpPr>
        <p:spPr/>
        <p:txBody>
          <a:bodyPr/>
          <a:lstStyle/>
          <a:p>
            <a:fld id="{4E063A2B-46FE-4647-A317-925DB8B95852}" type="slidenum">
              <a:rPr lang="en-IN" smtClean="0"/>
              <a:t>‹#›</a:t>
            </a:fld>
            <a:endParaRPr lang="en-IN"/>
          </a:p>
        </p:txBody>
      </p:sp>
    </p:spTree>
    <p:extLst>
      <p:ext uri="{BB962C8B-B14F-4D97-AF65-F5344CB8AC3E}">
        <p14:creationId xmlns:p14="http://schemas.microsoft.com/office/powerpoint/2010/main" val="378025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1795A-65AC-813B-2AAB-BA921E1F0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C6DCB7-2341-48A9-DDAF-6833737C9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AC760-3571-2D22-F698-D628520E7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80923-749B-4DA2-9663-A29B6CA97FEF}" type="datetimeFigureOut">
              <a:rPr lang="en-IN" smtClean="0"/>
              <a:t>09-05-2023</a:t>
            </a:fld>
            <a:endParaRPr lang="en-IN"/>
          </a:p>
        </p:txBody>
      </p:sp>
      <p:sp>
        <p:nvSpPr>
          <p:cNvPr id="5" name="Footer Placeholder 4">
            <a:extLst>
              <a:ext uri="{FF2B5EF4-FFF2-40B4-BE49-F238E27FC236}">
                <a16:creationId xmlns:a16="http://schemas.microsoft.com/office/drawing/2014/main" id="{72E9BC69-99B6-098E-B8DD-4756295B0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8D4FF5-D211-EBE4-46B8-18275AE1BB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63A2B-46FE-4647-A317-925DB8B95852}" type="slidenum">
              <a:rPr lang="en-IN" smtClean="0"/>
              <a:t>‹#›</a:t>
            </a:fld>
            <a:endParaRPr lang="en-IN"/>
          </a:p>
        </p:txBody>
      </p:sp>
    </p:spTree>
    <p:extLst>
      <p:ext uri="{BB962C8B-B14F-4D97-AF65-F5344CB8AC3E}">
        <p14:creationId xmlns:p14="http://schemas.microsoft.com/office/powerpoint/2010/main" val="211200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7F3A-99F5-CF93-DC2E-9A398E01BDB2}"/>
              </a:ext>
            </a:extLst>
          </p:cNvPr>
          <p:cNvSpPr>
            <a:spLocks noGrp="1"/>
          </p:cNvSpPr>
          <p:nvPr>
            <p:ph type="ctrTitle"/>
          </p:nvPr>
        </p:nvSpPr>
        <p:spPr>
          <a:xfrm>
            <a:off x="1524000" y="1041400"/>
            <a:ext cx="9144000" cy="2387600"/>
          </a:xfrm>
        </p:spPr>
        <p:txBody>
          <a:bodyPr>
            <a:normAutofit/>
          </a:bodyPr>
          <a:lstStyle/>
          <a:p>
            <a:r>
              <a:rPr lang="en-IN" sz="4000" b="1" u="sng" dirty="0"/>
              <a:t>Telecom Churn Case Study</a:t>
            </a:r>
            <a:br>
              <a:rPr lang="en-IN" sz="4000" dirty="0"/>
            </a:br>
            <a:r>
              <a:rPr lang="en-IN" sz="4000" dirty="0"/>
              <a:t>Summary</a:t>
            </a:r>
            <a:br>
              <a:rPr lang="en-IN" sz="4000" dirty="0"/>
            </a:br>
            <a:r>
              <a:rPr lang="en-IN" sz="4000" dirty="0"/>
              <a:t>Recommendations</a:t>
            </a:r>
            <a:br>
              <a:rPr lang="en-IN" sz="4000" dirty="0"/>
            </a:br>
            <a:r>
              <a:rPr lang="en-IN" sz="4000" dirty="0"/>
              <a:t>Business Implications</a:t>
            </a:r>
          </a:p>
        </p:txBody>
      </p:sp>
      <p:sp>
        <p:nvSpPr>
          <p:cNvPr id="4" name="Title 1">
            <a:extLst>
              <a:ext uri="{FF2B5EF4-FFF2-40B4-BE49-F238E27FC236}">
                <a16:creationId xmlns:a16="http://schemas.microsoft.com/office/drawing/2014/main" id="{0EE25D9D-C56A-623B-024F-29A1E4B8F8F8}"/>
              </a:ext>
            </a:extLst>
          </p:cNvPr>
          <p:cNvSpPr txBox="1">
            <a:spLocks/>
          </p:cNvSpPr>
          <p:nvPr/>
        </p:nvSpPr>
        <p:spPr>
          <a:xfrm>
            <a:off x="8657492" y="4341446"/>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500" b="1" dirty="0"/>
              <a:t>Submitted By:</a:t>
            </a:r>
          </a:p>
          <a:p>
            <a:pPr algn="l"/>
            <a:r>
              <a:rPr lang="en-IN" sz="3500" dirty="0"/>
              <a:t>Shubham Sharma</a:t>
            </a:r>
          </a:p>
        </p:txBody>
      </p:sp>
    </p:spTree>
    <p:extLst>
      <p:ext uri="{BB962C8B-B14F-4D97-AF65-F5344CB8AC3E}">
        <p14:creationId xmlns:p14="http://schemas.microsoft.com/office/powerpoint/2010/main" val="310459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7F3A-99F5-CF93-DC2E-9A398E01BDB2}"/>
              </a:ext>
            </a:extLst>
          </p:cNvPr>
          <p:cNvSpPr>
            <a:spLocks noGrp="1"/>
          </p:cNvSpPr>
          <p:nvPr>
            <p:ph type="ctrTitle"/>
          </p:nvPr>
        </p:nvSpPr>
        <p:spPr>
          <a:xfrm>
            <a:off x="407377" y="4171461"/>
            <a:ext cx="11198470" cy="2387600"/>
          </a:xfrm>
        </p:spPr>
        <p:txBody>
          <a:bodyPr>
            <a:normAutofit fontScale="90000"/>
          </a:bodyPr>
          <a:lstStyle/>
          <a:p>
            <a:pPr algn="l"/>
            <a:r>
              <a:rPr lang="en-IN" sz="4000" b="1" u="sng" dirty="0"/>
              <a:t>Telecom Churn Case Study - Summary</a:t>
            </a:r>
            <a:br>
              <a:rPr lang="en-IN" sz="4000" dirty="0"/>
            </a:br>
            <a:br>
              <a:rPr lang="en-IN" sz="2500" dirty="0"/>
            </a:br>
            <a:r>
              <a:rPr lang="en-IN" sz="2500" dirty="0"/>
              <a:t>1. The data contains so many columns. Majorly the columns are based on a four-month window which we have to study and </a:t>
            </a:r>
            <a:r>
              <a:rPr lang="en-IN" sz="2500" dirty="0" err="1"/>
              <a:t>analyze</a:t>
            </a:r>
            <a:r>
              <a:rPr lang="en-IN" sz="2500" dirty="0"/>
              <a:t> using a good phase(June and July), an Action phase(August), and a Churn phase(September).</a:t>
            </a:r>
            <a:br>
              <a:rPr lang="en-IN" sz="2500" dirty="0"/>
            </a:br>
            <a:br>
              <a:rPr lang="en-IN" sz="2500" dirty="0"/>
            </a:br>
            <a:r>
              <a:rPr lang="en-IN" sz="2500" dirty="0"/>
              <a:t>2. We derived some new features to study the change in the values of recharge and to derive features that can be indicators of churn.</a:t>
            </a:r>
            <a:br>
              <a:rPr lang="en-IN" sz="2500" dirty="0"/>
            </a:br>
            <a:br>
              <a:rPr lang="en-IN" sz="2500" dirty="0"/>
            </a:br>
            <a:r>
              <a:rPr lang="en-IN" sz="2500" dirty="0"/>
              <a:t>3. We filter high-value customers so that from the business point of view, we can focus more on them.</a:t>
            </a:r>
            <a:br>
              <a:rPr lang="en-IN" sz="2500" dirty="0"/>
            </a:br>
            <a:br>
              <a:rPr lang="en-IN" sz="2500" dirty="0"/>
            </a:br>
            <a:r>
              <a:rPr lang="en-IN" sz="2500" dirty="0"/>
              <a:t>4. We have made a new column by tagging churners based on the churn phase. Tagging churners majorly based on incoming calls, outgoing calls, 2g data, and 3d data usage of September month.</a:t>
            </a:r>
            <a:br>
              <a:rPr lang="en-IN" sz="2500" dirty="0"/>
            </a:br>
            <a:br>
              <a:rPr lang="en-IN" sz="2500" dirty="0"/>
            </a:br>
            <a:r>
              <a:rPr lang="en-IN" sz="2500" dirty="0"/>
              <a:t>5. There is a data imbalance, so we have used SMOTE to deal with imbalanced data.</a:t>
            </a:r>
            <a:br>
              <a:rPr lang="en-IN" sz="2500" dirty="0"/>
            </a:br>
            <a:br>
              <a:rPr lang="en-IN" sz="2500" dirty="0"/>
            </a:br>
            <a:r>
              <a:rPr lang="en-IN" sz="2500" dirty="0"/>
              <a:t>6. We have chosen a model based on best evaluation metrics.</a:t>
            </a:r>
          </a:p>
        </p:txBody>
      </p:sp>
    </p:spTree>
    <p:extLst>
      <p:ext uri="{BB962C8B-B14F-4D97-AF65-F5344CB8AC3E}">
        <p14:creationId xmlns:p14="http://schemas.microsoft.com/office/powerpoint/2010/main" val="270473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7F3A-99F5-CF93-DC2E-9A398E01BDB2}"/>
              </a:ext>
            </a:extLst>
          </p:cNvPr>
          <p:cNvSpPr>
            <a:spLocks noGrp="1"/>
          </p:cNvSpPr>
          <p:nvPr>
            <p:ph type="ctrTitle"/>
          </p:nvPr>
        </p:nvSpPr>
        <p:spPr>
          <a:xfrm>
            <a:off x="345830" y="1964592"/>
            <a:ext cx="11198470" cy="2387600"/>
          </a:xfrm>
        </p:spPr>
        <p:txBody>
          <a:bodyPr>
            <a:normAutofit fontScale="90000"/>
          </a:bodyPr>
          <a:lstStyle/>
          <a:p>
            <a:pPr algn="l"/>
            <a:r>
              <a:rPr lang="en-IN" sz="4000" b="1" u="sng" dirty="0"/>
              <a:t>Telecom Churn Case Study - Recommendations</a:t>
            </a:r>
            <a:br>
              <a:rPr lang="en-IN" sz="4000" dirty="0"/>
            </a:br>
            <a:br>
              <a:rPr lang="en-IN" sz="2500" dirty="0"/>
            </a:br>
            <a:r>
              <a:rPr lang="en-IN" sz="2500" dirty="0"/>
              <a:t>We have to majorly focus on the action phase. </a:t>
            </a:r>
            <a:br>
              <a:rPr lang="en-IN" sz="2500" dirty="0"/>
            </a:br>
            <a:r>
              <a:rPr lang="en-IN" sz="2500" dirty="0"/>
              <a:t>1. Target those customers who are having fewer minutes of usage than the good phase.</a:t>
            </a:r>
            <a:br>
              <a:rPr lang="en-IN" sz="2500" dirty="0"/>
            </a:br>
            <a:br>
              <a:rPr lang="en-IN" sz="2500" dirty="0"/>
            </a:br>
            <a:r>
              <a:rPr lang="en-IN" sz="2500" dirty="0"/>
              <a:t>2. Customers who have minutes of usage and 2g/3g data in the action phase less than that of the good phase, are likely to be churned.</a:t>
            </a:r>
            <a:br>
              <a:rPr lang="en-IN" sz="2500" dirty="0"/>
            </a:br>
            <a:br>
              <a:rPr lang="en-IN" sz="2500" dirty="0"/>
            </a:br>
            <a:r>
              <a:rPr lang="en-IN" sz="2500" dirty="0"/>
              <a:t>3. Focus on the high-value customers, giving them more benefits from the company.</a:t>
            </a:r>
            <a:br>
              <a:rPr lang="en-IN" sz="2500" dirty="0"/>
            </a:br>
            <a:br>
              <a:rPr lang="en-IN" sz="2500" dirty="0"/>
            </a:br>
            <a:r>
              <a:rPr lang="en-IN" sz="2500" dirty="0"/>
              <a:t>4. Customers with decreasing incoming minutes of usage in the action phase are more likely to churn.</a:t>
            </a:r>
          </a:p>
        </p:txBody>
      </p:sp>
    </p:spTree>
    <p:extLst>
      <p:ext uri="{BB962C8B-B14F-4D97-AF65-F5344CB8AC3E}">
        <p14:creationId xmlns:p14="http://schemas.microsoft.com/office/powerpoint/2010/main" val="191571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7F3A-99F5-CF93-DC2E-9A398E01BDB2}"/>
              </a:ext>
            </a:extLst>
          </p:cNvPr>
          <p:cNvSpPr>
            <a:spLocks noGrp="1"/>
          </p:cNvSpPr>
          <p:nvPr>
            <p:ph type="ctrTitle"/>
          </p:nvPr>
        </p:nvSpPr>
        <p:spPr>
          <a:xfrm>
            <a:off x="301868" y="1463430"/>
            <a:ext cx="11198470" cy="2387600"/>
          </a:xfrm>
        </p:spPr>
        <p:txBody>
          <a:bodyPr>
            <a:normAutofit fontScale="90000"/>
          </a:bodyPr>
          <a:lstStyle/>
          <a:p>
            <a:pPr algn="l"/>
            <a:r>
              <a:rPr lang="en-IN" sz="4000" b="1" u="sng" dirty="0"/>
              <a:t>Telecom Churn Case Study – Business Implications</a:t>
            </a:r>
            <a:br>
              <a:rPr lang="en-IN" sz="4000" dirty="0"/>
            </a:br>
            <a:br>
              <a:rPr lang="en-IN" sz="2500" dirty="0"/>
            </a:br>
            <a:r>
              <a:rPr lang="en-IN" sz="2500" u="sng" dirty="0"/>
              <a:t>1. </a:t>
            </a:r>
            <a:r>
              <a:rPr lang="en-IN" sz="2500" b="1" u="sng" dirty="0"/>
              <a:t>logistic Regression with no PCA. </a:t>
            </a:r>
            <a:br>
              <a:rPr lang="en-IN" sz="2500" b="1" dirty="0"/>
            </a:br>
            <a:br>
              <a:rPr lang="en-IN" sz="2500" b="1" dirty="0"/>
            </a:br>
            <a:r>
              <a:rPr lang="en-IN" sz="2500" dirty="0"/>
              <a:t>We are focussing on the below top predictors in the model </a:t>
            </a:r>
            <a:r>
              <a:rPr lang="en-IN" sz="2500" b="1" dirty="0"/>
              <a:t>logistic </a:t>
            </a:r>
            <a:br>
              <a:rPr lang="en-IN" sz="2500" b="1" dirty="0"/>
            </a:br>
            <a:r>
              <a:rPr lang="en-IN" sz="2500" b="1" dirty="0"/>
              <a:t>Regression with no PCA.</a:t>
            </a:r>
            <a:br>
              <a:rPr lang="en-IN" sz="2500" dirty="0"/>
            </a:br>
            <a:br>
              <a:rPr lang="en-IN" sz="2500" dirty="0"/>
            </a:br>
            <a:r>
              <a:rPr lang="en-IN" sz="2500" dirty="0"/>
              <a:t>Some variables are directly related and some are inversely related </a:t>
            </a:r>
            <a:br>
              <a:rPr lang="en-IN" sz="2500" dirty="0"/>
            </a:br>
            <a:r>
              <a:rPr lang="en-IN" sz="2500" dirty="0"/>
              <a:t>to the churn column.</a:t>
            </a:r>
            <a:br>
              <a:rPr lang="en-IN" sz="2500" dirty="0"/>
            </a:br>
            <a:br>
              <a:rPr lang="en-IN" sz="2500" dirty="0"/>
            </a:br>
            <a:r>
              <a:rPr lang="en-IN" sz="2500" dirty="0"/>
              <a:t>We have to focus on these features accordingly.</a:t>
            </a:r>
          </a:p>
        </p:txBody>
      </p:sp>
      <p:pic>
        <p:nvPicPr>
          <p:cNvPr id="4" name="Picture 3">
            <a:extLst>
              <a:ext uri="{FF2B5EF4-FFF2-40B4-BE49-F238E27FC236}">
                <a16:creationId xmlns:a16="http://schemas.microsoft.com/office/drawing/2014/main" id="{CE76C05A-38C0-6E8A-B627-6D04A0D12A7F}"/>
              </a:ext>
            </a:extLst>
          </p:cNvPr>
          <p:cNvPicPr>
            <a:picLocks noChangeAspect="1"/>
          </p:cNvPicPr>
          <p:nvPr/>
        </p:nvPicPr>
        <p:blipFill>
          <a:blip r:embed="rId2"/>
          <a:stretch>
            <a:fillRect/>
          </a:stretch>
        </p:blipFill>
        <p:spPr>
          <a:xfrm>
            <a:off x="8822037" y="861647"/>
            <a:ext cx="2678301" cy="5464091"/>
          </a:xfrm>
          <a:prstGeom prst="rect">
            <a:avLst/>
          </a:prstGeom>
        </p:spPr>
      </p:pic>
    </p:spTree>
    <p:extLst>
      <p:ext uri="{BB962C8B-B14F-4D97-AF65-F5344CB8AC3E}">
        <p14:creationId xmlns:p14="http://schemas.microsoft.com/office/powerpoint/2010/main" val="374711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7F3A-99F5-CF93-DC2E-9A398E01BDB2}"/>
              </a:ext>
            </a:extLst>
          </p:cNvPr>
          <p:cNvSpPr>
            <a:spLocks noGrp="1"/>
          </p:cNvSpPr>
          <p:nvPr>
            <p:ph type="ctrTitle"/>
          </p:nvPr>
        </p:nvSpPr>
        <p:spPr>
          <a:xfrm>
            <a:off x="328245" y="1692030"/>
            <a:ext cx="11198470" cy="2387600"/>
          </a:xfrm>
        </p:spPr>
        <p:txBody>
          <a:bodyPr>
            <a:normAutofit fontScale="90000"/>
          </a:bodyPr>
          <a:lstStyle/>
          <a:p>
            <a:pPr algn="l"/>
            <a:r>
              <a:rPr lang="en-IN" sz="4000" b="1" u="sng" dirty="0"/>
              <a:t>Telecom Churn Case Study – Business Implications</a:t>
            </a:r>
            <a:br>
              <a:rPr lang="en-IN" sz="4000" dirty="0"/>
            </a:br>
            <a:br>
              <a:rPr lang="en-IN" sz="2500" dirty="0"/>
            </a:br>
            <a:r>
              <a:rPr lang="en-IN" sz="2500" u="sng" dirty="0"/>
              <a:t>2. </a:t>
            </a:r>
            <a:r>
              <a:rPr lang="en-IN" sz="2500" b="1" u="sng" dirty="0"/>
              <a:t>Decision Tree with PCA. </a:t>
            </a:r>
            <a:br>
              <a:rPr lang="en-IN" sz="2500" b="1" dirty="0"/>
            </a:br>
            <a:br>
              <a:rPr lang="en-IN" sz="2500" b="1" dirty="0"/>
            </a:br>
            <a:r>
              <a:rPr lang="en-IN" sz="2300" u="sng" dirty="0"/>
              <a:t>Metrics for train data.</a:t>
            </a:r>
            <a:br>
              <a:rPr lang="en-IN" sz="2300" dirty="0"/>
            </a:br>
            <a:br>
              <a:rPr lang="en-IN" sz="2300" dirty="0"/>
            </a:br>
            <a:br>
              <a:rPr lang="en-IN" sz="2300" dirty="0"/>
            </a:br>
            <a:br>
              <a:rPr lang="en-IN" sz="2300" dirty="0"/>
            </a:br>
            <a:br>
              <a:rPr lang="en-IN" sz="2300" dirty="0"/>
            </a:br>
            <a:r>
              <a:rPr lang="en-IN" sz="2300" u="sng" dirty="0"/>
              <a:t>Metrics for test data</a:t>
            </a:r>
            <a:r>
              <a:rPr lang="en-IN" sz="2300" dirty="0"/>
              <a:t>.</a:t>
            </a:r>
            <a:br>
              <a:rPr lang="en-IN" sz="2500" dirty="0"/>
            </a:br>
            <a:endParaRPr lang="en-IN" sz="2500" dirty="0"/>
          </a:p>
        </p:txBody>
      </p:sp>
      <p:pic>
        <p:nvPicPr>
          <p:cNvPr id="7" name="Picture 6">
            <a:extLst>
              <a:ext uri="{FF2B5EF4-FFF2-40B4-BE49-F238E27FC236}">
                <a16:creationId xmlns:a16="http://schemas.microsoft.com/office/drawing/2014/main" id="{5A94C072-72FA-F7F6-7044-C51D8B857AA3}"/>
              </a:ext>
            </a:extLst>
          </p:cNvPr>
          <p:cNvPicPr>
            <a:picLocks noChangeAspect="1"/>
          </p:cNvPicPr>
          <p:nvPr/>
        </p:nvPicPr>
        <p:blipFill>
          <a:blip r:embed="rId2"/>
          <a:stretch>
            <a:fillRect/>
          </a:stretch>
        </p:blipFill>
        <p:spPr>
          <a:xfrm>
            <a:off x="393550" y="2284467"/>
            <a:ext cx="3896269" cy="952633"/>
          </a:xfrm>
          <a:prstGeom prst="rect">
            <a:avLst/>
          </a:prstGeom>
        </p:spPr>
      </p:pic>
      <p:pic>
        <p:nvPicPr>
          <p:cNvPr id="9" name="Picture 8">
            <a:extLst>
              <a:ext uri="{FF2B5EF4-FFF2-40B4-BE49-F238E27FC236}">
                <a16:creationId xmlns:a16="http://schemas.microsoft.com/office/drawing/2014/main" id="{08481AFF-1E55-1B23-CCD5-F79785EDC1F3}"/>
              </a:ext>
            </a:extLst>
          </p:cNvPr>
          <p:cNvPicPr>
            <a:picLocks noChangeAspect="1"/>
          </p:cNvPicPr>
          <p:nvPr/>
        </p:nvPicPr>
        <p:blipFill>
          <a:blip r:embed="rId3"/>
          <a:stretch>
            <a:fillRect/>
          </a:stretch>
        </p:blipFill>
        <p:spPr>
          <a:xfrm>
            <a:off x="393550" y="3738487"/>
            <a:ext cx="3991532" cy="933580"/>
          </a:xfrm>
          <a:prstGeom prst="rect">
            <a:avLst/>
          </a:prstGeom>
        </p:spPr>
      </p:pic>
    </p:spTree>
    <p:extLst>
      <p:ext uri="{BB962C8B-B14F-4D97-AF65-F5344CB8AC3E}">
        <p14:creationId xmlns:p14="http://schemas.microsoft.com/office/powerpoint/2010/main" val="422995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409</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Telecom Churn Case Study Summary Recommendations Business Implications</vt:lpstr>
      <vt:lpstr>Telecom Churn Case Study - Summary  1. The data contains so many columns. Majorly the columns are based on a four-month window which we have to study and analyze using a good phase(June and July), an Action phase(August), and a Churn phase(September).  2. We derived some new features to study the change in the values of recharge and to derive features that can be indicators of churn.  3. We filter high-value customers so that from the business point of view, we can focus more on them.  4. We have made a new column by tagging churners based on the churn phase. Tagging churners majorly based on incoming calls, outgoing calls, 2g data, and 3d data usage of September month.  5. There is a data imbalance, so we have used SMOTE to deal with imbalanced data.  6. We have chosen a model based on best evaluation metrics.</vt:lpstr>
      <vt:lpstr>Telecom Churn Case Study - Recommendations  We have to majorly focus on the action phase.  1. Target those customers who are having fewer minutes of usage than the good phase.  2. Customers who have minutes of usage and 2g/3g data in the action phase less than that of the good phase, are likely to be churned.  3. Focus on the high-value customers, giving them more benefits from the company.  4. Customers with decreasing incoming minutes of usage in the action phase are more likely to churn.</vt:lpstr>
      <vt:lpstr>Telecom Churn Case Study – Business Implications  1. logistic Regression with no PCA.   We are focussing on the below top predictors in the model logistic  Regression with no PCA.  Some variables are directly related and some are inversely related  to the churn column.  We have to focus on these features accordingly.</vt:lpstr>
      <vt:lpstr>Telecom Churn Case Study – Business Implications  2. Decision Tree with PCA.   Metrics for train data.     Metrics for test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Kirandeep Kaur</dc:creator>
  <cp:lastModifiedBy>Kirandeep Kaur</cp:lastModifiedBy>
  <cp:revision>2</cp:revision>
  <dcterms:created xsi:type="dcterms:W3CDTF">2023-05-09T15:18:20Z</dcterms:created>
  <dcterms:modified xsi:type="dcterms:W3CDTF">2023-05-09T18:25:36Z</dcterms:modified>
</cp:coreProperties>
</file>