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9" r:id="rId5"/>
    <p:sldId id="270" r:id="rId6"/>
    <p:sldId id="271" r:id="rId7"/>
    <p:sldId id="266" r:id="rId8"/>
    <p:sldId id="283" r:id="rId9"/>
    <p:sldId id="267" r:id="rId10"/>
    <p:sldId id="258" r:id="rId11"/>
    <p:sldId id="259" r:id="rId12"/>
    <p:sldId id="268" r:id="rId13"/>
    <p:sldId id="260" r:id="rId14"/>
    <p:sldId id="261" r:id="rId15"/>
    <p:sldId id="262" r:id="rId16"/>
    <p:sldId id="263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" initials="s" lastIdx="1" clrIdx="0">
    <p:extLst>
      <p:ext uri="{19B8F6BF-5375-455C-9EA6-DF929625EA0E}">
        <p15:presenceInfo xmlns:p15="http://schemas.microsoft.com/office/powerpoint/2012/main" userId="shub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2T21:18:34.18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3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B1F85-FD32-49AB-A2A4-F109F4FCDC1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7B37AB-E55F-4EC3-A1C9-704076DDD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Facial Action Unit Occurrence to Arousal-Valence in Generative</a:t>
            </a:r>
            <a:br>
              <a:rPr lang="en-US" sz="3200" dirty="0"/>
            </a:br>
            <a:r>
              <a:rPr lang="en-US" sz="3200" dirty="0"/>
              <a:t>Adversarial Networks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3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Action Units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3171" y="1925732"/>
            <a:ext cx="1763164" cy="1428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02" y="3670571"/>
            <a:ext cx="1763164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05" y="2371346"/>
            <a:ext cx="3229426" cy="2905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9380" y="2879747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Unit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9381" y="3931556"/>
            <a:ext cx="160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Unit 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5156" y="5415410"/>
            <a:ext cx="130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069" y="6465935"/>
            <a:ext cx="112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Gif source: https://imotions.com/blog/facial-action-coding-system/</a:t>
            </a:r>
          </a:p>
        </p:txBody>
      </p:sp>
    </p:spTree>
    <p:extLst>
      <p:ext uri="{BB962C8B-B14F-4D97-AF65-F5344CB8AC3E}">
        <p14:creationId xmlns:p14="http://schemas.microsoft.com/office/powerpoint/2010/main" val="353367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Arousal and Valence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2" y="1846263"/>
            <a:ext cx="5132021" cy="4022725"/>
          </a:xfrm>
        </p:spPr>
      </p:pic>
      <p:sp>
        <p:nvSpPr>
          <p:cNvPr id="5" name="TextBox 4"/>
          <p:cNvSpPr txBox="1"/>
          <p:nvPr/>
        </p:nvSpPr>
        <p:spPr>
          <a:xfrm>
            <a:off x="593069" y="6465935"/>
            <a:ext cx="112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https://www.powerpost.digital/insights/why-emotions-are-crucial-in-brand-publishing/</a:t>
            </a:r>
          </a:p>
        </p:txBody>
      </p:sp>
    </p:spTree>
    <p:extLst>
      <p:ext uri="{BB962C8B-B14F-4D97-AF65-F5344CB8AC3E}">
        <p14:creationId xmlns:p14="http://schemas.microsoft.com/office/powerpoint/2010/main" val="35494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Generating Identity Representation</a:t>
            </a:r>
          </a:p>
          <a:p>
            <a:r>
              <a:rPr lang="en-US" dirty="0"/>
              <a:t>2. Generating Expression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Combining The Two to generate image.</a:t>
            </a:r>
          </a:p>
        </p:txBody>
      </p:sp>
    </p:spTree>
    <p:extLst>
      <p:ext uri="{BB962C8B-B14F-4D97-AF65-F5344CB8AC3E}">
        <p14:creationId xmlns:p14="http://schemas.microsoft.com/office/powerpoint/2010/main" val="213124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12" y="1846263"/>
            <a:ext cx="5551501" cy="4022725"/>
          </a:xfrm>
        </p:spPr>
      </p:pic>
    </p:spTree>
    <p:extLst>
      <p:ext uri="{BB962C8B-B14F-4D97-AF65-F5344CB8AC3E}">
        <p14:creationId xmlns:p14="http://schemas.microsoft.com/office/powerpoint/2010/main" val="103684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448"/>
            <a:ext cx="10515600" cy="1325563"/>
          </a:xfrm>
        </p:spPr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To create latent space</a:t>
            </a:r>
          </a:p>
          <a:p>
            <a:pPr marL="0" indent="0">
              <a:buNone/>
            </a:pPr>
            <a:r>
              <a:rPr lang="en-US" dirty="0"/>
              <a:t>for action unit representation.</a:t>
            </a:r>
          </a:p>
          <a:p>
            <a:r>
              <a:rPr lang="en-US" dirty="0"/>
              <a:t>AU_OCC vector</a:t>
            </a:r>
          </a:p>
          <a:p>
            <a:r>
              <a:rPr lang="en-US" dirty="0" err="1"/>
              <a:t>AU_Noise</a:t>
            </a:r>
            <a:r>
              <a:rPr lang="en-US" dirty="0"/>
              <a:t> Modifier</a:t>
            </a:r>
          </a:p>
          <a:p>
            <a:r>
              <a:rPr lang="en-US" dirty="0"/>
              <a:t>Multiplier</a:t>
            </a:r>
          </a:p>
          <a:p>
            <a:r>
              <a:rPr lang="en-US" dirty="0"/>
              <a:t>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61" y="302001"/>
            <a:ext cx="481079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3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r>
              <a:rPr lang="en-US" dirty="0"/>
              <a:t>To generate and learn</a:t>
            </a:r>
          </a:p>
          <a:p>
            <a:pPr marL="0" indent="0">
              <a:buNone/>
            </a:pPr>
            <a:r>
              <a:rPr lang="en-US" dirty="0"/>
              <a:t>identity representation.</a:t>
            </a:r>
          </a:p>
          <a:p>
            <a:r>
              <a:rPr lang="en-US" dirty="0"/>
              <a:t>To combine identity representation</a:t>
            </a:r>
          </a:p>
          <a:p>
            <a:pPr marL="0" indent="0">
              <a:buNone/>
            </a:pPr>
            <a:r>
              <a:rPr lang="en-US" dirty="0"/>
              <a:t> and expression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11" y="564090"/>
            <a:ext cx="240063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0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Normalizer Discriminator</a:t>
            </a:r>
          </a:p>
          <a:p>
            <a:pPr marL="0" indent="0">
              <a:buNone/>
            </a:pPr>
            <a:r>
              <a:rPr lang="en-US" dirty="0"/>
              <a:t>Populating the latent space for identity representation.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Discriminator</a:t>
            </a:r>
          </a:p>
          <a:p>
            <a:pPr marL="0" indent="0">
              <a:buNone/>
            </a:pPr>
            <a:r>
              <a:rPr lang="en-US" dirty="0"/>
              <a:t>Improving the quality of image generated by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0179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 in the project is BP4D. The dataset contains has model data of 41 subjects female or male subjects. Each subject has image data related to 8 tasks.</a:t>
            </a:r>
          </a:p>
          <a:p>
            <a:r>
              <a:rPr lang="en-US" dirty="0"/>
              <a:t>8 Tasks are used to evoke 8 expressions – Happiness, Sadness, Surprise, Embarrassment, Fear or Nervous, Physical Pain, Anger, Disgust.</a:t>
            </a:r>
          </a:p>
          <a:p>
            <a:r>
              <a:rPr lang="en-US" dirty="0"/>
              <a:t>Action Units Occurrence Vector.</a:t>
            </a:r>
          </a:p>
        </p:txBody>
      </p:sp>
    </p:spTree>
    <p:extLst>
      <p:ext uri="{BB962C8B-B14F-4D97-AF65-F5344CB8AC3E}">
        <p14:creationId xmlns:p14="http://schemas.microsoft.com/office/powerpoint/2010/main" val="250119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746"/>
          </a:xfrm>
        </p:spPr>
        <p:txBody>
          <a:bodyPr/>
          <a:lstStyle/>
          <a:p>
            <a:r>
              <a:rPr lang="en-US" dirty="0"/>
              <a:t>Changing one action unit at a time to a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0" y="2901156"/>
            <a:ext cx="2200275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55" y="2901155"/>
            <a:ext cx="22002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70" y="2901155"/>
            <a:ext cx="2200275" cy="2200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40" y="5101429"/>
            <a:ext cx="188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generated image with original action units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9991" y="5101429"/>
            <a:ext cx="188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Lid </a:t>
            </a:r>
            <a:r>
              <a:rPr lang="en-US" dirty="0" err="1"/>
              <a:t>Tightner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4437" y="5122858"/>
            <a:ext cx="188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Lip Presser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5021" y="5122858"/>
            <a:ext cx="188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 Raiser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85" y="2922583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Series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and decreasing values for all original present action units at the same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4" y="4166078"/>
            <a:ext cx="9347200" cy="1475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1" y="2495574"/>
            <a:ext cx="1535567" cy="1535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3314" y="3018971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Action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4044" y="5875100"/>
            <a:ext cx="149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Image</a:t>
            </a:r>
          </a:p>
        </p:txBody>
      </p:sp>
    </p:spTree>
    <p:extLst>
      <p:ext uri="{BB962C8B-B14F-4D97-AF65-F5344CB8AC3E}">
        <p14:creationId xmlns:p14="http://schemas.microsoft.com/office/powerpoint/2010/main" val="34757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generate and manipulate facial expressions.</a:t>
            </a:r>
          </a:p>
          <a:p>
            <a:pPr lvl="1"/>
            <a:r>
              <a:rPr lang="en-US" dirty="0"/>
              <a:t>FACS</a:t>
            </a:r>
          </a:p>
          <a:p>
            <a:pPr lvl="1"/>
            <a:r>
              <a:rPr lang="en-US" dirty="0"/>
              <a:t>Arousal and Valence</a:t>
            </a:r>
          </a:p>
          <a:p>
            <a:r>
              <a:rPr lang="en-US" dirty="0"/>
              <a:t>Core Areas:</a:t>
            </a:r>
          </a:p>
          <a:p>
            <a:pPr lvl="1"/>
            <a:r>
              <a:rPr lang="en-US" dirty="0"/>
              <a:t>Identity Representation</a:t>
            </a:r>
          </a:p>
          <a:p>
            <a:pPr lvl="1"/>
            <a:r>
              <a:rPr lang="en-US" dirty="0"/>
              <a:t>Expressions Representation</a:t>
            </a:r>
          </a:p>
          <a:p>
            <a:pPr lvl="1"/>
            <a:endParaRPr lang="en-US" dirty="0"/>
          </a:p>
          <a:p>
            <a:r>
              <a:rPr lang="en-US" dirty="0"/>
              <a:t>Three Logical steps:</a:t>
            </a:r>
          </a:p>
          <a:p>
            <a:pPr lvl="1"/>
            <a:r>
              <a:rPr lang="en-US" dirty="0"/>
              <a:t>Separating Identity and expression information in a face</a:t>
            </a:r>
          </a:p>
          <a:p>
            <a:pPr lvl="1"/>
            <a:r>
              <a:rPr lang="en-US" dirty="0"/>
              <a:t>Learning to generate identity and expression representation</a:t>
            </a:r>
          </a:p>
          <a:p>
            <a:pPr lvl="1"/>
            <a:r>
              <a:rPr lang="en-US" dirty="0"/>
              <a:t>Combining the identity and expression representation to generate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Variations of the same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6" y="1946339"/>
            <a:ext cx="2832745" cy="2426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2" y="4372590"/>
            <a:ext cx="2680311" cy="2426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77" y="1946339"/>
            <a:ext cx="2502470" cy="2426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18" y="4372589"/>
            <a:ext cx="3899788" cy="2426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98" y="2506158"/>
            <a:ext cx="4712774" cy="24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0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Transfer action units from one image to another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31" y="2228815"/>
            <a:ext cx="1714500" cy="171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53" y="2228815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09" y="2228815"/>
            <a:ext cx="17145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3610" y="392423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Identity Representation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188" y="3905145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Expression Representation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609" y="3943315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Identity and Expression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2564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Manipulating Arousal and Valence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/>
          <a:lstStyle/>
          <a:p>
            <a:r>
              <a:rPr lang="en-US" dirty="0"/>
              <a:t>Each combination of action units have certain arousal and valence values generated as probability from Arousal and valence classifier.</a:t>
            </a:r>
          </a:p>
          <a:p>
            <a:endParaRPr lang="en-US" dirty="0"/>
          </a:p>
          <a:p>
            <a:r>
              <a:rPr lang="en-US" dirty="0"/>
              <a:t>Multiplying the values of action units by negative and positive values to AU_OCC vector manipulates arousal and valence values which also results in modified corrected AU_OCC vectors output of multiplier.</a:t>
            </a:r>
          </a:p>
        </p:txBody>
      </p:sp>
    </p:spTree>
    <p:extLst>
      <p:ext uri="{BB962C8B-B14F-4D97-AF65-F5344CB8AC3E}">
        <p14:creationId xmlns:p14="http://schemas.microsoft.com/office/powerpoint/2010/main" val="286564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Manipulating Arousal and Valence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5" y="1820529"/>
            <a:ext cx="7692570" cy="3007218"/>
          </a:xfrm>
        </p:spPr>
      </p:pic>
      <p:sp>
        <p:nvSpPr>
          <p:cNvPr id="5" name="TextBox 4"/>
          <p:cNvSpPr txBox="1"/>
          <p:nvPr/>
        </p:nvSpPr>
        <p:spPr>
          <a:xfrm>
            <a:off x="2975428" y="5109029"/>
            <a:ext cx="712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arousal and increasing valence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– Values of Action Units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values of individual action units based on their combination.</a:t>
            </a:r>
          </a:p>
          <a:p>
            <a:r>
              <a:rPr lang="en-US" dirty="0"/>
              <a:t>Values of action unit 6 alone. Range of values from 0.04 to 0.08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6" y="3207657"/>
            <a:ext cx="6691085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0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– Values of Action Units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of action unit 6 with combination of action units 7. Range of values from 0.005 to 0.025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0" y="2786743"/>
            <a:ext cx="6558615" cy="35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27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– Values of Action Units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of action unit 6 with combination of action units 7, 10,14 and 23. Range of values from 0.001 to 0.008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7" y="2593521"/>
            <a:ext cx="5994400" cy="38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demonstrates the ability to separate identity and expression representation.</a:t>
            </a:r>
          </a:p>
          <a:p>
            <a:r>
              <a:rPr lang="en-US" dirty="0"/>
              <a:t>We are also able to generate values for action units and combine them with identity representation to generate image with expressions different from original image.  	</a:t>
            </a:r>
          </a:p>
          <a:p>
            <a:r>
              <a:rPr lang="en-US" dirty="0"/>
              <a:t>It also manages to create a relationship between intensity of expressions and arousal and valence classification by the way of changing action unit values.</a:t>
            </a:r>
          </a:p>
          <a:p>
            <a:r>
              <a:rPr lang="en-US" dirty="0"/>
              <a:t>The project can be improved in its ability to generate sharper images by training on colored images and more number of subjects.</a:t>
            </a:r>
          </a:p>
        </p:txBody>
      </p:sp>
    </p:spTree>
    <p:extLst>
      <p:ext uri="{BB962C8B-B14F-4D97-AF65-F5344CB8AC3E}">
        <p14:creationId xmlns:p14="http://schemas.microsoft.com/office/powerpoint/2010/main" val="34348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  <a:p>
            <a:r>
              <a:rPr lang="en-US" dirty="0"/>
              <a:t>Auto-Encoder</a:t>
            </a:r>
          </a:p>
          <a:p>
            <a:r>
              <a:rPr lang="en-US" dirty="0"/>
              <a:t>Generative Adversarial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281238"/>
            <a:ext cx="7058025" cy="3152775"/>
          </a:xfrm>
        </p:spPr>
      </p:pic>
    </p:spTree>
    <p:extLst>
      <p:ext uri="{BB962C8B-B14F-4D97-AF65-F5344CB8AC3E}">
        <p14:creationId xmlns:p14="http://schemas.microsoft.com/office/powerpoint/2010/main" val="99118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233613"/>
            <a:ext cx="8724900" cy="3248025"/>
          </a:xfrm>
        </p:spPr>
      </p:pic>
    </p:spTree>
    <p:extLst>
      <p:ext uri="{BB962C8B-B14F-4D97-AF65-F5344CB8AC3E}">
        <p14:creationId xmlns:p14="http://schemas.microsoft.com/office/powerpoint/2010/main" val="374721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471738"/>
            <a:ext cx="6105525" cy="2771775"/>
          </a:xfrm>
        </p:spPr>
      </p:pic>
    </p:spTree>
    <p:extLst>
      <p:ext uri="{BB962C8B-B14F-4D97-AF65-F5344CB8AC3E}">
        <p14:creationId xmlns:p14="http://schemas.microsoft.com/office/powerpoint/2010/main" val="254623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Previous Works-</a:t>
            </a:r>
            <a:r>
              <a:rPr lang="en-US" dirty="0" err="1"/>
              <a:t>ExprGAN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Working 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Intensity generation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Disadvantage</a:t>
            </a:r>
          </a:p>
          <a:p>
            <a:pPr lvl="1"/>
            <a:r>
              <a:rPr lang="en-US" dirty="0"/>
              <a:t>No clear relation between intensity and encoded expression identity</a:t>
            </a:r>
          </a:p>
          <a:p>
            <a:pPr lvl="1"/>
            <a:r>
              <a:rPr lang="en-US" dirty="0"/>
              <a:t>Cannot change part of face separately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Previous Works-</a:t>
            </a:r>
            <a:r>
              <a:rPr lang="en-US" dirty="0" err="1"/>
              <a:t>AttrGAN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Working 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Facial attribute manipulation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Disadvantage</a:t>
            </a:r>
          </a:p>
          <a:p>
            <a:pPr lvl="1"/>
            <a:r>
              <a:rPr lang="en-US" dirty="0"/>
              <a:t>Lack of ability to manipulate attributes.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7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relationship between the learning from networks and real-life objects.</a:t>
            </a:r>
          </a:p>
          <a:p>
            <a:r>
              <a:rPr lang="en-US" dirty="0"/>
              <a:t>Lack of data on Arousal and Valence</a:t>
            </a:r>
          </a:p>
        </p:txBody>
      </p:sp>
    </p:spTree>
    <p:extLst>
      <p:ext uri="{BB962C8B-B14F-4D97-AF65-F5344CB8AC3E}">
        <p14:creationId xmlns:p14="http://schemas.microsoft.com/office/powerpoint/2010/main" val="25664507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659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Facial Action Unit Occurrence to Arousal-Valence in Generative Adversarial Networks </vt:lpstr>
      <vt:lpstr>Introduction</vt:lpstr>
      <vt:lpstr>Basic Machine Learning</vt:lpstr>
      <vt:lpstr>Classifier</vt:lpstr>
      <vt:lpstr>Auto-encoder</vt:lpstr>
      <vt:lpstr>Generative Adversarial Network</vt:lpstr>
      <vt:lpstr>  Previous Works-ExprGAN </vt:lpstr>
      <vt:lpstr>  Previous Works-AttrGAN </vt:lpstr>
      <vt:lpstr>Motivations</vt:lpstr>
      <vt:lpstr>Facial Action Units System</vt:lpstr>
      <vt:lpstr>Arousal and Valence</vt:lpstr>
      <vt:lpstr>Approach</vt:lpstr>
      <vt:lpstr>Architecture</vt:lpstr>
      <vt:lpstr>Classifier</vt:lpstr>
      <vt:lpstr>Auto-Encoder</vt:lpstr>
      <vt:lpstr>Discriminators</vt:lpstr>
      <vt:lpstr>Dataset</vt:lpstr>
      <vt:lpstr>Experiments</vt:lpstr>
      <vt:lpstr>Experiments - Series Images</vt:lpstr>
      <vt:lpstr>Experiments – Variations of the same expressions</vt:lpstr>
      <vt:lpstr>Experiments – Transfer action units from one image to another</vt:lpstr>
      <vt:lpstr>Experiments – Manipulating Arousal and Valence </vt:lpstr>
      <vt:lpstr>Experiments – Manipulating Arousal and Valence </vt:lpstr>
      <vt:lpstr>Experiment – Values of Action Units and combination</vt:lpstr>
      <vt:lpstr>Experiment – Values of Action Units and combination</vt:lpstr>
      <vt:lpstr>Experiment – Values of Action Units and combination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Action Unit Occurrence to Arousal-Valence in Generative Adversarial Networks</dc:title>
  <dc:creator>shubham</dc:creator>
  <cp:lastModifiedBy>shubham</cp:lastModifiedBy>
  <cp:revision>25</cp:revision>
  <dcterms:created xsi:type="dcterms:W3CDTF">2019-12-13T00:10:43Z</dcterms:created>
  <dcterms:modified xsi:type="dcterms:W3CDTF">2019-12-13T18:52:04Z</dcterms:modified>
</cp:coreProperties>
</file>