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9" roundtripDataSignature="AMtx7miRn8HQUCFHLbglHyG5mHk/oJUH7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3" name="Google Shape;53;p16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16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5" name="Google Shape;55;p16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6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6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6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6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6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Google Shape;61;p16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Google Shape;62;p16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6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Google Shape;64;p16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16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6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6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16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6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Google Shape;70;p16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6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6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Google Shape;73;p16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6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6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Google Shape;76;p16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6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Google Shape;78;p16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6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16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6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16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6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6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6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16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Google Shape;87;p16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6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Google Shape;89;p16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16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6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Google Shape;92;p16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6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16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6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6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Google Shape;97;p16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6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Google Shape;99;p16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Google Shape;102;p16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16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16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6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Google Shape;108;p16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16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6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/>
        </p:txBody>
      </p:sp>
      <p:sp>
        <p:nvSpPr>
          <p:cNvPr id="111" name="Google Shape;111;p16"/>
          <p:cNvSpPr txBox="1"/>
          <p:nvPr>
            <p:ph idx="10" type="dt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6"/>
          <p:cNvSpPr txBox="1"/>
          <p:nvPr>
            <p:ph idx="11" type="ftr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12" type="sldNum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5"/>
          <p:cNvSpPr/>
          <p:nvPr>
            <p:ph idx="2" type="pic"/>
          </p:nvPr>
        </p:nvSpPr>
        <p:spPr>
          <a:xfrm>
            <a:off x="1141411" y="606426"/>
            <a:ext cx="9912354" cy="3299778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168" name="Google Shape;168;p25"/>
          <p:cNvSpPr txBox="1"/>
          <p:nvPr>
            <p:ph idx="1" type="body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9" name="Google Shape;169;p2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6"/>
          <p:cNvSpPr txBox="1"/>
          <p:nvPr>
            <p:ph idx="1" type="body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75" name="Google Shape;175;p2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7"/>
          <p:cNvSpPr txBox="1"/>
          <p:nvPr>
            <p:ph idx="1" type="body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1" name="Google Shape;181;p27"/>
          <p:cNvSpPr txBox="1"/>
          <p:nvPr>
            <p:ph idx="2" type="body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2" name="Google Shape;182;p2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5" name="Google Shape;185;p27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lang="en-US" sz="800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86" name="Google Shape;186;p27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lang="en-US" sz="800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8"/>
          <p:cNvSpPr txBox="1"/>
          <p:nvPr>
            <p:ph idx="1" type="body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90" name="Google Shape;190;p2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2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29"/>
          <p:cNvSpPr txBox="1"/>
          <p:nvPr>
            <p:ph idx="1" type="body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6" name="Google Shape;196;p29"/>
          <p:cNvSpPr txBox="1"/>
          <p:nvPr>
            <p:ph idx="2" type="body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7" name="Google Shape;197;p29"/>
          <p:cNvSpPr txBox="1"/>
          <p:nvPr>
            <p:ph idx="3" type="body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8" name="Google Shape;198;p29"/>
          <p:cNvSpPr txBox="1"/>
          <p:nvPr>
            <p:ph idx="4" type="body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9" name="Google Shape;199;p29"/>
          <p:cNvSpPr txBox="1"/>
          <p:nvPr>
            <p:ph idx="5" type="body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0" name="Google Shape;200;p29"/>
          <p:cNvSpPr txBox="1"/>
          <p:nvPr>
            <p:ph idx="6" type="body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1" name="Google Shape;201;p2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2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2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/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30"/>
          <p:cNvSpPr txBox="1"/>
          <p:nvPr>
            <p:ph idx="1" type="body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7" name="Google Shape;207;p30"/>
          <p:cNvSpPr/>
          <p:nvPr>
            <p:ph idx="2" type="pic"/>
          </p:nvPr>
        </p:nvSpPr>
        <p:spPr>
          <a:xfrm>
            <a:off x="1141413" y="2666998"/>
            <a:ext cx="31952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08" name="Google Shape;208;p30"/>
          <p:cNvSpPr txBox="1"/>
          <p:nvPr>
            <p:ph idx="3" type="body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9" name="Google Shape;209;p30"/>
          <p:cNvSpPr txBox="1"/>
          <p:nvPr>
            <p:ph idx="4" type="body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0" name="Google Shape;210;p30"/>
          <p:cNvSpPr/>
          <p:nvPr>
            <p:ph idx="5" type="pic"/>
          </p:nvPr>
        </p:nvSpPr>
        <p:spPr>
          <a:xfrm>
            <a:off x="4489053" y="2666998"/>
            <a:ext cx="31989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11" name="Google Shape;211;p30"/>
          <p:cNvSpPr txBox="1"/>
          <p:nvPr>
            <p:ph idx="6" type="body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2" name="Google Shape;212;p30"/>
          <p:cNvSpPr txBox="1"/>
          <p:nvPr>
            <p:ph idx="7" type="body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3" name="Google Shape;213;p30"/>
          <p:cNvSpPr/>
          <p:nvPr>
            <p:ph idx="8" type="pic"/>
          </p:nvPr>
        </p:nvSpPr>
        <p:spPr>
          <a:xfrm>
            <a:off x="7852442" y="2666998"/>
            <a:ext cx="3194969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14" name="Google Shape;214;p30"/>
          <p:cNvSpPr txBox="1"/>
          <p:nvPr>
            <p:ph idx="9" type="body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5" name="Google Shape;215;p3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3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3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31"/>
          <p:cNvSpPr txBox="1"/>
          <p:nvPr>
            <p:ph idx="1" type="body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1" name="Google Shape;221;p3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3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3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/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32"/>
          <p:cNvSpPr txBox="1"/>
          <p:nvPr>
            <p:ph idx="1" type="body"/>
          </p:nvPr>
        </p:nvSpPr>
        <p:spPr>
          <a:xfrm rot="5400000">
            <a:off x="2424905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7" name="Google Shape;227;p3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3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3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17" name="Google Shape;117;p1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1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29" name="Google Shape;129;p19"/>
          <p:cNvSpPr txBox="1"/>
          <p:nvPr>
            <p:ph idx="2" type="body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0" name="Google Shape;130;p1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36" name="Google Shape;136;p20"/>
          <p:cNvSpPr txBox="1"/>
          <p:nvPr>
            <p:ph idx="2" type="body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7" name="Google Shape;137;p20"/>
          <p:cNvSpPr txBox="1"/>
          <p:nvPr>
            <p:ph idx="3" type="body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38" name="Google Shape;138;p20"/>
          <p:cNvSpPr txBox="1"/>
          <p:nvPr>
            <p:ph idx="4" type="body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9" name="Google Shape;139;p2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54" name="Google Shape;154;p23"/>
          <p:cNvSpPr txBox="1"/>
          <p:nvPr>
            <p:ph idx="2" type="body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55" name="Google Shape;155;p2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4"/>
          <p:cNvSpPr/>
          <p:nvPr>
            <p:ph idx="2" type="pic"/>
          </p:nvPr>
        </p:nvSpPr>
        <p:spPr>
          <a:xfrm>
            <a:off x="7380721" y="609601"/>
            <a:ext cx="3666690" cy="51815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2" name="Google Shape;162;p2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Google Shape;6;p15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15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8" name="Google Shape;8;p15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9" name="Google Shape;9;p15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" name="Google Shape;10;p15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" name="Google Shape;11;p15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" name="Google Shape;12;p15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Google Shape;13;p15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15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Google Shape;15;p15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Google Shape;16;p15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15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15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15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" name="Google Shape;20;p15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1" name="Google Shape;21;p15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Google Shape;22;p15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15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Google Shape;24;p15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15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15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15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15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Google Shape;29;p15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15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15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Google Shape;32;p15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15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15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15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Google Shape;36;p15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37" name="Google Shape;37;p15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Google Shape;38;p15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15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15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Google Shape;41;p15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15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Google Shape;43;p15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15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15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15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7" name="Google Shape;47;p15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15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49" name="Google Shape;49;p1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0" name="Google Shape;50;p1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1" name="Google Shape;51;p1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"/>
          <p:cNvSpPr txBox="1"/>
          <p:nvPr>
            <p:ph type="ctrTitle"/>
          </p:nvPr>
        </p:nvSpPr>
        <p:spPr>
          <a:xfrm>
            <a:off x="2384961" y="1131995"/>
            <a:ext cx="8960283" cy="24700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000"/>
              <a:buFont typeface="Twentieth Century"/>
              <a:buNone/>
            </a:pPr>
            <a:r>
              <a:rPr i="1" lang="en-US" sz="6000">
                <a:solidFill>
                  <a:srgbClr val="002060"/>
                </a:solidFill>
              </a:rPr>
              <a:t>TELECOM CUSTOMER CHURN PREDICTION </a:t>
            </a:r>
            <a:br>
              <a:rPr i="1" lang="en-US" sz="6000">
                <a:solidFill>
                  <a:srgbClr val="002060"/>
                </a:solidFill>
              </a:rPr>
            </a:br>
            <a:endParaRPr i="1" sz="6000">
              <a:solidFill>
                <a:srgbClr val="002060"/>
              </a:solidFill>
            </a:endParaRPr>
          </a:p>
        </p:txBody>
      </p:sp>
      <p:sp>
        <p:nvSpPr>
          <p:cNvPr id="235" name="Google Shape;235;p1"/>
          <p:cNvSpPr txBox="1"/>
          <p:nvPr>
            <p:ph idx="1" type="subTitle"/>
          </p:nvPr>
        </p:nvSpPr>
        <p:spPr>
          <a:xfrm flipH="1">
            <a:off x="1819425" y="5502050"/>
            <a:ext cx="57000" cy="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ct val="112500"/>
              <a:buNone/>
            </a:pPr>
            <a:r>
              <a:t/>
            </a:r>
            <a:endParaRPr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0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Twentieth Century"/>
              <a:buNone/>
            </a:pPr>
            <a:r>
              <a:rPr b="1" lang="en-US" u="sng">
                <a:solidFill>
                  <a:srgbClr val="002060"/>
                </a:solidFill>
              </a:rPr>
              <a:t>CONFUSION MATRIX</a:t>
            </a:r>
            <a:endParaRPr/>
          </a:p>
        </p:txBody>
      </p:sp>
      <p:sp>
        <p:nvSpPr>
          <p:cNvPr id="291" name="Google Shape;291;p10"/>
          <p:cNvSpPr txBox="1"/>
          <p:nvPr>
            <p:ph idx="1" type="body"/>
          </p:nvPr>
        </p:nvSpPr>
        <p:spPr>
          <a:xfrm>
            <a:off x="681306" y="1852531"/>
            <a:ext cx="9905999" cy="40476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Char char="•"/>
            </a:pPr>
            <a:r>
              <a:rPr lang="en-US">
                <a:solidFill>
                  <a:srgbClr val="002060"/>
                </a:solidFill>
              </a:rPr>
              <a:t>A confusion matrix evaluates classification model performance by comparing predictions to actual outcomes. It’s crucial for multi-class problems, revealing correct predictions and errors. Visualizing it aids in understanding prediction distributions, enhancing model evaluation and refinement.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1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Twentieth Century"/>
              <a:buNone/>
            </a:pPr>
            <a:r>
              <a:rPr b="1" lang="en-US" u="sng">
                <a:solidFill>
                  <a:srgbClr val="002060"/>
                </a:solidFill>
              </a:rPr>
              <a:t>IMPLEMENTATION</a:t>
            </a:r>
            <a:endParaRPr/>
          </a:p>
        </p:txBody>
      </p:sp>
      <p:sp>
        <p:nvSpPr>
          <p:cNvPr id="297" name="Google Shape;297;p11"/>
          <p:cNvSpPr txBox="1"/>
          <p:nvPr>
            <p:ph idx="1" type="body"/>
          </p:nvPr>
        </p:nvSpPr>
        <p:spPr>
          <a:xfrm>
            <a:off x="725084" y="2097088"/>
            <a:ext cx="10738656" cy="3999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Char char="•"/>
            </a:pPr>
            <a:r>
              <a:rPr b="0" i="0"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Our project report includes a Gradio GUI for better user interaction. We use a powerful system with multi-core processor and 8GB RAM for smooth computation. SSD storage ensures fast data loading and model training. Our user-friendly GUI features sliders and textboxes for easy input and clear output presentation, improving overall accessibility and usability.</a:t>
            </a:r>
            <a:endParaRPr/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 b="0" i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3000"/>
              <a:buChar char="•"/>
            </a:pPr>
            <a:br>
              <a:rPr b="0" i="0"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2"/>
          <p:cNvSpPr txBox="1"/>
          <p:nvPr>
            <p:ph type="title"/>
          </p:nvPr>
        </p:nvSpPr>
        <p:spPr>
          <a:xfrm>
            <a:off x="3684103" y="-520646"/>
            <a:ext cx="9905998" cy="22763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Twentieth Century"/>
              <a:buNone/>
            </a:pPr>
            <a:r>
              <a:rPr b="1" lang="en-US" u="sng">
                <a:solidFill>
                  <a:srgbClr val="002060"/>
                </a:solidFill>
              </a:rPr>
              <a:t>CONCLUSION</a:t>
            </a:r>
            <a:endParaRPr/>
          </a:p>
        </p:txBody>
      </p:sp>
      <p:sp>
        <p:nvSpPr>
          <p:cNvPr id="303" name="Google Shape;303;p12"/>
          <p:cNvSpPr txBox="1"/>
          <p:nvPr>
            <p:ph idx="1" type="body"/>
          </p:nvPr>
        </p:nvSpPr>
        <p:spPr>
          <a:xfrm>
            <a:off x="1143000" y="934715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Char char="•"/>
            </a:pPr>
            <a:r>
              <a:rPr lang="en-US">
                <a:solidFill>
                  <a:srgbClr val="002060"/>
                </a:solidFill>
              </a:rPr>
              <a:t>From the result of our study, we conclude that Machine learning is a useful approach for prediction of customer. </a:t>
            </a:r>
            <a:br>
              <a:rPr lang="en-US">
                <a:solidFill>
                  <a:srgbClr val="002060"/>
                </a:solidFill>
              </a:rPr>
            </a:br>
            <a:r>
              <a:rPr lang="en-US">
                <a:solidFill>
                  <a:srgbClr val="002060"/>
                </a:solidFill>
              </a:rPr>
              <a:t>This project aimed to predict customer churn in the telecom industry using a machine learning model. </a:t>
            </a:r>
            <a:br>
              <a:rPr lang="en-US">
                <a:solidFill>
                  <a:srgbClr val="002060"/>
                </a:solidFill>
              </a:rPr>
            </a:br>
            <a:r>
              <a:rPr lang="en-US">
                <a:solidFill>
                  <a:srgbClr val="002060"/>
                </a:solidFill>
              </a:rPr>
              <a:t>Preparing a solid base for future Marketing analysis.</a:t>
            </a:r>
            <a:endParaRPr/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3"/>
          <p:cNvSpPr txBox="1"/>
          <p:nvPr>
            <p:ph type="title"/>
          </p:nvPr>
        </p:nvSpPr>
        <p:spPr>
          <a:xfrm>
            <a:off x="3773453" y="-440901"/>
            <a:ext cx="9905998" cy="21911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Twentieth Century"/>
              <a:buNone/>
            </a:pPr>
            <a:r>
              <a:rPr b="1" lang="en-US" u="sng">
                <a:solidFill>
                  <a:srgbClr val="002060"/>
                </a:solidFill>
              </a:rPr>
              <a:t>REFERENCE </a:t>
            </a:r>
            <a:endParaRPr/>
          </a:p>
        </p:txBody>
      </p:sp>
      <p:sp>
        <p:nvSpPr>
          <p:cNvPr id="309" name="Google Shape;309;p13"/>
          <p:cNvSpPr txBox="1"/>
          <p:nvPr>
            <p:ph idx="1" type="body"/>
          </p:nvPr>
        </p:nvSpPr>
        <p:spPr>
          <a:xfrm>
            <a:off x="870972" y="968644"/>
            <a:ext cx="11139406" cy="84854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None/>
            </a:pPr>
            <a:r>
              <a:rPr lang="en-US">
                <a:solidFill>
                  <a:srgbClr val="002060"/>
                </a:solidFill>
              </a:rPr>
              <a:t>1) A Novel Approach for Churn Prediction Using Deep learning by Abinash Mishra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3000"/>
              <a:buNone/>
            </a:pPr>
            <a:r>
              <a:rPr lang="en-US">
                <a:solidFill>
                  <a:srgbClr val="002060"/>
                </a:solidFill>
              </a:rPr>
              <a:t>Research scholar Department of Computer Applications National Institute of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3000"/>
              <a:buNone/>
            </a:pPr>
            <a:r>
              <a:rPr lang="en-US">
                <a:solidFill>
                  <a:srgbClr val="002060"/>
                </a:solidFill>
              </a:rPr>
              <a:t>Technology Tiruchirappalli, Tamil Nadu and U. Srinivasulu Reddy Assistant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3000"/>
              <a:buNone/>
            </a:pPr>
            <a:r>
              <a:rPr lang="en-US">
                <a:solidFill>
                  <a:srgbClr val="002060"/>
                </a:solidFill>
              </a:rPr>
              <a:t>Professor Department of Computer Applications National Institute of Technology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3000"/>
              <a:buNone/>
            </a:pPr>
            <a:r>
              <a:rPr lang="en-US">
                <a:solidFill>
                  <a:srgbClr val="002060"/>
                </a:solidFill>
              </a:rPr>
              <a:t>Tiruchirappalli, Tamil Nadu.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3000"/>
              <a:buNone/>
            </a:pPr>
            <a:r>
              <a:rPr lang="en-US">
                <a:solidFill>
                  <a:srgbClr val="002060"/>
                </a:solidFill>
              </a:rPr>
              <a:t>2) Customer churn prediction in Telecommunication industry using machine learning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3000"/>
              <a:buNone/>
            </a:pPr>
            <a:r>
              <a:rPr lang="en-US">
                <a:solidFill>
                  <a:srgbClr val="002060"/>
                </a:solidFill>
              </a:rPr>
              <a:t>algorithms by Sachin Kumar, M L Mittal and Y K Sharma . Published in the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3000"/>
              <a:buNone/>
            </a:pPr>
            <a:r>
              <a:rPr lang="en-US">
                <a:solidFill>
                  <a:srgbClr val="002060"/>
                </a:solidFill>
              </a:rPr>
              <a:t>International Journal of Computer Applications (2018).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4"/>
          <p:cNvSpPr txBox="1"/>
          <p:nvPr>
            <p:ph type="title"/>
          </p:nvPr>
        </p:nvSpPr>
        <p:spPr>
          <a:xfrm>
            <a:off x="103297" y="1831241"/>
            <a:ext cx="12088703" cy="31955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800"/>
              <a:buFont typeface="Twentieth Century"/>
              <a:buNone/>
            </a:pPr>
            <a:r>
              <a:rPr b="1" i="1" lang="en-US" sz="4800">
                <a:solidFill>
                  <a:srgbClr val="002060"/>
                </a:solidFill>
              </a:rPr>
              <a:t>THANK YOU</a:t>
            </a:r>
            <a:r>
              <a:rPr b="1" i="1" lang="en-US">
                <a:solidFill>
                  <a:srgbClr val="002060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"/>
          <p:cNvSpPr txBox="1"/>
          <p:nvPr>
            <p:ph type="title"/>
          </p:nvPr>
        </p:nvSpPr>
        <p:spPr>
          <a:xfrm>
            <a:off x="1141413" y="762806"/>
            <a:ext cx="9905998" cy="1840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Twentieth Century"/>
              <a:buNone/>
            </a:pPr>
            <a:r>
              <a:rPr lang="en-US" sz="4000">
                <a:solidFill>
                  <a:srgbClr val="002060"/>
                </a:solidFill>
              </a:rPr>
              <a:t>TELECOM CUSTOMER CHURN</a:t>
            </a:r>
            <a:br>
              <a:rPr lang="en-US" sz="4000">
                <a:solidFill>
                  <a:srgbClr val="002060"/>
                </a:solidFill>
              </a:rPr>
            </a:br>
            <a:endParaRPr sz="4000">
              <a:solidFill>
                <a:srgbClr val="002060"/>
              </a:solidFill>
            </a:endParaRPr>
          </a:p>
        </p:txBody>
      </p:sp>
      <p:sp>
        <p:nvSpPr>
          <p:cNvPr id="241" name="Google Shape;241;p2"/>
          <p:cNvSpPr txBox="1"/>
          <p:nvPr>
            <p:ph idx="1" type="body"/>
          </p:nvPr>
        </p:nvSpPr>
        <p:spPr>
          <a:xfrm>
            <a:off x="1141412" y="2249486"/>
            <a:ext cx="9905999" cy="39982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40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Char char="•"/>
            </a:pPr>
            <a:r>
              <a:rPr lang="en-US" sz="3200">
                <a:solidFill>
                  <a:srgbClr val="002060"/>
                </a:solidFill>
              </a:rPr>
              <a:t>Telecom customer churn refers to the rate at which subscribers or users discontinue or terminate their services with a telecommunication provider.</a:t>
            </a:r>
            <a:endParaRPr/>
          </a:p>
          <a:p>
            <a:pPr indent="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t/>
            </a:r>
            <a:endParaRPr sz="3200">
              <a:solidFill>
                <a:srgbClr val="002060"/>
              </a:solidFill>
            </a:endParaRPr>
          </a:p>
        </p:txBody>
      </p:sp>
      <p:sp>
        <p:nvSpPr>
          <p:cNvPr id="242" name="Google Shape;242;p2"/>
          <p:cNvSpPr txBox="1"/>
          <p:nvPr/>
        </p:nvSpPr>
        <p:spPr>
          <a:xfrm>
            <a:off x="1719343" y="3372129"/>
            <a:ext cx="77249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"/>
          <p:cNvSpPr txBox="1"/>
          <p:nvPr>
            <p:ph type="title"/>
          </p:nvPr>
        </p:nvSpPr>
        <p:spPr>
          <a:xfrm>
            <a:off x="3345079" y="0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Twentieth Century"/>
              <a:buNone/>
            </a:pPr>
            <a:r>
              <a:rPr b="1" lang="en-US" u="sng">
                <a:solidFill>
                  <a:srgbClr val="002060"/>
                </a:solidFill>
              </a:rPr>
              <a:t>METHODOLOGY </a:t>
            </a:r>
            <a:endParaRPr/>
          </a:p>
        </p:txBody>
      </p:sp>
      <p:pic>
        <p:nvPicPr>
          <p:cNvPr id="248" name="Google Shape;248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6315" y="1368211"/>
            <a:ext cx="7737044" cy="5049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"/>
          <p:cNvSpPr txBox="1"/>
          <p:nvPr>
            <p:ph type="title"/>
          </p:nvPr>
        </p:nvSpPr>
        <p:spPr>
          <a:xfrm>
            <a:off x="3159396" y="-229045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Twentieth Century"/>
              <a:buNone/>
            </a:pPr>
            <a:r>
              <a:rPr b="1" lang="en-US" u="sng">
                <a:solidFill>
                  <a:srgbClr val="002060"/>
                </a:solidFill>
              </a:rPr>
              <a:t>DATA COLLECTION </a:t>
            </a:r>
            <a:endParaRPr/>
          </a:p>
        </p:txBody>
      </p:sp>
      <p:sp>
        <p:nvSpPr>
          <p:cNvPr id="254" name="Google Shape;254;p4"/>
          <p:cNvSpPr txBox="1"/>
          <p:nvPr>
            <p:ph idx="1" type="body"/>
          </p:nvPr>
        </p:nvSpPr>
        <p:spPr>
          <a:xfrm>
            <a:off x="1779884" y="870662"/>
            <a:ext cx="733747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500"/>
              <a:buChar char="•"/>
            </a:pPr>
            <a:r>
              <a:rPr lang="en-US" sz="2800">
                <a:solidFill>
                  <a:srgbClr val="002060"/>
                </a:solidFill>
              </a:rPr>
              <a:t>We use telco customer churn  Dataset from kaggle</a:t>
            </a:r>
            <a:endParaRPr sz="2800">
              <a:solidFill>
                <a:srgbClr val="002060"/>
              </a:solidFill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3500"/>
              <a:buChar char="•"/>
            </a:pPr>
            <a:r>
              <a:rPr lang="en-US" sz="2800">
                <a:solidFill>
                  <a:srgbClr val="002060"/>
                </a:solidFill>
              </a:rPr>
              <a:t>https://www.kaggle.com/blastchar/telco-customer-churn</a:t>
            </a:r>
            <a:endParaRPr/>
          </a:p>
        </p:txBody>
      </p:sp>
      <p:pic>
        <p:nvPicPr>
          <p:cNvPr id="255" name="Google Shape;255;p4"/>
          <p:cNvPicPr preferRelativeResize="0"/>
          <p:nvPr/>
        </p:nvPicPr>
        <p:blipFill rotWithShape="1">
          <a:blip r:embed="rId3">
            <a:alphaModFix/>
          </a:blip>
          <a:srcRect b="21614" l="-14835" r="29286" t="0"/>
          <a:stretch/>
        </p:blipFill>
        <p:spPr>
          <a:xfrm>
            <a:off x="0" y="3229213"/>
            <a:ext cx="9702290" cy="3006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"/>
          <p:cNvSpPr txBox="1"/>
          <p:nvPr>
            <p:ph type="title"/>
          </p:nvPr>
        </p:nvSpPr>
        <p:spPr>
          <a:xfrm>
            <a:off x="1144210" y="158413"/>
            <a:ext cx="11259302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Twentieth Century"/>
              <a:buNone/>
            </a:pPr>
            <a:r>
              <a:rPr b="1" lang="en-US" u="sng">
                <a:solidFill>
                  <a:srgbClr val="002060"/>
                </a:solidFill>
              </a:rPr>
              <a:t>DATA PREPROCESSING  AND DATA EXPLORATION </a:t>
            </a:r>
            <a:endParaRPr/>
          </a:p>
        </p:txBody>
      </p:sp>
      <p:sp>
        <p:nvSpPr>
          <p:cNvPr id="261" name="Google Shape;261;p5"/>
          <p:cNvSpPr txBox="1"/>
          <p:nvPr>
            <p:ph idx="1" type="body"/>
          </p:nvPr>
        </p:nvSpPr>
        <p:spPr>
          <a:xfrm>
            <a:off x="1047346" y="1951792"/>
            <a:ext cx="10945678" cy="5567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Char char="•"/>
            </a:pPr>
            <a:r>
              <a:rPr lang="en-US">
                <a:solidFill>
                  <a:srgbClr val="002060"/>
                </a:solidFill>
              </a:rPr>
              <a:t>Explore and pre-process the Kaggle dataset, handling missing values, encoding </a:t>
            </a:r>
            <a:br>
              <a:rPr lang="en-US">
                <a:solidFill>
                  <a:srgbClr val="002060"/>
                </a:solidFill>
              </a:rPr>
            </a:br>
            <a:r>
              <a:rPr lang="en-US">
                <a:solidFill>
                  <a:srgbClr val="002060"/>
                </a:solidFill>
              </a:rPr>
              <a:t> categorical variables, and normalizing numerical features.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3000"/>
              <a:buChar char="•"/>
            </a:pPr>
            <a:r>
              <a:rPr lang="en-US">
                <a:solidFill>
                  <a:srgbClr val="002060"/>
                </a:solidFill>
              </a:rPr>
              <a:t> Create sequential representations of customer data to capture temporal patterns.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6"/>
          <p:cNvSpPr txBox="1"/>
          <p:nvPr>
            <p:ph type="title"/>
          </p:nvPr>
        </p:nvSpPr>
        <p:spPr>
          <a:xfrm>
            <a:off x="3151349" y="85764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Twentieth Century"/>
              <a:buNone/>
            </a:pPr>
            <a:r>
              <a:rPr b="1" lang="en-US" u="sng">
                <a:solidFill>
                  <a:srgbClr val="002060"/>
                </a:solidFill>
              </a:rPr>
              <a:t>CNN MODEL ARCHITECTURE </a:t>
            </a:r>
            <a:endParaRPr/>
          </a:p>
        </p:txBody>
      </p:sp>
      <p:sp>
        <p:nvSpPr>
          <p:cNvPr id="267" name="Google Shape;267;p6"/>
          <p:cNvSpPr txBox="1"/>
          <p:nvPr>
            <p:ph idx="1" type="body"/>
          </p:nvPr>
        </p:nvSpPr>
        <p:spPr>
          <a:xfrm>
            <a:off x="835822" y="1253540"/>
            <a:ext cx="10520355" cy="5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Char char="•"/>
            </a:pPr>
            <a:r>
              <a:rPr lang="en-US">
                <a:solidFill>
                  <a:srgbClr val="002060"/>
                </a:solidFill>
              </a:rPr>
              <a:t>Design a CNN architecture suitable for sequential data analysis.</a:t>
            </a:r>
            <a:br>
              <a:rPr lang="en-US">
                <a:solidFill>
                  <a:srgbClr val="002060"/>
                </a:solidFill>
              </a:rPr>
            </a:br>
            <a:r>
              <a:rPr lang="en-US">
                <a:solidFill>
                  <a:srgbClr val="002060"/>
                </a:solidFill>
              </a:rPr>
              <a:t> Configure input layers to handle sequential customer data.</a:t>
            </a:r>
            <a:br>
              <a:rPr lang="en-US">
                <a:solidFill>
                  <a:srgbClr val="002060"/>
                </a:solidFill>
              </a:rPr>
            </a:br>
            <a:r>
              <a:rPr lang="en-US">
                <a:solidFill>
                  <a:srgbClr val="002060"/>
                </a:solidFill>
              </a:rPr>
              <a:t> Experiment with different convolutional layers, pooling layers, and fully connected layers to optimize feature extraction.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Twentieth Century"/>
              <a:buNone/>
            </a:pPr>
            <a:r>
              <a:rPr b="1" lang="en-US" u="sng">
                <a:solidFill>
                  <a:srgbClr val="002060"/>
                </a:solidFill>
              </a:rPr>
              <a:t>SYSTEM ARCHITECTURE</a:t>
            </a:r>
            <a:endParaRPr/>
          </a:p>
        </p:txBody>
      </p:sp>
      <p:pic>
        <p:nvPicPr>
          <p:cNvPr id="273" name="Google Shape;273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5350" y="2097088"/>
            <a:ext cx="11551080" cy="4320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8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Twentieth Century"/>
              <a:buNone/>
            </a:pPr>
            <a:r>
              <a:rPr b="1" lang="en-US" u="sng">
                <a:solidFill>
                  <a:srgbClr val="002060"/>
                </a:solidFill>
              </a:rPr>
              <a:t>DATA SPLITTING AND MODEL TRAINING</a:t>
            </a:r>
            <a:br>
              <a:rPr lang="en-US"/>
            </a:br>
            <a:endParaRPr/>
          </a:p>
        </p:txBody>
      </p:sp>
      <p:sp>
        <p:nvSpPr>
          <p:cNvPr id="279" name="Google Shape;279;p8"/>
          <p:cNvSpPr txBox="1"/>
          <p:nvPr>
            <p:ph idx="1" type="body"/>
          </p:nvPr>
        </p:nvSpPr>
        <p:spPr>
          <a:xfrm>
            <a:off x="1141412" y="1586155"/>
            <a:ext cx="9905999" cy="42050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Char char="•"/>
            </a:pPr>
            <a:r>
              <a:rPr lang="en-US">
                <a:solidFill>
                  <a:srgbClr val="002060"/>
                </a:solidFill>
              </a:rPr>
              <a:t>Split the dataset into training and validation sets.</a:t>
            </a:r>
            <a:br>
              <a:rPr lang="en-US">
                <a:solidFill>
                  <a:srgbClr val="002060"/>
                </a:solidFill>
              </a:rPr>
            </a:br>
            <a:r>
              <a:rPr lang="en-US">
                <a:solidFill>
                  <a:srgbClr val="002060"/>
                </a:solidFill>
              </a:rPr>
              <a:t>Train the CNN model using the training data and validate its performance using the validation set.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Twentieth Century"/>
              <a:buNone/>
            </a:pPr>
            <a:r>
              <a:rPr b="1" lang="en-US" u="sng">
                <a:solidFill>
                  <a:srgbClr val="002060"/>
                </a:solidFill>
              </a:rPr>
              <a:t>EVALUATION METRICS</a:t>
            </a:r>
            <a:endParaRPr/>
          </a:p>
        </p:txBody>
      </p:sp>
      <p:sp>
        <p:nvSpPr>
          <p:cNvPr id="285" name="Google Shape;285;p9"/>
          <p:cNvSpPr txBox="1"/>
          <p:nvPr>
            <p:ph idx="1" type="body"/>
          </p:nvPr>
        </p:nvSpPr>
        <p:spPr>
          <a:xfrm>
            <a:off x="837083" y="1740948"/>
            <a:ext cx="10514657" cy="4608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Char char="•"/>
            </a:pPr>
            <a:r>
              <a:rPr lang="en-US">
                <a:solidFill>
                  <a:srgbClr val="002060"/>
                </a:solidFill>
              </a:rPr>
              <a:t>Evaluate the model using metrics like accuracy, precision, recall and  F1-score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3000"/>
              <a:buChar char="•"/>
            </a:pPr>
            <a:r>
              <a:rPr lang="en-US">
                <a:solidFill>
                  <a:srgbClr val="002060"/>
                </a:solidFill>
              </a:rPr>
              <a:t>Utilize confusion matrix analysis to understand the model’s ability to predict churn and non-churn instances.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2023-12-15T04:29:02Z</dcterms:created>
  <dc:creator>rakeshrakupm123@gmail.com</dc:creator>
</cp:coreProperties>
</file>