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9" r:id="rId1"/>
  </p:sldMasterIdLst>
  <p:notesMasterIdLst>
    <p:notesMasterId r:id="rId24"/>
  </p:notesMasterIdLst>
  <p:sldIdLst>
    <p:sldId id="259" r:id="rId2"/>
    <p:sldId id="260" r:id="rId3"/>
    <p:sldId id="262" r:id="rId4"/>
    <p:sldId id="263" r:id="rId5"/>
    <p:sldId id="286" r:id="rId6"/>
    <p:sldId id="283" r:id="rId7"/>
    <p:sldId id="284" r:id="rId8"/>
    <p:sldId id="285" r:id="rId9"/>
    <p:sldId id="278" r:id="rId10"/>
    <p:sldId id="277" r:id="rId11"/>
    <p:sldId id="288" r:id="rId12"/>
    <p:sldId id="265" r:id="rId13"/>
    <p:sldId id="272" r:id="rId14"/>
    <p:sldId id="282" r:id="rId15"/>
    <p:sldId id="271" r:id="rId16"/>
    <p:sldId id="273" r:id="rId17"/>
    <p:sldId id="274" r:id="rId18"/>
    <p:sldId id="279" r:id="rId19"/>
    <p:sldId id="269" r:id="rId20"/>
    <p:sldId id="281" r:id="rId21"/>
    <p:sldId id="266"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2B21"/>
    <a:srgbClr val="D7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48A2F-E7C3-3EBA-065D-9143BC4783EA}" v="361" dt="2022-12-06T03:39:22.126"/>
    <p1510:client id="{8EABDF6B-4ACB-A64E-08FA-0D21D7F2C22F}" v="31" dt="2022-12-06T03:51:51.635"/>
    <p1510:client id="{D097E16A-D5DD-644D-9004-A061FD4EFA44}" v="10365" dt="2022-12-06T03:53:09.975"/>
    <p1510:client id="{D4C51249-1954-3B1F-933A-634F15002C71}" v="176" dt="2022-12-06T03:29:30.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p:restoredTop sz="80299"/>
  </p:normalViewPr>
  <p:slideViewPr>
    <p:cSldViewPr snapToGrid="0">
      <p:cViewPr varScale="1">
        <p:scale>
          <a:sx n="97" d="100"/>
          <a:sy n="97"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55CAB-F054-44B8-947D-D63FC861C155}" type="datetimeFigureOut">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D34D54-87D1-43C1-B24E-A299E2FEDE1B}" type="slidenum">
              <a:t>‹#›</a:t>
            </a:fld>
            <a:endParaRPr lang="en-US"/>
          </a:p>
        </p:txBody>
      </p:sp>
    </p:spTree>
    <p:extLst>
      <p:ext uri="{BB962C8B-B14F-4D97-AF65-F5344CB8AC3E}">
        <p14:creationId xmlns:p14="http://schemas.microsoft.com/office/powerpoint/2010/main" val="3343369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focuses on donor analysis and marketing strategies</a:t>
            </a:r>
          </a:p>
        </p:txBody>
      </p:sp>
      <p:sp>
        <p:nvSpPr>
          <p:cNvPr id="4" name="Slide Number Placeholder 3"/>
          <p:cNvSpPr>
            <a:spLocks noGrp="1"/>
          </p:cNvSpPr>
          <p:nvPr>
            <p:ph type="sldNum" sz="quarter" idx="5"/>
          </p:nvPr>
        </p:nvSpPr>
        <p:spPr/>
        <p:txBody>
          <a:bodyPr/>
          <a:lstStyle/>
          <a:p>
            <a:fld id="{B9AF4971-7551-4F26-87BB-63042E057AAC}" type="slidenum">
              <a:rPr lang="en-US" smtClean="0"/>
              <a:t>1</a:t>
            </a:fld>
            <a:endParaRPr lang="en-US"/>
          </a:p>
        </p:txBody>
      </p:sp>
    </p:spTree>
    <p:extLst>
      <p:ext uri="{BB962C8B-B14F-4D97-AF65-F5344CB8AC3E}">
        <p14:creationId xmlns:p14="http://schemas.microsoft.com/office/powerpoint/2010/main" val="2138835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 to expand new donors, We need to execute new promotional plan to help target additional donors based on the characteristics of the Core Donors and also insights from the model we have.</a:t>
            </a:r>
          </a:p>
          <a:p>
            <a:endParaRPr lang="en-US" dirty="0"/>
          </a:p>
          <a:p>
            <a:r>
              <a:rPr lang="en-US" dirty="0"/>
              <a:t>First of all, for gender, males will donate more than females, so we can think of more male-focused activities such as sports gatherings. we know that CC already had an activity such as a golf competition, so it is good to keep and expand the scale.</a:t>
            </a:r>
            <a:endParaRPr lang="en-US" dirty="0">
              <a:cs typeface="Calibri"/>
            </a:endParaRPr>
          </a:p>
          <a:p>
            <a:endParaRPr lang="en-US" dirty="0"/>
          </a:p>
          <a:p>
            <a:r>
              <a:rPr lang="en-US" dirty="0"/>
              <a:t>Secondly, people with higher incomes tend to donate more, so we can encourage them to sign up for the monthly recurrent plan with rewards, since they have a more solid financial foundation to have additional donation.  </a:t>
            </a:r>
            <a:r>
              <a:rPr lang="en-US" altLang="zh-CN" dirty="0">
                <a:ea typeface="等线"/>
              </a:rPr>
              <a:t>But</a:t>
            </a:r>
            <a:r>
              <a:rPr lang="zh-CN" altLang="en-US" dirty="0">
                <a:ea typeface="等线"/>
              </a:rPr>
              <a:t> </a:t>
            </a:r>
            <a:r>
              <a:rPr lang="en-US" altLang="zh-CN" dirty="0">
                <a:ea typeface="等线"/>
              </a:rPr>
              <a:t>why</a:t>
            </a:r>
            <a:r>
              <a:rPr lang="zh-CN" altLang="en-US" dirty="0">
                <a:ea typeface="等线"/>
              </a:rPr>
              <a:t> </a:t>
            </a:r>
            <a:r>
              <a:rPr lang="en-US" altLang="zh-CN" dirty="0">
                <a:ea typeface="等线"/>
              </a:rPr>
              <a:t>ppl</a:t>
            </a:r>
            <a:r>
              <a:rPr lang="zh-CN" altLang="en-US" dirty="0">
                <a:ea typeface="等线"/>
              </a:rPr>
              <a:t> </a:t>
            </a:r>
            <a:r>
              <a:rPr lang="en-US" altLang="zh-CN" dirty="0">
                <a:ea typeface="等线"/>
              </a:rPr>
              <a:t>will</a:t>
            </a:r>
            <a:r>
              <a:rPr lang="zh-CN" altLang="en-US" dirty="0">
                <a:ea typeface="等线"/>
              </a:rPr>
              <a:t> </a:t>
            </a:r>
            <a:r>
              <a:rPr lang="en-US" altLang="zh-CN" dirty="0">
                <a:ea typeface="等线"/>
              </a:rPr>
              <a:t>like</a:t>
            </a:r>
            <a:r>
              <a:rPr lang="zh-CN" altLang="en-US" dirty="0">
                <a:ea typeface="等线"/>
              </a:rPr>
              <a:t> </a:t>
            </a:r>
            <a:r>
              <a:rPr lang="en-US" altLang="zh-CN" dirty="0">
                <a:ea typeface="等线"/>
              </a:rPr>
              <a:t>to</a:t>
            </a:r>
            <a:r>
              <a:rPr lang="zh-CN" altLang="en-US" dirty="0">
                <a:ea typeface="等线"/>
              </a:rPr>
              <a:t> </a:t>
            </a:r>
            <a:r>
              <a:rPr lang="en-US" altLang="zh-CN" dirty="0">
                <a:ea typeface="等线"/>
              </a:rPr>
              <a:t>sign</a:t>
            </a:r>
            <a:r>
              <a:rPr lang="zh-CN" altLang="en-US" dirty="0">
                <a:ea typeface="等线"/>
              </a:rPr>
              <a:t> </a:t>
            </a:r>
            <a:r>
              <a:rPr lang="en-US" altLang="zh-CN" dirty="0">
                <a:ea typeface="等线"/>
              </a:rPr>
              <a:t>up</a:t>
            </a:r>
            <a:r>
              <a:rPr lang="zh-CN" altLang="en-US" dirty="0">
                <a:ea typeface="等线"/>
              </a:rPr>
              <a:t> </a:t>
            </a:r>
            <a:r>
              <a:rPr lang="en-US" altLang="zh-CN" dirty="0">
                <a:ea typeface="等线"/>
              </a:rPr>
              <a:t>monthly?</a:t>
            </a:r>
            <a:r>
              <a:rPr lang="zh-CN" altLang="en-US" dirty="0">
                <a:ea typeface="等线"/>
              </a:rPr>
              <a:t> </a:t>
            </a:r>
            <a:r>
              <a:rPr lang="en-US" altLang="zh-CN" dirty="0">
                <a:ea typeface="等线"/>
              </a:rPr>
              <a:t>CC</a:t>
            </a:r>
            <a:r>
              <a:rPr lang="zh-CN" altLang="en-US" dirty="0">
                <a:ea typeface="等线"/>
              </a:rPr>
              <a:t> </a:t>
            </a:r>
            <a:r>
              <a:rPr lang="en-US" altLang="zh-CN" dirty="0">
                <a:ea typeface="等线"/>
              </a:rPr>
              <a:t>can</a:t>
            </a:r>
            <a:r>
              <a:rPr lang="zh-CN" altLang="en-US" dirty="0">
                <a:ea typeface="等线"/>
              </a:rPr>
              <a:t> </a:t>
            </a:r>
            <a:r>
              <a:rPr lang="en-US" altLang="zh-CN" dirty="0">
                <a:ea typeface="等线"/>
              </a:rPr>
              <a:t>work</a:t>
            </a:r>
            <a:r>
              <a:rPr lang="zh-CN" altLang="en-US" dirty="0">
                <a:ea typeface="等线"/>
              </a:rPr>
              <a:t> </a:t>
            </a:r>
            <a:r>
              <a:rPr lang="en-US" altLang="zh-CN" dirty="0">
                <a:ea typeface="等线"/>
              </a:rPr>
              <a:t>with</a:t>
            </a:r>
            <a:r>
              <a:rPr lang="zh-CN" altLang="en-US" dirty="0">
                <a:ea typeface="等线"/>
              </a:rPr>
              <a:t> </a:t>
            </a:r>
            <a:r>
              <a:rPr lang="en-US" altLang="zh-CN" dirty="0">
                <a:ea typeface="等线"/>
              </a:rPr>
              <a:t>the</a:t>
            </a:r>
            <a:r>
              <a:rPr lang="zh-CN" altLang="en-US" dirty="0">
                <a:ea typeface="等线"/>
              </a:rPr>
              <a:t> </a:t>
            </a:r>
            <a:r>
              <a:rPr lang="en-US" altLang="zh-CN" dirty="0">
                <a:ea typeface="等线"/>
              </a:rPr>
              <a:t>DEI</a:t>
            </a:r>
            <a:r>
              <a:rPr lang="zh-CN" altLang="en-US" dirty="0">
                <a:ea typeface="等线"/>
              </a:rPr>
              <a:t> </a:t>
            </a:r>
            <a:r>
              <a:rPr lang="en-US" altLang="zh-CN" dirty="0">
                <a:ea typeface="等线"/>
              </a:rPr>
              <a:t>team</a:t>
            </a:r>
            <a:r>
              <a:rPr lang="zh-CN" altLang="en-US" dirty="0">
                <a:ea typeface="等线"/>
              </a:rPr>
              <a:t> </a:t>
            </a:r>
            <a:r>
              <a:rPr lang="en-US" altLang="zh-CN" dirty="0">
                <a:ea typeface="等线"/>
              </a:rPr>
              <a:t>from</a:t>
            </a:r>
            <a:r>
              <a:rPr lang="zh-CN" altLang="en-US" dirty="0">
                <a:ea typeface="等线"/>
              </a:rPr>
              <a:t> </a:t>
            </a:r>
            <a:r>
              <a:rPr lang="en-US" altLang="zh-CN" dirty="0">
                <a:ea typeface="等线"/>
              </a:rPr>
              <a:t>local</a:t>
            </a:r>
            <a:r>
              <a:rPr lang="zh-CN" altLang="en-US" dirty="0">
                <a:ea typeface="等线"/>
              </a:rPr>
              <a:t> </a:t>
            </a:r>
            <a:r>
              <a:rPr lang="en-US" altLang="zh-CN" dirty="0">
                <a:ea typeface="等线"/>
              </a:rPr>
              <a:t>Rochester</a:t>
            </a:r>
            <a:r>
              <a:rPr lang="zh-CN" altLang="en-US" dirty="0">
                <a:ea typeface="等线"/>
              </a:rPr>
              <a:t> </a:t>
            </a:r>
            <a:r>
              <a:rPr lang="en-US" altLang="zh-CN" dirty="0">
                <a:ea typeface="等线"/>
              </a:rPr>
              <a:t>companies</a:t>
            </a:r>
            <a:r>
              <a:rPr lang="zh-CN" altLang="en-US" dirty="0">
                <a:ea typeface="等线"/>
              </a:rPr>
              <a:t> </a:t>
            </a:r>
            <a:r>
              <a:rPr lang="en-US" altLang="zh-CN" dirty="0">
                <a:ea typeface="等线"/>
              </a:rPr>
              <a:t>to</a:t>
            </a:r>
            <a:r>
              <a:rPr lang="zh-CN" altLang="en-US" dirty="0">
                <a:ea typeface="等线"/>
              </a:rPr>
              <a:t> </a:t>
            </a:r>
            <a:r>
              <a:rPr lang="en-US" altLang="zh-CN" dirty="0">
                <a:ea typeface="等线"/>
              </a:rPr>
              <a:t>provide</a:t>
            </a:r>
            <a:r>
              <a:rPr lang="zh-CN" altLang="en-US" dirty="0">
                <a:ea typeface="等线"/>
              </a:rPr>
              <a:t> </a:t>
            </a:r>
            <a:r>
              <a:rPr lang="en-US" altLang="zh-CN" dirty="0">
                <a:ea typeface="等线"/>
              </a:rPr>
              <a:t>the</a:t>
            </a:r>
            <a:r>
              <a:rPr lang="zh-CN" altLang="en-US" dirty="0">
                <a:ea typeface="等线"/>
              </a:rPr>
              <a:t> </a:t>
            </a:r>
            <a:r>
              <a:rPr lang="en-US" altLang="zh-CN" dirty="0">
                <a:ea typeface="等线"/>
              </a:rPr>
              <a:t>reward/incentive,</a:t>
            </a:r>
            <a:r>
              <a:rPr lang="zh-CN" altLang="en-US" dirty="0">
                <a:ea typeface="等线"/>
              </a:rPr>
              <a:t> </a:t>
            </a:r>
            <a:r>
              <a:rPr lang="en-US" altLang="zh-CN" dirty="0">
                <a:ea typeface="等线"/>
              </a:rPr>
              <a:t>since</a:t>
            </a:r>
            <a:r>
              <a:rPr lang="zh-CN" altLang="en-US" dirty="0">
                <a:ea typeface="等线"/>
              </a:rPr>
              <a:t> </a:t>
            </a:r>
            <a:r>
              <a:rPr lang="en-US" altLang="zh-CN" dirty="0">
                <a:ea typeface="等线"/>
              </a:rPr>
              <a:t>ppl</a:t>
            </a:r>
            <a:r>
              <a:rPr lang="zh-CN" altLang="en-US" dirty="0">
                <a:ea typeface="等线"/>
              </a:rPr>
              <a:t> </a:t>
            </a:r>
            <a:r>
              <a:rPr lang="en-US" altLang="zh-CN" dirty="0">
                <a:ea typeface="等线"/>
              </a:rPr>
              <a:t>who</a:t>
            </a:r>
            <a:r>
              <a:rPr lang="zh-CN" altLang="en-US" dirty="0">
                <a:ea typeface="等线"/>
              </a:rPr>
              <a:t> </a:t>
            </a:r>
            <a:r>
              <a:rPr lang="en-US" altLang="zh-CN" dirty="0">
                <a:ea typeface="等线"/>
              </a:rPr>
              <a:t>are</a:t>
            </a:r>
            <a:r>
              <a:rPr lang="zh-CN" altLang="en-US" dirty="0">
                <a:ea typeface="等线"/>
              </a:rPr>
              <a:t> </a:t>
            </a:r>
            <a:r>
              <a:rPr lang="en-US" altLang="zh-CN" dirty="0">
                <a:ea typeface="等线"/>
              </a:rPr>
              <a:t>working</a:t>
            </a:r>
            <a:r>
              <a:rPr lang="zh-CN" altLang="en-US" dirty="0">
                <a:ea typeface="等线"/>
              </a:rPr>
              <a:t> </a:t>
            </a:r>
            <a:r>
              <a:rPr lang="en-US" altLang="zh-CN" dirty="0">
                <a:ea typeface="等线"/>
              </a:rPr>
              <a:t>may</a:t>
            </a:r>
            <a:r>
              <a:rPr lang="zh-CN" altLang="en-US" dirty="0">
                <a:ea typeface="等线"/>
              </a:rPr>
              <a:t> </a:t>
            </a:r>
            <a:r>
              <a:rPr lang="en-US" altLang="zh-CN" dirty="0">
                <a:ea typeface="等线"/>
              </a:rPr>
              <a:t>have</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incomes</a:t>
            </a:r>
            <a:r>
              <a:rPr lang="zh-CN" altLang="en-US" dirty="0">
                <a:ea typeface="等线"/>
              </a:rPr>
              <a:t> </a:t>
            </a:r>
            <a:r>
              <a:rPr lang="en-US" altLang="zh-CN" dirty="0">
                <a:ea typeface="等线"/>
              </a:rPr>
              <a:t>and</a:t>
            </a:r>
            <a:r>
              <a:rPr lang="zh-CN" altLang="en-US" dirty="0">
                <a:ea typeface="等线"/>
              </a:rPr>
              <a:t> </a:t>
            </a:r>
            <a:r>
              <a:rPr lang="en-US" altLang="zh-CN" dirty="0">
                <a:ea typeface="等线"/>
              </a:rPr>
              <a:t>more</a:t>
            </a:r>
            <a:r>
              <a:rPr lang="zh-CN" altLang="en-US" dirty="0">
                <a:ea typeface="等线"/>
              </a:rPr>
              <a:t> </a:t>
            </a:r>
            <a:r>
              <a:rPr lang="en-US" altLang="zh-CN" dirty="0">
                <a:ea typeface="等线"/>
              </a:rPr>
              <a:t>stable</a:t>
            </a:r>
            <a:r>
              <a:rPr lang="zh-CN" altLang="en-US" dirty="0">
                <a:ea typeface="等线"/>
              </a:rPr>
              <a:t> </a:t>
            </a:r>
            <a:r>
              <a:rPr lang="en-US" altLang="zh-CN" dirty="0">
                <a:ea typeface="等线"/>
              </a:rPr>
              <a:t>cash</a:t>
            </a:r>
            <a:r>
              <a:rPr lang="zh-CN" altLang="en-US" dirty="0">
                <a:ea typeface="等线"/>
              </a:rPr>
              <a:t> </a:t>
            </a:r>
            <a:r>
              <a:rPr lang="en-US" altLang="zh-CN" dirty="0">
                <a:ea typeface="等线"/>
              </a:rPr>
              <a:t>flow</a:t>
            </a:r>
            <a:r>
              <a:rPr lang="zh-CN" altLang="en-US" dirty="0">
                <a:ea typeface="等线"/>
              </a:rPr>
              <a:t> </a:t>
            </a:r>
            <a:r>
              <a:rPr lang="en-US" altLang="zh-CN" dirty="0">
                <a:ea typeface="等线"/>
              </a:rPr>
              <a:t>each</a:t>
            </a:r>
            <a:r>
              <a:rPr lang="zh-CN" altLang="en-US" dirty="0">
                <a:ea typeface="等线"/>
              </a:rPr>
              <a:t> </a:t>
            </a:r>
            <a:r>
              <a:rPr lang="en-US" altLang="zh-CN" dirty="0">
                <a:ea typeface="等线"/>
              </a:rPr>
              <a:t>month,</a:t>
            </a:r>
            <a:r>
              <a:rPr lang="zh-CN" altLang="en-US" dirty="0">
                <a:ea typeface="等线"/>
              </a:rPr>
              <a:t> </a:t>
            </a:r>
            <a:r>
              <a:rPr lang="en-US" altLang="zh-CN" dirty="0">
                <a:ea typeface="等线"/>
              </a:rPr>
              <a:t>and</a:t>
            </a:r>
            <a:r>
              <a:rPr lang="zh-CN" altLang="en-US" dirty="0">
                <a:ea typeface="等线"/>
              </a:rPr>
              <a:t> </a:t>
            </a:r>
            <a:r>
              <a:rPr lang="en-US" altLang="zh-CN" dirty="0">
                <a:ea typeface="等线"/>
              </a:rPr>
              <a:t>company</a:t>
            </a:r>
            <a:r>
              <a:rPr lang="zh-CN" altLang="en-US" dirty="0">
                <a:ea typeface="等线"/>
              </a:rPr>
              <a:t> </a:t>
            </a:r>
            <a:r>
              <a:rPr lang="en-US" altLang="zh-CN" dirty="0">
                <a:ea typeface="等线"/>
              </a:rPr>
              <a:t>may</a:t>
            </a:r>
            <a:r>
              <a:rPr lang="zh-CN" altLang="en-US" dirty="0">
                <a:ea typeface="等线"/>
              </a:rPr>
              <a:t> </a:t>
            </a:r>
            <a:r>
              <a:rPr lang="en-US" altLang="zh-CN" dirty="0">
                <a:ea typeface="等线"/>
              </a:rPr>
              <a:t>have</a:t>
            </a:r>
            <a:r>
              <a:rPr lang="zh-CN" altLang="en-US" dirty="0">
                <a:ea typeface="等线"/>
              </a:rPr>
              <a:t> </a:t>
            </a:r>
            <a:r>
              <a:rPr lang="en-US" altLang="zh-CN" dirty="0">
                <a:ea typeface="等线"/>
              </a:rPr>
              <a:t>the</a:t>
            </a:r>
            <a:r>
              <a:rPr lang="zh-CN" altLang="en-US" dirty="0">
                <a:ea typeface="等线"/>
              </a:rPr>
              <a:t> </a:t>
            </a:r>
            <a:r>
              <a:rPr lang="en-US" altLang="zh-CN" dirty="0">
                <a:ea typeface="等线"/>
              </a:rPr>
              <a:t>need</a:t>
            </a:r>
            <a:r>
              <a:rPr lang="zh-CN" altLang="en-US" dirty="0">
                <a:ea typeface="等线"/>
              </a:rPr>
              <a:t> </a:t>
            </a:r>
            <a:r>
              <a:rPr lang="en-US" altLang="zh-CN" dirty="0">
                <a:ea typeface="等线"/>
              </a:rPr>
              <a:t>to</a:t>
            </a:r>
            <a:r>
              <a:rPr lang="zh-CN" altLang="en-US" dirty="0">
                <a:ea typeface="等线"/>
              </a:rPr>
              <a:t> </a:t>
            </a:r>
            <a:r>
              <a:rPr lang="en-US" altLang="zh-CN" dirty="0">
                <a:ea typeface="等线"/>
              </a:rPr>
              <a:t>build</a:t>
            </a:r>
            <a:r>
              <a:rPr lang="zh-CN" altLang="en-US" dirty="0">
                <a:ea typeface="等线"/>
              </a:rPr>
              <a:t> </a:t>
            </a:r>
            <a:r>
              <a:rPr lang="en-US" altLang="zh-CN" dirty="0">
                <a:ea typeface="等线"/>
              </a:rPr>
              <a:t>the</a:t>
            </a:r>
            <a:r>
              <a:rPr lang="zh-CN" altLang="en-US" dirty="0">
                <a:ea typeface="等线"/>
              </a:rPr>
              <a:t> </a:t>
            </a:r>
            <a:r>
              <a:rPr lang="en-US" altLang="zh-CN" dirty="0">
                <a:ea typeface="等线"/>
              </a:rPr>
              <a:t>CSR</a:t>
            </a:r>
            <a:r>
              <a:rPr lang="zh-CN" altLang="en-US" dirty="0">
                <a:ea typeface="等线"/>
              </a:rPr>
              <a:t> </a:t>
            </a:r>
            <a:r>
              <a:rPr lang="en-US" altLang="zh-CN" dirty="0">
                <a:ea typeface="等线"/>
              </a:rPr>
              <a:t>and</a:t>
            </a:r>
            <a:r>
              <a:rPr lang="zh-CN" altLang="en-US" dirty="0">
                <a:ea typeface="等线"/>
              </a:rPr>
              <a:t> </a:t>
            </a:r>
            <a:r>
              <a:rPr lang="en-US" altLang="zh-CN" dirty="0">
                <a:ea typeface="等线"/>
              </a:rPr>
              <a:t>Dei</a:t>
            </a:r>
            <a:r>
              <a:rPr lang="zh-CN" altLang="en-US" dirty="0">
                <a:ea typeface="等线"/>
              </a:rPr>
              <a:t> </a:t>
            </a:r>
            <a:r>
              <a:rPr lang="en-US" altLang="zh-CN" dirty="0">
                <a:ea typeface="等线"/>
              </a:rPr>
              <a:t>brand</a:t>
            </a:r>
            <a:r>
              <a:rPr lang="zh-CN" altLang="en-US" dirty="0">
                <a:ea typeface="等线"/>
              </a:rPr>
              <a:t> </a:t>
            </a:r>
            <a:r>
              <a:rPr lang="en-US" altLang="zh-CN" dirty="0">
                <a:ea typeface="等线"/>
              </a:rPr>
              <a:t>image.</a:t>
            </a:r>
            <a:br>
              <a:rPr lang="en-US" dirty="0">
                <a:cs typeface="+mn-lt"/>
              </a:rPr>
            </a:br>
            <a:endParaRPr lang="en-US" dirty="0">
              <a:cs typeface="Calibri" panose="020F0502020204030204"/>
            </a:endParaRPr>
          </a:p>
          <a:p>
            <a:r>
              <a:rPr lang="en-US" altLang="zh-CN" dirty="0">
                <a:ea typeface="等线"/>
              </a:rPr>
              <a:t>Also,</a:t>
            </a:r>
            <a:r>
              <a:rPr lang="zh-CN" altLang="en-US" dirty="0">
                <a:ea typeface="等线"/>
              </a:rPr>
              <a:t> </a:t>
            </a:r>
            <a:r>
              <a:rPr lang="en-US" altLang="zh-CN" dirty="0">
                <a:ea typeface="等线"/>
              </a:rPr>
              <a:t>ppl</a:t>
            </a:r>
            <a:r>
              <a:rPr lang="zh-CN" altLang="en-US" dirty="0">
                <a:ea typeface="等线"/>
              </a:rPr>
              <a:t> </a:t>
            </a:r>
            <a:r>
              <a:rPr lang="en-US" altLang="zh-CN" dirty="0">
                <a:ea typeface="等线"/>
              </a:rPr>
              <a:t>with</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education</a:t>
            </a:r>
            <a:r>
              <a:rPr lang="zh-CN" altLang="en-US" dirty="0">
                <a:ea typeface="等线"/>
              </a:rPr>
              <a:t> </a:t>
            </a:r>
            <a:r>
              <a:rPr lang="en-US" altLang="zh-CN" dirty="0">
                <a:ea typeface="等线"/>
              </a:rPr>
              <a:t>levels</a:t>
            </a:r>
            <a:r>
              <a:rPr lang="zh-CN" altLang="en-US" dirty="0">
                <a:ea typeface="等线"/>
              </a:rPr>
              <a:t> </a:t>
            </a:r>
            <a:r>
              <a:rPr lang="en-US" altLang="zh-CN" dirty="0">
                <a:ea typeface="等线"/>
              </a:rPr>
              <a:t>likely</a:t>
            </a:r>
            <a:r>
              <a:rPr lang="zh-CN" altLang="en-US" dirty="0">
                <a:ea typeface="等线"/>
              </a:rPr>
              <a:t> </a:t>
            </a:r>
            <a:r>
              <a:rPr lang="en-US" altLang="zh-CN" dirty="0">
                <a:ea typeface="等线"/>
              </a:rPr>
              <a:t>to</a:t>
            </a:r>
            <a:r>
              <a:rPr lang="zh-CN" altLang="en-US" dirty="0">
                <a:ea typeface="等线"/>
              </a:rPr>
              <a:t> </a:t>
            </a:r>
            <a:r>
              <a:rPr lang="en-US" altLang="zh-CN" dirty="0">
                <a:ea typeface="等线"/>
              </a:rPr>
              <a:t>donate</a:t>
            </a:r>
            <a:r>
              <a:rPr lang="zh-CN" altLang="en-US" dirty="0">
                <a:ea typeface="等线"/>
              </a:rPr>
              <a:t> </a:t>
            </a:r>
            <a:r>
              <a:rPr lang="en-US" altLang="zh-CN" dirty="0">
                <a:ea typeface="等线"/>
              </a:rPr>
              <a:t>more,</a:t>
            </a:r>
            <a:r>
              <a:rPr lang="zh-CN" altLang="en-US" dirty="0">
                <a:ea typeface="等线"/>
              </a:rPr>
              <a:t> </a:t>
            </a:r>
            <a:r>
              <a:rPr lang="en-US" altLang="zh-CN" dirty="0">
                <a:ea typeface="等线"/>
              </a:rPr>
              <a:t>so</a:t>
            </a:r>
            <a:r>
              <a:rPr lang="zh-CN" altLang="en-US" dirty="0">
                <a:ea typeface="等线"/>
              </a:rPr>
              <a:t> </a:t>
            </a:r>
            <a:r>
              <a:rPr lang="en-US" altLang="zh-CN" dirty="0">
                <a:ea typeface="等线"/>
              </a:rPr>
              <a:t>we</a:t>
            </a:r>
            <a:r>
              <a:rPr lang="zh-CN" altLang="en-US" dirty="0">
                <a:ea typeface="等线"/>
              </a:rPr>
              <a:t> </a:t>
            </a:r>
            <a:r>
              <a:rPr lang="en-US" altLang="zh-CN" dirty="0">
                <a:ea typeface="等线"/>
              </a:rPr>
              <a:t>suggest</a:t>
            </a:r>
            <a:r>
              <a:rPr lang="zh-CN" altLang="en-US" dirty="0">
                <a:ea typeface="等线"/>
              </a:rPr>
              <a:t> </a:t>
            </a:r>
            <a:r>
              <a:rPr lang="en-US" altLang="zh-CN" dirty="0">
                <a:ea typeface="等线"/>
              </a:rPr>
              <a:t>collaborating</a:t>
            </a:r>
            <a:r>
              <a:rPr lang="zh-CN" altLang="en-US" dirty="0">
                <a:ea typeface="等线"/>
              </a:rPr>
              <a:t> </a:t>
            </a:r>
            <a:r>
              <a:rPr lang="en-US" altLang="zh-CN" dirty="0">
                <a:ea typeface="等线"/>
              </a:rPr>
              <a:t>/</a:t>
            </a:r>
            <a:r>
              <a:rPr lang="zh-CN" altLang="en-US" dirty="0">
                <a:ea typeface="等线"/>
              </a:rPr>
              <a:t> </a:t>
            </a:r>
            <a:r>
              <a:rPr lang="en-US" altLang="zh-CN" dirty="0">
                <a:ea typeface="等线"/>
              </a:rPr>
              <a:t>with</a:t>
            </a:r>
            <a:r>
              <a:rPr lang="zh-CN" altLang="en-US" dirty="0">
                <a:ea typeface="等线"/>
              </a:rPr>
              <a:t> </a:t>
            </a:r>
            <a:r>
              <a:rPr lang="en-US" altLang="zh-CN" dirty="0">
                <a:ea typeface="等线"/>
              </a:rPr>
              <a:t>University</a:t>
            </a:r>
            <a:r>
              <a:rPr lang="zh-CN" altLang="en-US" dirty="0">
                <a:ea typeface="等线"/>
              </a:rPr>
              <a:t> </a:t>
            </a:r>
            <a:r>
              <a:rPr lang="en-US" altLang="zh-CN" dirty="0">
                <a:ea typeface="等线"/>
              </a:rPr>
              <a:t>Club</a:t>
            </a:r>
            <a:r>
              <a:rPr lang="zh-CN" altLang="en-US" dirty="0">
                <a:ea typeface="等线"/>
              </a:rPr>
              <a:t> </a:t>
            </a:r>
            <a:r>
              <a:rPr lang="en-US" altLang="zh-CN" dirty="0">
                <a:ea typeface="等线"/>
              </a:rPr>
              <a:t>or</a:t>
            </a:r>
            <a:r>
              <a:rPr lang="zh-CN" altLang="en-US" dirty="0">
                <a:ea typeface="等线"/>
              </a:rPr>
              <a:t> </a:t>
            </a:r>
            <a:r>
              <a:rPr lang="en-US" altLang="zh-CN" dirty="0">
                <a:ea typeface="等线"/>
              </a:rPr>
              <a:t>Programs</a:t>
            </a:r>
            <a:r>
              <a:rPr lang="zh-CN" altLang="en-US" dirty="0">
                <a:ea typeface="等线"/>
              </a:rPr>
              <a:t> </a:t>
            </a:r>
            <a:r>
              <a:rPr lang="en-US" altLang="zh-CN" dirty="0">
                <a:ea typeface="等线"/>
              </a:rPr>
              <a:t>to</a:t>
            </a:r>
            <a:r>
              <a:rPr lang="zh-CN" altLang="en-US" dirty="0">
                <a:ea typeface="等线"/>
              </a:rPr>
              <a:t> </a:t>
            </a:r>
            <a:r>
              <a:rPr lang="en-US" altLang="zh-CN" dirty="0">
                <a:ea typeface="等线"/>
              </a:rPr>
              <a:t>reach</a:t>
            </a:r>
            <a:r>
              <a:rPr lang="zh-CN" altLang="en-US" dirty="0">
                <a:ea typeface="等线"/>
              </a:rPr>
              <a:t> </a:t>
            </a:r>
            <a:r>
              <a:rPr lang="en-US" altLang="zh-CN" dirty="0">
                <a:ea typeface="等线"/>
              </a:rPr>
              <a:t>out</a:t>
            </a:r>
            <a:r>
              <a:rPr lang="zh-CN" altLang="en-US" dirty="0">
                <a:ea typeface="等线"/>
              </a:rPr>
              <a:t> </a:t>
            </a:r>
            <a:r>
              <a:rPr lang="en-US" altLang="zh-CN" dirty="0">
                <a:ea typeface="等线"/>
              </a:rPr>
              <a:t>to</a:t>
            </a:r>
            <a:r>
              <a:rPr lang="zh-CN" altLang="en-US" dirty="0">
                <a:ea typeface="等线"/>
              </a:rPr>
              <a:t> </a:t>
            </a:r>
            <a:r>
              <a:rPr lang="en-US" altLang="zh-CN" dirty="0">
                <a:ea typeface="等线"/>
              </a:rPr>
              <a:t>more</a:t>
            </a:r>
            <a:r>
              <a:rPr lang="zh-CN" altLang="en-US" dirty="0">
                <a:ea typeface="等线"/>
              </a:rPr>
              <a:t> </a:t>
            </a:r>
            <a:r>
              <a:rPr lang="en-US" altLang="zh-CN" dirty="0">
                <a:ea typeface="等线"/>
              </a:rPr>
              <a:t>potential</a:t>
            </a:r>
            <a:r>
              <a:rPr lang="zh-CN" altLang="en-US" dirty="0">
                <a:ea typeface="等线"/>
              </a:rPr>
              <a:t> </a:t>
            </a:r>
            <a:r>
              <a:rPr lang="en-US" altLang="zh-CN" dirty="0">
                <a:ea typeface="等线"/>
              </a:rPr>
              <a:t>donors</a:t>
            </a:r>
            <a:r>
              <a:rPr lang="zh-CN" altLang="en-US" dirty="0">
                <a:ea typeface="等线"/>
              </a:rPr>
              <a:t> </a:t>
            </a:r>
            <a:r>
              <a:rPr lang="en-US" altLang="zh-CN" dirty="0">
                <a:ea typeface="等线"/>
              </a:rPr>
              <a:t>such</a:t>
            </a:r>
            <a:r>
              <a:rPr lang="zh-CN" altLang="en-US" dirty="0">
                <a:ea typeface="等线"/>
              </a:rPr>
              <a:t> </a:t>
            </a:r>
            <a:r>
              <a:rPr lang="en-US" altLang="zh-CN" dirty="0">
                <a:ea typeface="等线"/>
              </a:rPr>
              <a:t>as</a:t>
            </a:r>
            <a:r>
              <a:rPr lang="zh-CN" altLang="en-US" dirty="0">
                <a:ea typeface="等线"/>
              </a:rPr>
              <a:t> </a:t>
            </a:r>
            <a:r>
              <a:rPr lang="en-US" altLang="zh-CN" dirty="0">
                <a:ea typeface="等线"/>
              </a:rPr>
              <a:t>students</a:t>
            </a:r>
            <a:r>
              <a:rPr lang="zh-CN" altLang="en-US" dirty="0">
                <a:ea typeface="等线"/>
              </a:rPr>
              <a:t> </a:t>
            </a:r>
            <a:r>
              <a:rPr lang="en-US" altLang="zh-CN" dirty="0">
                <a:ea typeface="等线"/>
              </a:rPr>
              <a:t>or</a:t>
            </a:r>
            <a:r>
              <a:rPr lang="zh-CN" altLang="en-US" dirty="0">
                <a:ea typeface="等线"/>
              </a:rPr>
              <a:t> </a:t>
            </a:r>
            <a:r>
              <a:rPr lang="en-US" altLang="zh-CN" dirty="0">
                <a:ea typeface="等线"/>
              </a:rPr>
              <a:t>alumni</a:t>
            </a:r>
            <a:r>
              <a:rPr lang="zh-CN" altLang="en-US" dirty="0">
                <a:ea typeface="等线"/>
              </a:rPr>
              <a:t> </a:t>
            </a:r>
            <a:r>
              <a:rPr lang="en-US" altLang="zh-CN" dirty="0">
                <a:ea typeface="等线"/>
              </a:rPr>
              <a:t>with</a:t>
            </a:r>
            <a:r>
              <a:rPr lang="zh-CN" altLang="en-US" dirty="0">
                <a:ea typeface="等线"/>
              </a:rPr>
              <a:t> </a:t>
            </a:r>
            <a:r>
              <a:rPr lang="en-US" altLang="zh-CN" dirty="0">
                <a:ea typeface="等线"/>
              </a:rPr>
              <a:t>higher</a:t>
            </a:r>
            <a:r>
              <a:rPr lang="zh-CN" altLang="en-US" dirty="0">
                <a:ea typeface="等线"/>
              </a:rPr>
              <a:t> </a:t>
            </a:r>
            <a:r>
              <a:rPr lang="en-US" altLang="zh-CN" dirty="0">
                <a:ea typeface="等线"/>
              </a:rPr>
              <a:t>education.</a:t>
            </a:r>
            <a:endParaRPr lang="zh-CN" altLang="en-US" dirty="0">
              <a:ea typeface="等线"/>
              <a:cs typeface="+mn-lt"/>
            </a:endParaRPr>
          </a:p>
          <a:p>
            <a:endParaRPr lang="en-US" dirty="0"/>
          </a:p>
          <a:p>
            <a:r>
              <a:rPr lang="en-US" dirty="0"/>
              <a:t>Lastly, from our model, we know that ppl living in high minority rate areas will tend to donate more, so we can figure out those areas, and create new type of newsletter focusing on the "Diversity content" such as stories about Martin Luther king or Indigenous day.</a:t>
            </a:r>
            <a:r>
              <a:rPr lang="en-US" altLang="zh-CN" dirty="0">
                <a:ea typeface="等线"/>
              </a:rPr>
              <a:t> </a:t>
            </a:r>
            <a:endParaRPr lang="zh-CN" altLang="en-US" dirty="0">
              <a:ea typeface="等线"/>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smtClean="0"/>
              <a:t>10</a:t>
            </a:fld>
            <a:endParaRPr lang="en-US"/>
          </a:p>
        </p:txBody>
      </p:sp>
    </p:spTree>
    <p:extLst>
      <p:ext uri="{BB962C8B-B14F-4D97-AF65-F5344CB8AC3E}">
        <p14:creationId xmlns:p14="http://schemas.microsoft.com/office/powerpoint/2010/main" val="700128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model, males, higher income, education level, and people living in high minority areas are likely to donate more.</a:t>
            </a:r>
          </a:p>
          <a:p>
            <a:r>
              <a:rPr lang="en-US" dirty="0"/>
              <a:t>Based on RFM Analysis, 50% of the current donors are slipping segment, 23% of rookies, and around 7% of core donors.</a:t>
            </a:r>
          </a:p>
          <a:p>
            <a:r>
              <a:rPr lang="en-US" dirty="0"/>
              <a:t>For the promotional plan, we recommend to execute sports gathering, monthly reward signup plan, and minority newsletter contents.</a:t>
            </a:r>
          </a:p>
        </p:txBody>
      </p:sp>
      <p:sp>
        <p:nvSpPr>
          <p:cNvPr id="4" name="Slide Number Placeholder 3"/>
          <p:cNvSpPr>
            <a:spLocks noGrp="1"/>
          </p:cNvSpPr>
          <p:nvPr>
            <p:ph type="sldNum" sz="quarter" idx="5"/>
          </p:nvPr>
        </p:nvSpPr>
        <p:spPr/>
        <p:txBody>
          <a:bodyPr/>
          <a:lstStyle/>
          <a:p>
            <a:fld id="{BCD34D54-87D1-43C1-B24E-A299E2FEDE1B}" type="slidenum">
              <a:rPr lang="en-US" smtClean="0"/>
              <a:t>11</a:t>
            </a:fld>
            <a:endParaRPr lang="en-US"/>
          </a:p>
        </p:txBody>
      </p:sp>
    </p:spTree>
    <p:extLst>
      <p:ext uri="{BB962C8B-B14F-4D97-AF65-F5344CB8AC3E}">
        <p14:creationId xmlns:p14="http://schemas.microsoft.com/office/powerpoint/2010/main" val="4260829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first thing, based in the RFM analysis, around 50% of our current donors are slipping segment, which is hardly to create value, so we should increase the retention rate for most of our donors. So besides attracting new donors, solidate the current donors and turn them into core donors is also important work. </a:t>
            </a:r>
            <a:r>
              <a:rPr lang="en-US" dirty="0" err="1">
                <a:cs typeface="Calibri"/>
              </a:rPr>
              <a:t>Bc</a:t>
            </a:r>
            <a:r>
              <a:rPr lang="en-US" dirty="0">
                <a:cs typeface="Calibri"/>
              </a:rPr>
              <a:t> we know that </a:t>
            </a:r>
            <a:r>
              <a:rPr lang="en-US" dirty="0" err="1">
                <a:cs typeface="Calibri"/>
              </a:rPr>
              <a:t>dvp</a:t>
            </a:r>
            <a:r>
              <a:rPr lang="en-US" dirty="0">
                <a:cs typeface="Calibri"/>
              </a:rPr>
              <a:t> new donors take time and efforts.</a:t>
            </a:r>
          </a:p>
          <a:p>
            <a:r>
              <a:rPr lang="en-US" dirty="0">
                <a:cs typeface="Calibri"/>
              </a:rPr>
              <a:t>Then, we can also improve the data quality and collection categories so that can help with more precise mkt strategies, including </a:t>
            </a:r>
            <a:r>
              <a:rPr lang="en-US" dirty="0" err="1">
                <a:cs typeface="Calibri"/>
              </a:rPr>
              <a:t>edu</a:t>
            </a:r>
            <a:r>
              <a:rPr lang="en-US" dirty="0">
                <a:cs typeface="Calibri"/>
              </a:rPr>
              <a:t> level, age, and seasonality. Then we can have more data to help make a more precise decision. Or maybe send out a survey is a good idea.</a:t>
            </a:r>
          </a:p>
          <a:p>
            <a:endParaRPr lang="en-US" altLang="zh-CN" dirty="0">
              <a:ea typeface="等线"/>
              <a:cs typeface="Calibri"/>
            </a:endParaRPr>
          </a:p>
          <a:p>
            <a:r>
              <a:rPr lang="en-US" altLang="zh-CN" dirty="0">
                <a:ea typeface="等线"/>
                <a:cs typeface="Calibri"/>
              </a:rPr>
              <a:t>Before the end of the presentation, I have some other recommendations,</a:t>
            </a:r>
          </a:p>
          <a:p>
            <a:pPr marL="228600" indent="-228600">
              <a:buAutoNum type="arabicPeriod"/>
            </a:pPr>
            <a:r>
              <a:rPr lang="en-US" dirty="0">
                <a:cs typeface="Calibri"/>
              </a:rPr>
              <a:t>Based on the RFM analysis, around 50% of our current donors are slipping segment, those who didn’t donate recently or frequently or in large amount. Suggest to… for the current active donors. Besides attracting new donors, we need to grab the other 50% of donors and turn them into core donors. Because developing new donors take lots of time and efforts.</a:t>
            </a:r>
          </a:p>
          <a:p>
            <a:pPr marL="228600" indent="-228600">
              <a:buAutoNum type="arabicPeriod"/>
            </a:pPr>
            <a:r>
              <a:rPr lang="en-US" altLang="zh-CN" dirty="0">
                <a:ea typeface="等线"/>
                <a:cs typeface="Calibri"/>
              </a:rPr>
              <a:t>Collect accurate data to target the right segment. 93, </a:t>
            </a:r>
            <a:r>
              <a:rPr lang="en-US" sz="1200" dirty="0"/>
              <a:t>collect the date or time period when the donation was received</a:t>
            </a:r>
            <a:endParaRPr lang="en-US" altLang="zh-CN" dirty="0">
              <a:ea typeface="等线"/>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12</a:t>
            </a:fld>
            <a:endParaRPr lang="en-US"/>
          </a:p>
        </p:txBody>
      </p:sp>
    </p:spTree>
    <p:extLst>
      <p:ext uri="{BB962C8B-B14F-4D97-AF65-F5344CB8AC3E}">
        <p14:creationId xmlns:p14="http://schemas.microsoft.com/office/powerpoint/2010/main" val="155044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Summarize promotions we recommended.</a:t>
            </a:r>
            <a:endParaRPr lang="en-US">
              <a:cs typeface="Calibri" panose="020F0502020204030204"/>
            </a:endParaRPr>
          </a:p>
          <a:p>
            <a:pPr marL="171450" indent="-171450">
              <a:buFont typeface="Arial" panose="020B0604020202020204" pitchFamily="34" charset="0"/>
              <a:buChar char="•"/>
            </a:pPr>
            <a:r>
              <a:rPr lang="en-US"/>
              <a:t>Sport gatherings: More male-focused activities </a:t>
            </a:r>
            <a:r>
              <a:rPr lang="en-US" err="1"/>
              <a:t>eg.</a:t>
            </a:r>
            <a:r>
              <a:rPr lang="en-US"/>
              <a:t> Sports Gathering . Target male donors…, based on descriptive and regression analysis.</a:t>
            </a:r>
            <a:endParaRPr lang="en-US">
              <a:cs typeface="Calibri" panose="020F0502020204030204"/>
            </a:endParaRPr>
          </a:p>
          <a:p>
            <a:pPr marL="171450" indent="-171450">
              <a:buFont typeface="Arial" panose="020B0604020202020204" pitchFamily="34" charset="0"/>
              <a:buChar char="•"/>
            </a:pPr>
            <a:r>
              <a:rPr lang="en-US"/>
              <a:t>Encourage to sign up for the monthly recurrent plan with rewards. Upgrade current monthly donation plan with additional rewards and collab with local company for DEI event to target</a:t>
            </a:r>
            <a:endParaRPr lang="en-US">
              <a:cs typeface="Calibri"/>
            </a:endParaRPr>
          </a:p>
          <a:p>
            <a:pPr marL="171450" lvl="1" indent="-171450">
              <a:lnSpc>
                <a:spcPct val="120000"/>
              </a:lnSpc>
              <a:buFont typeface="Arial" panose="020B0604020202020204" pitchFamily="34" charset="0"/>
              <a:buChar char="•"/>
            </a:pPr>
            <a:r>
              <a:rPr lang="en-US"/>
              <a:t>Collaborate with DEI team from local Rochester companies University Club or Programs Include diversity and inclusion in newsletters and events to</a:t>
            </a:r>
            <a:endParaRPr lang="en-US">
              <a:cs typeface="Calibri"/>
            </a:endParaRPr>
          </a:p>
          <a:p>
            <a:pPr marL="171450" indent="-171450">
              <a:buFont typeface="Arial" panose="020B0604020202020204" pitchFamily="34" charset="0"/>
              <a:buChar char="•"/>
            </a:pPr>
            <a:r>
              <a:rPr lang="en-US"/>
              <a:t>Create new types of newsletters focusing on Diversity Content, </a:t>
            </a:r>
            <a:r>
              <a:rPr lang="en-US" err="1"/>
              <a:t>eg.</a:t>
            </a:r>
            <a:r>
              <a:rPr lang="en-US"/>
              <a:t> Martin Luther King, Indigenous day</a:t>
            </a:r>
            <a:endParaRPr lang="en-US">
              <a:cs typeface="Calibri"/>
            </a:endParaRPr>
          </a:p>
          <a:p>
            <a:endParaRPr lang="en-US"/>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BCD34D54-87D1-43C1-B24E-A299E2FEDE1B}" type="slidenum">
              <a:rPr lang="en-US" smtClean="0"/>
              <a:t>22</a:t>
            </a:fld>
            <a:endParaRPr lang="en-US"/>
          </a:p>
        </p:txBody>
      </p:sp>
    </p:spTree>
    <p:extLst>
      <p:ext uri="{BB962C8B-B14F-4D97-AF65-F5344CB8AC3E}">
        <p14:creationId xmlns:p14="http://schemas.microsoft.com/office/powerpoint/2010/main" val="427921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cover in the presentation - </a:t>
            </a:r>
          </a:p>
          <a:p>
            <a:endParaRPr lang="en-US" dirty="0"/>
          </a:p>
          <a:p>
            <a:r>
              <a:rPr lang="en-US" dirty="0"/>
              <a:t>1) Restate the mandate we set up from the very beginning</a:t>
            </a:r>
          </a:p>
          <a:p>
            <a:r>
              <a:rPr lang="en-US" dirty="0"/>
              <a:t>2) improve sustainability of donations in the status quo</a:t>
            </a:r>
          </a:p>
          <a:p>
            <a:endParaRPr lang="en-US" dirty="0"/>
          </a:p>
          <a:p>
            <a:r>
              <a:rPr lang="en-US" dirty="0"/>
              <a:t>Based on these two goals, we built our analytics structure and designed the promotional plans</a:t>
            </a:r>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2</a:t>
            </a:fld>
            <a:endParaRPr lang="en-US"/>
          </a:p>
        </p:txBody>
      </p:sp>
    </p:spTree>
    <p:extLst>
      <p:ext uri="{BB962C8B-B14F-4D97-AF65-F5344CB8AC3E}">
        <p14:creationId xmlns:p14="http://schemas.microsoft.com/office/powerpoint/2010/main" val="66760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Interesting findings during exploring the data are selected as follows:</a:t>
            </a:r>
          </a:p>
          <a:p>
            <a:endParaRPr lang="en-US" dirty="0"/>
          </a:p>
          <a:p>
            <a:pPr marL="228600" indent="-228600">
              <a:buAutoNum type="arabicParenR"/>
            </a:pPr>
            <a:r>
              <a:rPr lang="en-US" dirty="0"/>
              <a:t>From distribution map of current donors, we find a small number of donors are from the southeastern part of United States, we take a reasonable guess that these are snowbirds in Florida</a:t>
            </a:r>
          </a:p>
          <a:p>
            <a:pPr marL="228600" indent="-228600">
              <a:buAutoNum type="arabicParenR"/>
            </a:pPr>
            <a:r>
              <a:rPr lang="en-US" dirty="0"/>
              <a:t>We also built the map of income level and donations, and we spotted the similarities in Rochester Area</a:t>
            </a:r>
          </a:p>
          <a:p>
            <a:pPr marL="228600" indent="-228600">
              <a:buAutoNum type="arabicParenR"/>
            </a:pPr>
            <a:r>
              <a:rPr lang="en-US" dirty="0"/>
              <a:t>While exploring this data of  large donations, I found random large gifts were dropped by people living in NY States but outside Rochester </a:t>
            </a:r>
          </a:p>
          <a:p>
            <a:pPr marL="228600" indent="-228600">
              <a:buAutoNum type="arabicParenR"/>
            </a:pPr>
            <a:r>
              <a:rPr lang="en-US" dirty="0"/>
              <a:t>And when we compare the donation from male and female, we kind of see that males are giving more frequently and higher amounts.</a:t>
            </a:r>
          </a:p>
          <a:p>
            <a:pPr marL="228600" indent="-228600">
              <a:buAutoNum type="arabicParenR"/>
            </a:pPr>
            <a:endParaRPr lang="en-US" dirty="0"/>
          </a:p>
          <a:p>
            <a:pPr marL="0" indent="0">
              <a:buNone/>
            </a:pPr>
            <a:r>
              <a:rPr lang="en-US" dirty="0"/>
              <a:t>The attributes we were focusing on at this stage were all tested and included during the modeling process</a:t>
            </a:r>
          </a:p>
          <a:p>
            <a:pPr marL="228600" indent="-228600">
              <a:buAutoNum type="arabicParenR"/>
            </a:pPr>
            <a:endParaRPr lang="en-US" dirty="0"/>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3</a:t>
            </a:fld>
            <a:endParaRPr lang="en-US"/>
          </a:p>
        </p:txBody>
      </p:sp>
    </p:spTree>
    <p:extLst>
      <p:ext uri="{BB962C8B-B14F-4D97-AF65-F5344CB8AC3E}">
        <p14:creationId xmlns:p14="http://schemas.microsoft.com/office/powerpoint/2010/main" val="373059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based on the descriptive analysis I produced the model to find the key demographics of a valuable donor</a:t>
            </a:r>
          </a:p>
          <a:p>
            <a:endParaRPr lang="en-US" dirty="0"/>
          </a:p>
          <a:p>
            <a:r>
              <a:rPr lang="en-US" dirty="0"/>
              <a:t>And I found four attributes that play significant role in increasing the donation amount</a:t>
            </a:r>
          </a:p>
          <a:p>
            <a:r>
              <a:rPr lang="en-US" dirty="0"/>
              <a:t>Specifically, they are: being a male, having a higher income, living in a highly educated, and diversified community</a:t>
            </a:r>
          </a:p>
          <a:p>
            <a:r>
              <a:rPr lang="en-US" dirty="0"/>
              <a:t>However these attributes have very different degree of impacts </a:t>
            </a:r>
          </a:p>
          <a:p>
            <a:r>
              <a:rPr lang="en-US" dirty="0"/>
              <a:t>And its surprising to see that people with bachelor’s degree or above may donate twice as many money as those without the bachelor’s degree.</a:t>
            </a:r>
          </a:p>
          <a:p>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4</a:t>
            </a:fld>
            <a:endParaRPr lang="en-US"/>
          </a:p>
        </p:txBody>
      </p:sp>
    </p:spTree>
    <p:extLst>
      <p:ext uri="{BB962C8B-B14F-4D97-AF65-F5344CB8AC3E}">
        <p14:creationId xmlns:p14="http://schemas.microsoft.com/office/powerpoint/2010/main" val="16782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internal analytics and reporting purposes, a demo dashboard has been built for Catholic Charities</a:t>
            </a:r>
          </a:p>
          <a:p>
            <a:r>
              <a:rPr lang="en-US" dirty="0"/>
              <a:t>And it has four basic sections: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The overview section with many key performance indicators like number of donors and amount of donations</a:t>
            </a:r>
          </a:p>
          <a:p>
            <a:pPr marL="228600" indent="-228600">
              <a:buAutoNum type="arabicParenR"/>
            </a:pPr>
            <a:r>
              <a:rPr lang="en-US" dirty="0"/>
              <a:t>The maps that are showing geographic distributions of our current donors and value donors</a:t>
            </a:r>
          </a:p>
          <a:p>
            <a:pPr marL="228600" indent="-228600">
              <a:buAutoNum type="arabicParenR"/>
            </a:pPr>
            <a:r>
              <a:rPr lang="en-US" dirty="0"/>
              <a:t>The third section is showing different demographics information and city list of top donation over the five years</a:t>
            </a:r>
          </a:p>
          <a:p>
            <a:pPr marL="228600" indent="-228600">
              <a:buAutoNum type="arabicParenR"/>
            </a:pPr>
            <a:r>
              <a:rPr lang="en-US" dirty="0"/>
              <a:t>On the upper right corner, there are filters for states and cities. We can apply the filters to compare the performances across regions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we know the characteristics of our valuable donors, we’d like to use the traditional RFM tools to segment our current donor profile.</a:t>
            </a:r>
          </a:p>
          <a:p>
            <a:pPr marL="0" indent="0">
              <a:buNone/>
            </a:pPr>
            <a:endParaRPr lang="en-US" dirty="0"/>
          </a:p>
        </p:txBody>
      </p:sp>
      <p:sp>
        <p:nvSpPr>
          <p:cNvPr id="4" name="Slide Number Placeholder 3"/>
          <p:cNvSpPr>
            <a:spLocks noGrp="1"/>
          </p:cNvSpPr>
          <p:nvPr>
            <p:ph type="sldNum" sz="quarter" idx="5"/>
          </p:nvPr>
        </p:nvSpPr>
        <p:spPr/>
        <p:txBody>
          <a:bodyPr/>
          <a:lstStyle/>
          <a:p>
            <a:fld id="{BCD34D54-87D1-43C1-B24E-A299E2FEDE1B}" type="slidenum">
              <a:rPr lang="en-US" smtClean="0"/>
              <a:t>5</a:t>
            </a:fld>
            <a:endParaRPr lang="en-US"/>
          </a:p>
        </p:txBody>
      </p:sp>
    </p:spTree>
    <p:extLst>
      <p:ext uri="{BB962C8B-B14F-4D97-AF65-F5344CB8AC3E}">
        <p14:creationId xmlns:p14="http://schemas.microsoft.com/office/powerpoint/2010/main" val="3404826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Regression model helped in identify some key variables. In the following part, we are going to cluster our donors into different segments based on the RFM model. This segmentation combined with insights from regression model will further help us design more customized marketing strategies to target our donors.</a:t>
            </a:r>
            <a:endParaRPr lang="en-US" dirty="0"/>
          </a:p>
          <a:p>
            <a:r>
              <a:rPr lang="en-US" dirty="0">
                <a:cs typeface="Calibri"/>
              </a:rPr>
              <a:t>RFM model has three important elements, recency, frequency, and monetary value. Here, we define 'recency' as whether there is any donation behavior in 2021 or 2022. If the answer is yes, then we will label it as 1, otherwise a zero. As for frequency, we calculate the average gifts donated by all donors from 2017 to 2021 and then compare each donor's number of gifts with this average. If above average, then 1, otherwise 0. We process the monetary value using the same way. </a:t>
            </a:r>
            <a:endParaRPr lang="en-US" dirty="0">
              <a:ea typeface="Calibri"/>
              <a:cs typeface="Calibri"/>
            </a:endParaRPr>
          </a:p>
          <a:p>
            <a:endParaRPr lang="en-US" dirty="0">
              <a:ea typeface="Calibri"/>
              <a:cs typeface="Calibri"/>
            </a:endParaRPr>
          </a:p>
          <a:p>
            <a:r>
              <a:rPr lang="en-US" dirty="0">
                <a:ea typeface="Calibri"/>
                <a:cs typeface="Calibri"/>
              </a:rPr>
              <a:t>Thus we got matrix with 1 and 0. Based on the results, we finally group our donors into 6 segments. </a:t>
            </a:r>
          </a:p>
        </p:txBody>
      </p:sp>
      <p:sp>
        <p:nvSpPr>
          <p:cNvPr id="4" name="Slide Number Placeholder 3"/>
          <p:cNvSpPr>
            <a:spLocks noGrp="1"/>
          </p:cNvSpPr>
          <p:nvPr>
            <p:ph type="sldNum" sz="quarter" idx="5"/>
          </p:nvPr>
        </p:nvSpPr>
        <p:spPr/>
        <p:txBody>
          <a:bodyPr/>
          <a:lstStyle/>
          <a:p>
            <a:fld id="{BCD34D54-87D1-43C1-B24E-A299E2FEDE1B}" type="slidenum">
              <a:rPr lang="en-US"/>
              <a:t>6</a:t>
            </a:fld>
            <a:endParaRPr lang="en-US"/>
          </a:p>
        </p:txBody>
      </p:sp>
    </p:spTree>
    <p:extLst>
      <p:ext uri="{BB962C8B-B14F-4D97-AF65-F5344CB8AC3E}">
        <p14:creationId xmlns:p14="http://schemas.microsoft.com/office/powerpoint/2010/main" val="1250910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7</a:t>
            </a:fld>
            <a:endParaRPr lang="en-US"/>
          </a:p>
        </p:txBody>
      </p:sp>
    </p:spTree>
    <p:extLst>
      <p:ext uri="{BB962C8B-B14F-4D97-AF65-F5344CB8AC3E}">
        <p14:creationId xmlns:p14="http://schemas.microsoft.com/office/powerpoint/2010/main" val="241476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tell that almost half of our donors are lost in recent years while Catholic Charities still attract some new donors, which are denoted as group "slipping" and "rookies" respectively. And we still have about 7% core donors, who not only donate often but at a higher monetary value.</a:t>
            </a:r>
          </a:p>
          <a:p>
            <a:endParaRPr lang="en-US" dirty="0"/>
          </a:p>
          <a:p>
            <a:r>
              <a:rPr lang="en-US" dirty="0"/>
              <a:t>Our research will be mainly focus on the composition of Group Rookies and Slipping because they account for around 70% of our donors and it’s important to increase their retention rate and try to transfer them into our best donors.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BCD34D54-87D1-43C1-B24E-A299E2FEDE1B}" type="slidenum">
              <a:rPr lang="en-US"/>
              <a:t>8</a:t>
            </a:fld>
            <a:endParaRPr lang="en-US"/>
          </a:p>
        </p:txBody>
      </p:sp>
    </p:spTree>
    <p:extLst>
      <p:ext uri="{BB962C8B-B14F-4D97-AF65-F5344CB8AC3E}">
        <p14:creationId xmlns:p14="http://schemas.microsoft.com/office/powerpoint/2010/main" val="2963550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we know from our regression model, gender, income and education do play important roles in one's donation behavior. </a:t>
            </a:r>
          </a:p>
          <a:p>
            <a:endParaRPr lang="en-US" dirty="0">
              <a:cs typeface="Calibri"/>
            </a:endParaRPr>
          </a:p>
          <a:p>
            <a:r>
              <a:rPr lang="en-US" dirty="0">
                <a:cs typeface="Calibri"/>
              </a:rPr>
              <a:t>After reviewing the RFM analysis, we have similar results that there are more females in Group Rookie and Slipping (These two groups consist of </a:t>
            </a:r>
            <a:r>
              <a:rPr lang="en-US" dirty="0"/>
              <a:t>52% female</a:t>
            </a:r>
            <a:r>
              <a:rPr lang="en-US" dirty="0">
                <a:cs typeface="Calibri"/>
              </a:rPr>
              <a:t> and 48% males, compared with only 47% females in the total data). Which may indicate that female can be more attracted to charities but it's hard for us to keep them and transfer them to our core donors. </a:t>
            </a:r>
          </a:p>
          <a:p>
            <a:endParaRPr lang="en-US" dirty="0">
              <a:cs typeface="Calibri"/>
            </a:endParaRPr>
          </a:p>
          <a:p>
            <a:r>
              <a:rPr lang="en-US" dirty="0">
                <a:cs typeface="Calibri"/>
              </a:rPr>
              <a:t>As for our core group, male, people with high income and high education level make up the majority. So for our promotion plan, we need to think of ways to attract people with those characteristics because they have the potential to become our best donors.</a:t>
            </a:r>
          </a:p>
          <a:p>
            <a:endParaRPr lang="en-US" dirty="0"/>
          </a:p>
          <a:p>
            <a:r>
              <a:rPr lang="en-US" dirty="0">
                <a:cs typeface="Calibri"/>
              </a:rPr>
              <a:t>In the following part, we will discuss the promotion plan in detail.</a:t>
            </a:r>
          </a:p>
        </p:txBody>
      </p:sp>
      <p:sp>
        <p:nvSpPr>
          <p:cNvPr id="4" name="Slide Number Placeholder 3"/>
          <p:cNvSpPr>
            <a:spLocks noGrp="1"/>
          </p:cNvSpPr>
          <p:nvPr>
            <p:ph type="sldNum" sz="quarter" idx="5"/>
          </p:nvPr>
        </p:nvSpPr>
        <p:spPr/>
        <p:txBody>
          <a:bodyPr/>
          <a:lstStyle/>
          <a:p>
            <a:fld id="{BCD34D54-87D1-43C1-B24E-A299E2FEDE1B}" type="slidenum">
              <a:rPr lang="en-US"/>
              <a:t>9</a:t>
            </a:fld>
            <a:endParaRPr lang="en-US"/>
          </a:p>
        </p:txBody>
      </p:sp>
    </p:spTree>
    <p:extLst>
      <p:ext uri="{BB962C8B-B14F-4D97-AF65-F5344CB8AC3E}">
        <p14:creationId xmlns:p14="http://schemas.microsoft.com/office/powerpoint/2010/main" val="76150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47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956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26425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167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8088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4/8/25</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801416"/>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3" r:id="rId3"/>
    <p:sldLayoutId id="2147484274" r:id="rId4"/>
    <p:sldLayoutId id="2147484276" r:id="rId5"/>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DonorDashboard_16698608151450/DonorDashboard?:language=en-US&amp;publish=yes&amp;:display_count=n&amp;:origin=viz_share_l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19D9-73CB-CD2B-3DF4-9E8E4EB0CA83}"/>
              </a:ext>
            </a:extLst>
          </p:cNvPr>
          <p:cNvSpPr>
            <a:spLocks noGrp="1"/>
          </p:cNvSpPr>
          <p:nvPr>
            <p:ph type="ctrTitle"/>
          </p:nvPr>
        </p:nvSpPr>
        <p:spPr>
          <a:xfrm>
            <a:off x="457200" y="4994773"/>
            <a:ext cx="7772400" cy="1468812"/>
          </a:xfrm>
        </p:spPr>
        <p:txBody>
          <a:bodyPr>
            <a:normAutofit/>
          </a:bodyPr>
          <a:lstStyle/>
          <a:p>
            <a:r>
              <a:rPr lang="en-US" dirty="0"/>
              <a:t>Donor analysis and </a:t>
            </a:r>
            <a:br>
              <a:rPr lang="en-US" dirty="0"/>
            </a:br>
            <a:r>
              <a:rPr lang="en-US" dirty="0"/>
              <a:t>marketing strategies</a:t>
            </a:r>
          </a:p>
        </p:txBody>
      </p:sp>
      <p:sp>
        <p:nvSpPr>
          <p:cNvPr id="3" name="Subtitle 2">
            <a:extLst>
              <a:ext uri="{FF2B5EF4-FFF2-40B4-BE49-F238E27FC236}">
                <a16:creationId xmlns:a16="http://schemas.microsoft.com/office/drawing/2014/main" id="{4EDE57BA-E576-2576-5023-42FD6254A25C}"/>
              </a:ext>
            </a:extLst>
          </p:cNvPr>
          <p:cNvSpPr>
            <a:spLocks noGrp="1"/>
          </p:cNvSpPr>
          <p:nvPr>
            <p:ph type="subTitle" idx="1"/>
          </p:nvPr>
        </p:nvSpPr>
        <p:spPr>
          <a:xfrm>
            <a:off x="8610600" y="4960137"/>
            <a:ext cx="2690813" cy="1463040"/>
          </a:xfrm>
        </p:spPr>
        <p:txBody>
          <a:bodyPr/>
          <a:lstStyle/>
          <a:p>
            <a:r>
              <a:rPr lang="en-US" dirty="0"/>
              <a:t>Surbhi Sharma</a:t>
            </a:r>
          </a:p>
        </p:txBody>
      </p:sp>
      <p:pic>
        <p:nvPicPr>
          <p:cNvPr id="9220" name="Picture 4" descr="Donate A Car To A Nonprofit">
            <a:extLst>
              <a:ext uri="{FF2B5EF4-FFF2-40B4-BE49-F238E27FC236}">
                <a16:creationId xmlns:a16="http://schemas.microsoft.com/office/drawing/2014/main" id="{D3CA41CB-E171-B6E4-1F96-5815209240BC}"/>
              </a:ext>
            </a:extLst>
          </p:cNvPr>
          <p:cNvPicPr>
            <a:picLocks noChangeAspect="1" noChangeArrowheads="1"/>
          </p:cNvPicPr>
          <p:nvPr/>
        </p:nvPicPr>
        <p:blipFill rotWithShape="1">
          <a:blip r:embed="rId3">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16627"/>
          <a:stretch/>
        </p:blipFill>
        <p:spPr bwMode="auto">
          <a:xfrm>
            <a:off x="2814917" y="854728"/>
            <a:ext cx="6562165" cy="282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598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3F72B3-2C70-3395-DF41-1E7C0D06B882}"/>
              </a:ext>
            </a:extLst>
          </p:cNvPr>
          <p:cNvSpPr/>
          <p:nvPr/>
        </p:nvSpPr>
        <p:spPr>
          <a:xfrm>
            <a:off x="1711893" y="2864382"/>
            <a:ext cx="3072054" cy="7756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Desired </a:t>
            </a:r>
          </a:p>
          <a:p>
            <a:pPr algn="ctr"/>
            <a:r>
              <a:rPr lang="zh-CN" altLang="en-US" sz="2000">
                <a:ea typeface="华文仿宋"/>
              </a:rPr>
              <a:t>Demographics</a:t>
            </a:r>
          </a:p>
        </p:txBody>
      </p:sp>
      <p:sp>
        <p:nvSpPr>
          <p:cNvPr id="2" name="Title 1">
            <a:extLst>
              <a:ext uri="{FF2B5EF4-FFF2-40B4-BE49-F238E27FC236}">
                <a16:creationId xmlns:a16="http://schemas.microsoft.com/office/drawing/2014/main" id="{FADEBC78-A71B-EF5B-6180-D970E06536D6}"/>
              </a:ext>
            </a:extLst>
          </p:cNvPr>
          <p:cNvSpPr>
            <a:spLocks noGrp="1"/>
          </p:cNvSpPr>
          <p:nvPr>
            <p:ph type="title"/>
          </p:nvPr>
        </p:nvSpPr>
        <p:spPr/>
        <p:txBody>
          <a:bodyPr/>
          <a:lstStyle/>
          <a:p>
            <a:r>
              <a:rPr lang="en-US"/>
              <a:t>Promotional Plan</a:t>
            </a:r>
          </a:p>
        </p:txBody>
      </p:sp>
      <p:sp>
        <p:nvSpPr>
          <p:cNvPr id="4" name="Rectangle 3">
            <a:extLst>
              <a:ext uri="{FF2B5EF4-FFF2-40B4-BE49-F238E27FC236}">
                <a16:creationId xmlns:a16="http://schemas.microsoft.com/office/drawing/2014/main" id="{CC8AC75D-2A7C-93BE-2B7D-5DBF5A382F2F}"/>
              </a:ext>
            </a:extLst>
          </p:cNvPr>
          <p:cNvSpPr/>
          <p:nvPr/>
        </p:nvSpPr>
        <p:spPr>
          <a:xfrm>
            <a:off x="1224246" y="1811760"/>
            <a:ext cx="9510048" cy="85950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F41F16-053A-CA19-437B-1A5AA3CE73C9}"/>
              </a:ext>
            </a:extLst>
          </p:cNvPr>
          <p:cNvSpPr txBox="1"/>
          <p:nvPr/>
        </p:nvSpPr>
        <p:spPr>
          <a:xfrm>
            <a:off x="1540944" y="1859813"/>
            <a:ext cx="941111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2E2B21"/>
                </a:solidFill>
                <a:cs typeface="Calibri"/>
              </a:rPr>
              <a:t>Business goal</a:t>
            </a:r>
            <a:endParaRPr lang="en-US">
              <a:solidFill>
                <a:srgbClr val="605B4F"/>
              </a:solidFill>
              <a:cs typeface="Calibri"/>
            </a:endParaRPr>
          </a:p>
          <a:p>
            <a:r>
              <a:rPr lang="en-US" sz="2000">
                <a:solidFill>
                  <a:srgbClr val="C00000"/>
                </a:solidFill>
                <a:cs typeface="Calibri"/>
              </a:rPr>
              <a:t>Expand</a:t>
            </a:r>
            <a:r>
              <a:rPr lang="en-US" sz="2000">
                <a:solidFill>
                  <a:srgbClr val="C00000"/>
                </a:solidFill>
                <a:ea typeface="+mn-lt"/>
                <a:cs typeface="+mn-lt"/>
              </a:rPr>
              <a:t> new donors </a:t>
            </a:r>
            <a:r>
              <a:rPr lang="en-US" sz="2000">
                <a:solidFill>
                  <a:schemeClr val="tx2"/>
                </a:solidFill>
                <a:ea typeface="+mn-lt"/>
                <a:cs typeface="+mn-lt"/>
              </a:rPr>
              <a:t>who have similar demographics to our identified donor segments</a:t>
            </a:r>
            <a:endParaRPr lang="en-US">
              <a:solidFill>
                <a:schemeClr val="tx2"/>
              </a:solidFill>
            </a:endParaRPr>
          </a:p>
        </p:txBody>
      </p:sp>
      <p:sp>
        <p:nvSpPr>
          <p:cNvPr id="8" name="Content Placeholder 9">
            <a:extLst>
              <a:ext uri="{FF2B5EF4-FFF2-40B4-BE49-F238E27FC236}">
                <a16:creationId xmlns:a16="http://schemas.microsoft.com/office/drawing/2014/main" id="{EE0C63DE-B278-8AC7-07AA-8760CC798935}"/>
              </a:ext>
            </a:extLst>
          </p:cNvPr>
          <p:cNvSpPr txBox="1">
            <a:spLocks/>
          </p:cNvSpPr>
          <p:nvPr/>
        </p:nvSpPr>
        <p:spPr>
          <a:xfrm>
            <a:off x="1863710" y="3648370"/>
            <a:ext cx="2761161" cy="534556"/>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Male </a:t>
            </a:r>
          </a:p>
          <a:p>
            <a:pPr marL="0" indent="0" algn="ctr">
              <a:lnSpc>
                <a:spcPct val="200000"/>
              </a:lnSpc>
              <a:buNone/>
            </a:pPr>
            <a:endParaRPr lang="en-US" sz="2400">
              <a:solidFill>
                <a:schemeClr val="tx2"/>
              </a:solidFill>
            </a:endParaRPr>
          </a:p>
          <a:p>
            <a:pPr marL="0" indent="0" algn="ctr">
              <a:lnSpc>
                <a:spcPct val="200000"/>
              </a:lnSpc>
              <a:buNone/>
            </a:pPr>
            <a:endParaRPr lang="en-US" sz="2400">
              <a:solidFill>
                <a:schemeClr val="tx2"/>
              </a:solidFill>
            </a:endParaRPr>
          </a:p>
        </p:txBody>
      </p:sp>
      <p:sp>
        <p:nvSpPr>
          <p:cNvPr id="10" name="Rectangle 9">
            <a:extLst>
              <a:ext uri="{FF2B5EF4-FFF2-40B4-BE49-F238E27FC236}">
                <a16:creationId xmlns:a16="http://schemas.microsoft.com/office/drawing/2014/main" id="{19C33C7F-BDEC-CCA5-B563-500E744749BE}"/>
              </a:ext>
            </a:extLst>
          </p:cNvPr>
          <p:cNvSpPr/>
          <p:nvPr/>
        </p:nvSpPr>
        <p:spPr>
          <a:xfrm>
            <a:off x="1704636" y="2864382"/>
            <a:ext cx="3079311" cy="36113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10">
            <a:extLst>
              <a:ext uri="{FF2B5EF4-FFF2-40B4-BE49-F238E27FC236}">
                <a16:creationId xmlns:a16="http://schemas.microsoft.com/office/drawing/2014/main" id="{55D45382-3E9D-D0C3-9CCC-745B0AE23114}"/>
              </a:ext>
            </a:extLst>
          </p:cNvPr>
          <p:cNvSpPr/>
          <p:nvPr/>
        </p:nvSpPr>
        <p:spPr>
          <a:xfrm>
            <a:off x="4584217" y="3590247"/>
            <a:ext cx="937100"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4" name="Arrow: Right 10">
            <a:extLst>
              <a:ext uri="{FF2B5EF4-FFF2-40B4-BE49-F238E27FC236}">
                <a16:creationId xmlns:a16="http://schemas.microsoft.com/office/drawing/2014/main" id="{0AD34AFB-1755-FE97-594F-98E6884091B5}"/>
              </a:ext>
            </a:extLst>
          </p:cNvPr>
          <p:cNvSpPr/>
          <p:nvPr/>
        </p:nvSpPr>
        <p:spPr>
          <a:xfrm>
            <a:off x="4581072" y="4671771"/>
            <a:ext cx="943964"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26" name="Arrow: Right 10">
            <a:extLst>
              <a:ext uri="{FF2B5EF4-FFF2-40B4-BE49-F238E27FC236}">
                <a16:creationId xmlns:a16="http://schemas.microsoft.com/office/drawing/2014/main" id="{195CFEB3-0EC3-B55D-D9B7-324B6BE771F1}"/>
              </a:ext>
            </a:extLst>
          </p:cNvPr>
          <p:cNvSpPr/>
          <p:nvPr/>
        </p:nvSpPr>
        <p:spPr>
          <a:xfrm>
            <a:off x="4565521" y="5828460"/>
            <a:ext cx="943964" cy="47426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3" name="Content Placeholder 9">
            <a:extLst>
              <a:ext uri="{FF2B5EF4-FFF2-40B4-BE49-F238E27FC236}">
                <a16:creationId xmlns:a16="http://schemas.microsoft.com/office/drawing/2014/main" id="{5147B98E-EB6F-169F-116A-1980EC84CB90}"/>
              </a:ext>
            </a:extLst>
          </p:cNvPr>
          <p:cNvSpPr txBox="1">
            <a:spLocks/>
          </p:cNvSpPr>
          <p:nvPr/>
        </p:nvSpPr>
        <p:spPr>
          <a:xfrm>
            <a:off x="1938131" y="5871638"/>
            <a:ext cx="2761161" cy="520043"/>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Minority</a:t>
            </a:r>
          </a:p>
          <a:p>
            <a:pPr marL="0" indent="0" algn="r">
              <a:lnSpc>
                <a:spcPct val="200000"/>
              </a:lnSpc>
              <a:buNone/>
            </a:pPr>
            <a:endParaRPr lang="en-US" sz="2400">
              <a:solidFill>
                <a:schemeClr val="tx2"/>
              </a:solidFill>
            </a:endParaRPr>
          </a:p>
          <a:p>
            <a:pPr marL="0" indent="0" algn="r">
              <a:lnSpc>
                <a:spcPct val="200000"/>
              </a:lnSpc>
              <a:buFont typeface="Tw Cen MT" panose="020B0602020104020603" pitchFamily="34" charset="0"/>
              <a:buNone/>
            </a:pPr>
            <a:endParaRPr lang="en-US" sz="2400">
              <a:solidFill>
                <a:schemeClr val="tx2"/>
              </a:solidFill>
            </a:endParaRPr>
          </a:p>
        </p:txBody>
      </p:sp>
      <p:sp>
        <p:nvSpPr>
          <p:cNvPr id="6" name="Content Placeholder 9">
            <a:extLst>
              <a:ext uri="{FF2B5EF4-FFF2-40B4-BE49-F238E27FC236}">
                <a16:creationId xmlns:a16="http://schemas.microsoft.com/office/drawing/2014/main" id="{F0F5D5D1-DF8E-5646-7B87-596C6CFA2FDE}"/>
              </a:ext>
            </a:extLst>
          </p:cNvPr>
          <p:cNvSpPr txBox="1">
            <a:spLocks/>
          </p:cNvSpPr>
          <p:nvPr/>
        </p:nvSpPr>
        <p:spPr>
          <a:xfrm>
            <a:off x="1506533" y="4526078"/>
            <a:ext cx="2761161" cy="534556"/>
          </a:xfrm>
          <a:prstGeom prst="rect">
            <a:avLst/>
          </a:prstGeom>
        </p:spPr>
        <p:txBody>
          <a:bodyPr lIns="91440" tIns="45720" rIns="91440" bIns="4572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r">
              <a:lnSpc>
                <a:spcPct val="100000"/>
              </a:lnSpc>
              <a:buNone/>
            </a:pPr>
            <a:endParaRPr lang="en-US" sz="2400">
              <a:solidFill>
                <a:schemeClr val="tx2"/>
              </a:solidFill>
            </a:endParaRPr>
          </a:p>
          <a:p>
            <a:pPr marL="0" indent="0" algn="r">
              <a:lnSpc>
                <a:spcPct val="200000"/>
              </a:lnSpc>
              <a:buNone/>
            </a:pPr>
            <a:endParaRPr lang="en-US" sz="2400">
              <a:solidFill>
                <a:schemeClr val="tx2"/>
              </a:solidFill>
            </a:endParaRPr>
          </a:p>
          <a:p>
            <a:pPr marL="0" indent="0" algn="r">
              <a:lnSpc>
                <a:spcPct val="200000"/>
              </a:lnSpc>
              <a:buNone/>
            </a:pPr>
            <a:endParaRPr lang="en-US" sz="2400">
              <a:solidFill>
                <a:schemeClr val="tx2"/>
              </a:solidFill>
            </a:endParaRPr>
          </a:p>
        </p:txBody>
      </p:sp>
      <p:sp>
        <p:nvSpPr>
          <p:cNvPr id="7" name="Content Placeholder 9">
            <a:extLst>
              <a:ext uri="{FF2B5EF4-FFF2-40B4-BE49-F238E27FC236}">
                <a16:creationId xmlns:a16="http://schemas.microsoft.com/office/drawing/2014/main" id="{7C1AA344-64AA-295D-54E1-29C92C284619}"/>
              </a:ext>
            </a:extLst>
          </p:cNvPr>
          <p:cNvSpPr txBox="1">
            <a:spLocks/>
          </p:cNvSpPr>
          <p:nvPr/>
        </p:nvSpPr>
        <p:spPr>
          <a:xfrm>
            <a:off x="1863710" y="4535130"/>
            <a:ext cx="2761161" cy="875641"/>
          </a:xfrm>
          <a:prstGeom prst="rect">
            <a:avLst/>
          </a:prstGeom>
        </p:spPr>
        <p:txBody>
          <a:bodyPr lIns="91440" tIns="45720" rIns="91440" bIns="45720" anchor="t">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buNone/>
            </a:pPr>
            <a:r>
              <a:rPr lang="en-US" sz="2400">
                <a:solidFill>
                  <a:schemeClr val="tx2"/>
                </a:solidFill>
              </a:rPr>
              <a:t>Higher Income</a:t>
            </a:r>
            <a:endParaRPr lang="en-US">
              <a:solidFill>
                <a:schemeClr val="tx2"/>
              </a:solidFill>
            </a:endParaRPr>
          </a:p>
          <a:p>
            <a:pPr marL="0" indent="0" algn="ctr">
              <a:lnSpc>
                <a:spcPct val="100000"/>
              </a:lnSpc>
              <a:buNone/>
            </a:pPr>
            <a:r>
              <a:rPr lang="en-US" sz="2400">
                <a:solidFill>
                  <a:schemeClr val="tx2"/>
                </a:solidFill>
              </a:rPr>
              <a:t> Higher Education level</a:t>
            </a:r>
            <a:endParaRPr lang="en-US">
              <a:solidFill>
                <a:schemeClr val="tx2"/>
              </a:solidFill>
            </a:endParaRPr>
          </a:p>
          <a:p>
            <a:pPr marL="0" indent="0" algn="ctr">
              <a:lnSpc>
                <a:spcPct val="200000"/>
              </a:lnSpc>
              <a:buNone/>
            </a:pPr>
            <a:endParaRPr lang="en-US" sz="2400">
              <a:solidFill>
                <a:schemeClr val="tx2"/>
              </a:solidFill>
            </a:endParaRPr>
          </a:p>
        </p:txBody>
      </p:sp>
      <p:sp>
        <p:nvSpPr>
          <p:cNvPr id="32" name="TextBox 31">
            <a:extLst>
              <a:ext uri="{FF2B5EF4-FFF2-40B4-BE49-F238E27FC236}">
                <a16:creationId xmlns:a16="http://schemas.microsoft.com/office/drawing/2014/main" id="{CABD3B3E-17AB-63FD-2972-57AA2C590EF0}"/>
              </a:ext>
            </a:extLst>
          </p:cNvPr>
          <p:cNvSpPr txBox="1"/>
          <p:nvPr/>
        </p:nvSpPr>
        <p:spPr>
          <a:xfrm>
            <a:off x="6917391" y="340673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Sports Gatherings</a:t>
            </a:r>
            <a:endParaRPr lang="en-US" sz="2400"/>
          </a:p>
        </p:txBody>
      </p:sp>
      <p:sp>
        <p:nvSpPr>
          <p:cNvPr id="33" name="TextBox 32">
            <a:extLst>
              <a:ext uri="{FF2B5EF4-FFF2-40B4-BE49-F238E27FC236}">
                <a16:creationId xmlns:a16="http://schemas.microsoft.com/office/drawing/2014/main" id="{1B2BE9E9-9D47-E991-B04F-B6E11D1B3F41}"/>
              </a:ext>
            </a:extLst>
          </p:cNvPr>
          <p:cNvSpPr txBox="1"/>
          <p:nvPr/>
        </p:nvSpPr>
        <p:spPr>
          <a:xfrm>
            <a:off x="7796272" y="4469555"/>
            <a:ext cx="347966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Monthly donation plan &amp; </a:t>
            </a:r>
            <a:endParaRPr lang="en-US" sz="2400">
              <a:solidFill>
                <a:srgbClr val="2E2B21"/>
              </a:solidFill>
            </a:endParaRPr>
          </a:p>
          <a:p>
            <a:r>
              <a:rPr lang="en-US" sz="2400">
                <a:solidFill>
                  <a:srgbClr val="456867"/>
                </a:solidFill>
              </a:rPr>
              <a:t>Company / College event</a:t>
            </a:r>
            <a:endParaRPr lang="en-US" sz="2400"/>
          </a:p>
        </p:txBody>
      </p:sp>
      <p:sp>
        <p:nvSpPr>
          <p:cNvPr id="35" name="TextBox 34">
            <a:extLst>
              <a:ext uri="{FF2B5EF4-FFF2-40B4-BE49-F238E27FC236}">
                <a16:creationId xmlns:a16="http://schemas.microsoft.com/office/drawing/2014/main" id="{5A39AB55-AE64-09C3-AAD9-ED957396DB16}"/>
              </a:ext>
            </a:extLst>
          </p:cNvPr>
          <p:cNvSpPr txBox="1"/>
          <p:nvPr/>
        </p:nvSpPr>
        <p:spPr>
          <a:xfrm>
            <a:off x="6917391" y="5898389"/>
            <a:ext cx="41024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456867"/>
                </a:solidFill>
              </a:rPr>
              <a:t>Diversity and Inclusion</a:t>
            </a:r>
            <a:endParaRPr lang="en-US" sz="2400"/>
          </a:p>
        </p:txBody>
      </p:sp>
      <p:pic>
        <p:nvPicPr>
          <p:cNvPr id="37" name="Content Placeholder 5">
            <a:extLst>
              <a:ext uri="{FF2B5EF4-FFF2-40B4-BE49-F238E27FC236}">
                <a16:creationId xmlns:a16="http://schemas.microsoft.com/office/drawing/2014/main" id="{60DBEDF5-616A-A80F-5639-A16BD784E6D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703979" y="3160202"/>
            <a:ext cx="955165" cy="946604"/>
          </a:xfrm>
        </p:spPr>
      </p:pic>
      <p:pic>
        <p:nvPicPr>
          <p:cNvPr id="39" name="Picture 38">
            <a:extLst>
              <a:ext uri="{FF2B5EF4-FFF2-40B4-BE49-F238E27FC236}">
                <a16:creationId xmlns:a16="http://schemas.microsoft.com/office/drawing/2014/main" id="{E0F244BA-0846-05A7-19AA-C62BBCFFA6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4563" y="4455963"/>
            <a:ext cx="852604" cy="852604"/>
          </a:xfrm>
          <a:prstGeom prst="rect">
            <a:avLst/>
          </a:prstGeom>
        </p:spPr>
      </p:pic>
      <p:pic>
        <p:nvPicPr>
          <p:cNvPr id="41" name="Picture 40">
            <a:extLst>
              <a:ext uri="{FF2B5EF4-FFF2-40B4-BE49-F238E27FC236}">
                <a16:creationId xmlns:a16="http://schemas.microsoft.com/office/drawing/2014/main" id="{1E601200-93FD-4C40-99CF-7312B496B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2563" y="4455657"/>
            <a:ext cx="1054596" cy="1028911"/>
          </a:xfrm>
          <a:prstGeom prst="rect">
            <a:avLst/>
          </a:prstGeom>
        </p:spPr>
      </p:pic>
      <p:pic>
        <p:nvPicPr>
          <p:cNvPr id="43" name="Picture 42">
            <a:extLst>
              <a:ext uri="{FF2B5EF4-FFF2-40B4-BE49-F238E27FC236}">
                <a16:creationId xmlns:a16="http://schemas.microsoft.com/office/drawing/2014/main" id="{27826018-D649-BB6A-9630-100EA3D9FC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3329" y="5651037"/>
            <a:ext cx="982865" cy="957180"/>
          </a:xfrm>
          <a:prstGeom prst="rect">
            <a:avLst/>
          </a:prstGeom>
        </p:spPr>
      </p:pic>
    </p:spTree>
    <p:extLst>
      <p:ext uri="{BB962C8B-B14F-4D97-AF65-F5344CB8AC3E}">
        <p14:creationId xmlns:p14="http://schemas.microsoft.com/office/powerpoint/2010/main" val="7003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5" grpId="0"/>
      <p:bldP spid="8" grpId="0"/>
      <p:bldP spid="10" grpId="0" animBg="1"/>
      <p:bldP spid="23" grpId="0" animBg="1"/>
      <p:bldP spid="24" grpId="0" animBg="1"/>
      <p:bldP spid="26" grpId="0" animBg="1"/>
      <p:bldP spid="3" grpId="0"/>
      <p:bldP spid="7" grpId="0"/>
      <p:bldP spid="32" grpId="0"/>
      <p:bldP spid="33"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1B63-E768-088D-70C2-6DCC46012C42}"/>
              </a:ext>
            </a:extLst>
          </p:cNvPr>
          <p:cNvSpPr>
            <a:spLocks noGrp="1"/>
          </p:cNvSpPr>
          <p:nvPr>
            <p:ph type="title"/>
          </p:nvPr>
        </p:nvSpPr>
        <p:spPr/>
        <p:txBody>
          <a:bodyPr/>
          <a:lstStyle/>
          <a:p>
            <a:r>
              <a:rPr lang="en-US" dirty="0"/>
              <a:t>Executive Summary</a:t>
            </a:r>
          </a:p>
        </p:txBody>
      </p:sp>
      <p:sp>
        <p:nvSpPr>
          <p:cNvPr id="4" name="Text Placeholder 2">
            <a:extLst>
              <a:ext uri="{FF2B5EF4-FFF2-40B4-BE49-F238E27FC236}">
                <a16:creationId xmlns:a16="http://schemas.microsoft.com/office/drawing/2014/main" id="{E662044F-DC50-656E-40E4-02B733D064AE}"/>
              </a:ext>
            </a:extLst>
          </p:cNvPr>
          <p:cNvSpPr txBox="1">
            <a:spLocks/>
          </p:cNvSpPr>
          <p:nvPr/>
        </p:nvSpPr>
        <p:spPr>
          <a:xfrm>
            <a:off x="836105" y="1765502"/>
            <a:ext cx="4775389" cy="784746"/>
          </a:xfrm>
          <a:prstGeom prst="rect">
            <a:avLst/>
          </a:prstGeom>
          <a:ln w="15875" cap="flat" cmpd="sng" algn="ctr">
            <a:noFill/>
            <a:prstDash val="solid"/>
          </a:ln>
        </p:spPr>
        <p:style>
          <a:lnRef idx="2">
            <a:schemeClr val="accent4">
              <a:shade val="50000"/>
            </a:schemeClr>
          </a:lnRef>
          <a:fillRef idx="1">
            <a:schemeClr val="accent4"/>
          </a:fillRef>
          <a:effectRef idx="0">
            <a:schemeClr val="accent4"/>
          </a:effectRef>
          <a:fontRef idx="minor">
            <a:schemeClr val="lt1"/>
          </a:fontRef>
        </p:style>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r>
              <a:rPr lang="en-US" sz="4000" dirty="0">
                <a:solidFill>
                  <a:schemeClr val="bg1"/>
                </a:solidFill>
              </a:rPr>
              <a:t>Regression Model</a:t>
            </a:r>
          </a:p>
        </p:txBody>
      </p:sp>
      <p:sp>
        <p:nvSpPr>
          <p:cNvPr id="5" name="Content Placeholder 7">
            <a:extLst>
              <a:ext uri="{FF2B5EF4-FFF2-40B4-BE49-F238E27FC236}">
                <a16:creationId xmlns:a16="http://schemas.microsoft.com/office/drawing/2014/main" id="{B839AC84-B5FC-C79F-E445-6760C8EC9D4E}"/>
              </a:ext>
            </a:extLst>
          </p:cNvPr>
          <p:cNvSpPr txBox="1">
            <a:spLocks/>
          </p:cNvSpPr>
          <p:nvPr/>
        </p:nvSpPr>
        <p:spPr>
          <a:xfrm>
            <a:off x="1101521" y="2719042"/>
            <a:ext cx="4244556" cy="1649144"/>
          </a:xfrm>
          <a:prstGeom prst="rect">
            <a:avLst/>
          </a:prstGeom>
          <a:ln w="15875" cap="flat" cmpd="sng" algn="ctr">
            <a:noFill/>
            <a:prstDash val="solid"/>
          </a:ln>
        </p:spPr>
        <p:style>
          <a:lnRef idx="2">
            <a:schemeClr val="dk1"/>
          </a:lnRef>
          <a:fillRef idx="1">
            <a:schemeClr val="lt1"/>
          </a:fillRef>
          <a:effectRef idx="0">
            <a:schemeClr val="dk1"/>
          </a:effectRef>
          <a:fontRef idx="minor">
            <a:schemeClr val="dk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dk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dk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dk1"/>
                </a:solidFill>
                <a:latin typeface="+mn-lt"/>
                <a:ea typeface="+mn-ea"/>
                <a:cs typeface="+mn-cs"/>
              </a:defRPr>
            </a:lvl9pPr>
          </a:lstStyle>
          <a:p>
            <a:pPr marL="0" indent="0" algn="ctr">
              <a:buFont typeface="Tw Cen MT" panose="020B0602020104020603" pitchFamily="34" charset="0"/>
              <a:buNone/>
            </a:pPr>
            <a:r>
              <a:rPr lang="en-US" sz="2000" dirty="0">
                <a:solidFill>
                  <a:schemeClr val="tx2"/>
                </a:solidFill>
              </a:rPr>
              <a:t>Key demographic variables</a:t>
            </a:r>
          </a:p>
        </p:txBody>
      </p:sp>
      <p:sp>
        <p:nvSpPr>
          <p:cNvPr id="6" name="Text Placeholder 8">
            <a:extLst>
              <a:ext uri="{FF2B5EF4-FFF2-40B4-BE49-F238E27FC236}">
                <a16:creationId xmlns:a16="http://schemas.microsoft.com/office/drawing/2014/main" id="{13DE2163-E1DA-CF49-B45B-F144E0BFF128}"/>
              </a:ext>
            </a:extLst>
          </p:cNvPr>
          <p:cNvSpPr txBox="1">
            <a:spLocks/>
          </p:cNvSpPr>
          <p:nvPr/>
        </p:nvSpPr>
        <p:spPr>
          <a:xfrm>
            <a:off x="6330520" y="1761654"/>
            <a:ext cx="4551336" cy="784746"/>
          </a:xfrm>
          <a:prstGeom prst="rect">
            <a:avLst/>
          </a:prstGeom>
          <a:ln w="15875" cap="flat" cmpd="sng" algn="ctr">
            <a:noFill/>
            <a:prstDash val="solid"/>
          </a:ln>
        </p:spPr>
        <p:style>
          <a:lnRef idx="2">
            <a:schemeClr val="accent3">
              <a:shade val="50000"/>
            </a:schemeClr>
          </a:lnRef>
          <a:fillRef idx="1">
            <a:schemeClr val="accent3"/>
          </a:fillRef>
          <a:effectRef idx="0">
            <a:schemeClr val="accent3"/>
          </a:effectRef>
          <a:fontRef idx="minor">
            <a:schemeClr val="lt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r>
              <a:rPr lang="en-US" sz="4000" dirty="0">
                <a:solidFill>
                  <a:schemeClr val="bg1"/>
                </a:solidFill>
              </a:rPr>
              <a:t>RFM Analysis</a:t>
            </a:r>
          </a:p>
        </p:txBody>
      </p:sp>
      <p:sp>
        <p:nvSpPr>
          <p:cNvPr id="7" name="Content Placeholder 9">
            <a:extLst>
              <a:ext uri="{FF2B5EF4-FFF2-40B4-BE49-F238E27FC236}">
                <a16:creationId xmlns:a16="http://schemas.microsoft.com/office/drawing/2014/main" id="{EFBFF6BB-9FDF-77DD-7619-B910A1D4ED8D}"/>
              </a:ext>
            </a:extLst>
          </p:cNvPr>
          <p:cNvSpPr txBox="1">
            <a:spLocks/>
          </p:cNvSpPr>
          <p:nvPr/>
        </p:nvSpPr>
        <p:spPr>
          <a:xfrm>
            <a:off x="6478961" y="2814071"/>
            <a:ext cx="4244556" cy="173153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gn="ctr">
              <a:buFont typeface="Tw Cen MT" panose="020B0602020104020603" pitchFamily="34" charset="0"/>
              <a:buNone/>
            </a:pPr>
            <a:r>
              <a:rPr lang="en-US" sz="2000" dirty="0">
                <a:solidFill>
                  <a:schemeClr val="tx2"/>
                </a:solidFill>
              </a:rPr>
              <a:t>Develop segments</a:t>
            </a:r>
          </a:p>
          <a:p>
            <a:pPr marL="0" indent="0" algn="ctr">
              <a:buFont typeface="Tw Cen MT" panose="020B0602020104020603" pitchFamily="34" charset="0"/>
              <a:buNone/>
            </a:pPr>
            <a:endParaRPr lang="en-US" sz="2000" dirty="0">
              <a:solidFill>
                <a:schemeClr val="tx2"/>
              </a:solidFill>
            </a:endParaRPr>
          </a:p>
        </p:txBody>
      </p:sp>
      <p:sp>
        <p:nvSpPr>
          <p:cNvPr id="10" name="Rectangle 9">
            <a:extLst>
              <a:ext uri="{FF2B5EF4-FFF2-40B4-BE49-F238E27FC236}">
                <a16:creationId xmlns:a16="http://schemas.microsoft.com/office/drawing/2014/main" id="{334AFE02-DDD1-E65E-BB12-85B8ABE38198}"/>
              </a:ext>
            </a:extLst>
          </p:cNvPr>
          <p:cNvSpPr/>
          <p:nvPr/>
        </p:nvSpPr>
        <p:spPr>
          <a:xfrm>
            <a:off x="836105" y="1765502"/>
            <a:ext cx="4775389" cy="1649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032721-B409-953B-8DD5-C2325A23B8BB}"/>
              </a:ext>
            </a:extLst>
          </p:cNvPr>
          <p:cNvSpPr/>
          <p:nvPr/>
        </p:nvSpPr>
        <p:spPr>
          <a:xfrm>
            <a:off x="6330519" y="1762047"/>
            <a:ext cx="4541441" cy="1649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a:extLst>
              <a:ext uri="{FF2B5EF4-FFF2-40B4-BE49-F238E27FC236}">
                <a16:creationId xmlns:a16="http://schemas.microsoft.com/office/drawing/2014/main" id="{F3733AA9-4A08-28C3-475E-A5C049E20D4A}"/>
              </a:ext>
            </a:extLst>
          </p:cNvPr>
          <p:cNvSpPr/>
          <p:nvPr/>
        </p:nvSpPr>
        <p:spPr>
          <a:xfrm rot="5400000">
            <a:off x="5733815" y="3454838"/>
            <a:ext cx="484632" cy="484632"/>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 Placeholder 8">
            <a:extLst>
              <a:ext uri="{FF2B5EF4-FFF2-40B4-BE49-F238E27FC236}">
                <a16:creationId xmlns:a16="http://schemas.microsoft.com/office/drawing/2014/main" id="{A07CDF02-EF80-7317-ABB2-4C26860837D4}"/>
              </a:ext>
            </a:extLst>
          </p:cNvPr>
          <p:cNvSpPr txBox="1">
            <a:spLocks/>
          </p:cNvSpPr>
          <p:nvPr/>
        </p:nvSpPr>
        <p:spPr>
          <a:xfrm>
            <a:off x="3512925" y="4057854"/>
            <a:ext cx="5078225" cy="784746"/>
          </a:xfrm>
          <a:prstGeom prst="rect">
            <a:avLst/>
          </a:prstGeom>
          <a:solidFill>
            <a:schemeClr val="accent6">
              <a:lumMod val="75000"/>
            </a:schemeClr>
          </a:solidFill>
          <a:ln w="15875" cap="flat" cmpd="sng" algn="ctr">
            <a:noFill/>
            <a:prstDash val="solid"/>
          </a:ln>
        </p:spPr>
        <p:style>
          <a:lnRef idx="2">
            <a:schemeClr val="accent3">
              <a:shade val="50000"/>
            </a:schemeClr>
          </a:lnRef>
          <a:fillRef idx="1">
            <a:schemeClr val="accent3"/>
          </a:fillRef>
          <a:effectRef idx="0">
            <a:schemeClr val="accent3"/>
          </a:effectRef>
          <a:fontRef idx="minor">
            <a:schemeClr val="lt1"/>
          </a:fontRef>
        </p:style>
        <p:txBody>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lt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lt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lt1"/>
                </a:solidFill>
                <a:latin typeface="+mn-lt"/>
                <a:ea typeface="+mn-ea"/>
                <a:cs typeface="+mn-cs"/>
              </a:defRPr>
            </a:lvl9pPr>
          </a:lstStyle>
          <a:p>
            <a:pPr algn="ctr">
              <a:spcBef>
                <a:spcPts val="0"/>
              </a:spcBef>
              <a:spcAft>
                <a:spcPts val="0"/>
              </a:spcAft>
            </a:pPr>
            <a:r>
              <a:rPr lang="en-US" sz="4000" dirty="0">
                <a:solidFill>
                  <a:schemeClr val="bg1"/>
                </a:solidFill>
              </a:rPr>
              <a:t>Promotion Plan</a:t>
            </a:r>
            <a:endParaRPr lang="en-US" sz="4000">
              <a:solidFill>
                <a:schemeClr val="bg1"/>
              </a:solidFill>
            </a:endParaRPr>
          </a:p>
        </p:txBody>
      </p:sp>
      <p:sp>
        <p:nvSpPr>
          <p:cNvPr id="19" name="Rectangle 18">
            <a:extLst>
              <a:ext uri="{FF2B5EF4-FFF2-40B4-BE49-F238E27FC236}">
                <a16:creationId xmlns:a16="http://schemas.microsoft.com/office/drawing/2014/main" id="{D1ECF8DF-4FAB-537C-5192-A60A7D821BE5}"/>
              </a:ext>
            </a:extLst>
          </p:cNvPr>
          <p:cNvSpPr/>
          <p:nvPr/>
        </p:nvSpPr>
        <p:spPr>
          <a:xfrm>
            <a:off x="3512926" y="4057853"/>
            <a:ext cx="5078226" cy="2528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9">
            <a:extLst>
              <a:ext uri="{FF2B5EF4-FFF2-40B4-BE49-F238E27FC236}">
                <a16:creationId xmlns:a16="http://schemas.microsoft.com/office/drawing/2014/main" id="{1B618CA6-50F7-1252-530D-6C7F6C41E20C}"/>
              </a:ext>
            </a:extLst>
          </p:cNvPr>
          <p:cNvSpPr txBox="1">
            <a:spLocks/>
          </p:cNvSpPr>
          <p:nvPr/>
        </p:nvSpPr>
        <p:spPr>
          <a:xfrm>
            <a:off x="3655834" y="4854629"/>
            <a:ext cx="4935316" cy="173153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lgn="ctr"/>
            <a:r>
              <a:rPr lang="en-US" sz="2000" dirty="0"/>
              <a:t>Sports gathering</a:t>
            </a:r>
          </a:p>
          <a:p>
            <a:pPr algn="ctr"/>
            <a:r>
              <a:rPr lang="en-US" sz="2000" dirty="0"/>
              <a:t>Monthly reward signup plan</a:t>
            </a:r>
          </a:p>
          <a:p>
            <a:pPr algn="ctr"/>
            <a:r>
              <a:rPr lang="en-US" sz="2000" dirty="0"/>
              <a:t>Collab with companies and college clubs</a:t>
            </a:r>
          </a:p>
          <a:p>
            <a:pPr algn="ctr"/>
            <a:r>
              <a:rPr lang="en-US" sz="2000" dirty="0"/>
              <a:t>Minority newsletter contents</a:t>
            </a:r>
            <a:endParaRPr lang="en-US" sz="2000" dirty="0">
              <a:solidFill>
                <a:schemeClr val="tx2"/>
              </a:solidFill>
            </a:endParaRPr>
          </a:p>
        </p:txBody>
      </p:sp>
    </p:spTree>
    <p:extLst>
      <p:ext uri="{BB962C8B-B14F-4D97-AF65-F5344CB8AC3E}">
        <p14:creationId xmlns:p14="http://schemas.microsoft.com/office/powerpoint/2010/main" val="17552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5" grpId="0" animBg="1"/>
      <p:bldP spid="18" grpId="0" animBg="1"/>
      <p:bldP spid="19"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Right 10">
            <a:extLst>
              <a:ext uri="{FF2B5EF4-FFF2-40B4-BE49-F238E27FC236}">
                <a16:creationId xmlns:a16="http://schemas.microsoft.com/office/drawing/2014/main" id="{D340E1B0-C6E4-2CF9-67CC-A8186ED7CD88}"/>
              </a:ext>
            </a:extLst>
          </p:cNvPr>
          <p:cNvSpPr/>
          <p:nvPr/>
        </p:nvSpPr>
        <p:spPr>
          <a:xfrm rot="16200000">
            <a:off x="1989122" y="4527246"/>
            <a:ext cx="1258323" cy="89944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B3D5B-6D16-0B5C-8293-A564D0389799}"/>
              </a:ext>
            </a:extLst>
          </p:cNvPr>
          <p:cNvSpPr>
            <a:spLocks noGrp="1"/>
          </p:cNvSpPr>
          <p:nvPr>
            <p:ph type="title"/>
          </p:nvPr>
        </p:nvSpPr>
        <p:spPr/>
        <p:txBody>
          <a:bodyPr/>
          <a:lstStyle/>
          <a:p>
            <a:r>
              <a:rPr lang="en-US"/>
              <a:t>Other Recommendations </a:t>
            </a:r>
          </a:p>
        </p:txBody>
      </p:sp>
      <p:sp>
        <p:nvSpPr>
          <p:cNvPr id="3" name="Content Placeholder 2">
            <a:extLst>
              <a:ext uri="{FF2B5EF4-FFF2-40B4-BE49-F238E27FC236}">
                <a16:creationId xmlns:a16="http://schemas.microsoft.com/office/drawing/2014/main" id="{88A8A51B-A918-4A29-3E31-70A5B4423762}"/>
              </a:ext>
            </a:extLst>
          </p:cNvPr>
          <p:cNvSpPr>
            <a:spLocks noGrp="1"/>
          </p:cNvSpPr>
          <p:nvPr>
            <p:ph idx="1"/>
          </p:nvPr>
        </p:nvSpPr>
        <p:spPr>
          <a:xfrm>
            <a:off x="4733841" y="4586276"/>
            <a:ext cx="6925453" cy="1483412"/>
          </a:xfrm>
        </p:spPr>
        <p:txBody>
          <a:bodyPr vert="horz" lIns="45720" tIns="45720" rIns="45720" bIns="45720" rtlCol="0" anchor="t">
            <a:noAutofit/>
          </a:bodyPr>
          <a:lstStyle/>
          <a:p>
            <a:pPr marL="264795" lvl="1"/>
            <a:r>
              <a:rPr lang="en-US" sz="2400"/>
              <a:t>Education Level</a:t>
            </a:r>
          </a:p>
          <a:p>
            <a:pPr marL="264795" lvl="1"/>
            <a:r>
              <a:rPr lang="en-US" sz="2400"/>
              <a:t>Age</a:t>
            </a:r>
          </a:p>
          <a:p>
            <a:pPr marL="264795" lvl="1"/>
            <a:r>
              <a:rPr lang="en-US" sz="2400"/>
              <a:t>Seasonality</a:t>
            </a:r>
          </a:p>
        </p:txBody>
      </p:sp>
      <p:sp>
        <p:nvSpPr>
          <p:cNvPr id="6" name="TextBox 5">
            <a:extLst>
              <a:ext uri="{FF2B5EF4-FFF2-40B4-BE49-F238E27FC236}">
                <a16:creationId xmlns:a16="http://schemas.microsoft.com/office/drawing/2014/main" id="{956130B7-037B-058A-C6D6-2DD1F1433960}"/>
              </a:ext>
            </a:extLst>
          </p:cNvPr>
          <p:cNvSpPr txBox="1"/>
          <p:nvPr/>
        </p:nvSpPr>
        <p:spPr>
          <a:xfrm>
            <a:off x="724324" y="2084832"/>
            <a:ext cx="3515565"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4800" b="1">
                <a:solidFill>
                  <a:schemeClr val="tx2"/>
                </a:solidFill>
              </a:rPr>
              <a:t>Slipping</a:t>
            </a:r>
          </a:p>
          <a:p>
            <a:pPr algn="ctr"/>
            <a:r>
              <a:rPr lang="en-US" sz="8000" b="1">
                <a:solidFill>
                  <a:schemeClr val="tx2"/>
                </a:solidFill>
              </a:rPr>
              <a:t>~50</a:t>
            </a:r>
            <a:r>
              <a:rPr lang="en-US" sz="2800" b="1">
                <a:solidFill>
                  <a:schemeClr val="tx2"/>
                </a:solidFill>
              </a:rPr>
              <a:t>%</a:t>
            </a:r>
            <a:endParaRPr lang="en-US" sz="6000" b="1">
              <a:solidFill>
                <a:schemeClr val="tx2"/>
              </a:solidFill>
            </a:endParaRPr>
          </a:p>
        </p:txBody>
      </p:sp>
      <p:sp>
        <p:nvSpPr>
          <p:cNvPr id="8" name="TextBox 7">
            <a:extLst>
              <a:ext uri="{FF2B5EF4-FFF2-40B4-BE49-F238E27FC236}">
                <a16:creationId xmlns:a16="http://schemas.microsoft.com/office/drawing/2014/main" id="{714FAE84-21AE-6D56-B4C3-F158F57DD293}"/>
              </a:ext>
            </a:extLst>
          </p:cNvPr>
          <p:cNvSpPr txBox="1"/>
          <p:nvPr/>
        </p:nvSpPr>
        <p:spPr>
          <a:xfrm>
            <a:off x="1131560" y="4789373"/>
            <a:ext cx="3294996" cy="1077218"/>
          </a:xfrm>
          <a:prstGeom prst="rect">
            <a:avLst/>
          </a:prstGeom>
          <a:noFill/>
        </p:spPr>
        <p:txBody>
          <a:bodyPr wrap="square">
            <a:spAutoFit/>
          </a:bodyPr>
          <a:lstStyle/>
          <a:p>
            <a:r>
              <a:rPr lang="en-US" sz="4400" b="1" dirty="0">
                <a:solidFill>
                  <a:srgbClr val="C00000"/>
                </a:solidFill>
              </a:rPr>
              <a:t>Data Quality</a:t>
            </a:r>
          </a:p>
          <a:p>
            <a:pPr algn="ctr"/>
            <a:r>
              <a:rPr lang="en-US" sz="2000" dirty="0">
                <a:solidFill>
                  <a:srgbClr val="C00000"/>
                </a:solidFill>
              </a:rPr>
              <a:t>For precise marketing</a:t>
            </a:r>
          </a:p>
        </p:txBody>
      </p:sp>
      <p:sp>
        <p:nvSpPr>
          <p:cNvPr id="15" name="TextBox 14">
            <a:extLst>
              <a:ext uri="{FF2B5EF4-FFF2-40B4-BE49-F238E27FC236}">
                <a16:creationId xmlns:a16="http://schemas.microsoft.com/office/drawing/2014/main" id="{73BF9B34-DBEC-E838-9B1F-4BE0506FC101}"/>
              </a:ext>
            </a:extLst>
          </p:cNvPr>
          <p:cNvSpPr txBox="1"/>
          <p:nvPr/>
        </p:nvSpPr>
        <p:spPr>
          <a:xfrm>
            <a:off x="4733841" y="2622883"/>
            <a:ext cx="6681644" cy="986000"/>
          </a:xfrm>
          <a:prstGeom prst="rect">
            <a:avLst/>
          </a:prstGeom>
        </p:spPr>
        <p:txBody>
          <a:bodyPr vert="horz" lIns="45720" tIns="45720" rIns="45720" bIns="45720" rtlCol="0" anchor="t">
            <a:normAutofit/>
          </a:bodyPr>
          <a:lstStyle>
            <a:lvl1pPr marL="91440" indent="-91440">
              <a:lnSpc>
                <a:spcPct val="90000"/>
              </a:lnSpc>
              <a:spcBef>
                <a:spcPts val="1200"/>
              </a:spcBef>
              <a:spcAft>
                <a:spcPts val="200"/>
              </a:spcAft>
              <a:buClr>
                <a:schemeClr val="accent2"/>
              </a:buClr>
              <a:buSzPct val="100000"/>
              <a:buFont typeface="Tw Cen MT" panose="020B0602020104020603" pitchFamily="34" charset="0"/>
              <a:buChar char=" "/>
              <a:defRPr sz="2400"/>
            </a:lvl1pPr>
            <a:lvl2pPr marL="264795" lvl="1" indent="-137160">
              <a:lnSpc>
                <a:spcPct val="90000"/>
              </a:lnSpc>
              <a:spcBef>
                <a:spcPts val="200"/>
              </a:spcBef>
              <a:spcAft>
                <a:spcPts val="400"/>
              </a:spcAft>
              <a:buClr>
                <a:schemeClr val="accent2"/>
              </a:buClr>
              <a:buFont typeface="Wingdings 3" pitchFamily="18" charset="2"/>
              <a:buChar char=""/>
              <a:defRPr sz="2000"/>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pPr>
              <a:buFont typeface="Arial" panose="020B0604020202020204" pitchFamily="34" charset="0"/>
              <a:buChar char="•"/>
            </a:pPr>
            <a:r>
              <a:rPr lang="en-US" dirty="0"/>
              <a:t>Attracting new donors takes time and efforts.</a:t>
            </a:r>
          </a:p>
          <a:p>
            <a:pPr>
              <a:buFont typeface="Arial" panose="020B0604020202020204" pitchFamily="34" charset="0"/>
              <a:buChar char="•"/>
            </a:pPr>
            <a:r>
              <a:rPr lang="en-US" dirty="0"/>
              <a:t>Maintain/increase retention rate of current donors.</a:t>
            </a:r>
          </a:p>
        </p:txBody>
      </p:sp>
    </p:spTree>
    <p:extLst>
      <p:ext uri="{BB962C8B-B14F-4D97-AF65-F5344CB8AC3E}">
        <p14:creationId xmlns:p14="http://schemas.microsoft.com/office/powerpoint/2010/main" val="388496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5041-423F-4B07-E1A0-AF91E25B1424}"/>
              </a:ext>
            </a:extLst>
          </p:cNvPr>
          <p:cNvSpPr>
            <a:spLocks noGrp="1"/>
          </p:cNvSpPr>
          <p:nvPr>
            <p:ph type="ctrTitle"/>
          </p:nvPr>
        </p:nvSpPr>
        <p:spPr/>
        <p:txBody>
          <a:bodyPr/>
          <a:lstStyle/>
          <a:p>
            <a:r>
              <a:rPr lang="en-US"/>
              <a:t>Appendix</a:t>
            </a:r>
          </a:p>
        </p:txBody>
      </p:sp>
      <p:sp>
        <p:nvSpPr>
          <p:cNvPr id="3" name="Subtitle 2">
            <a:extLst>
              <a:ext uri="{FF2B5EF4-FFF2-40B4-BE49-F238E27FC236}">
                <a16:creationId xmlns:a16="http://schemas.microsoft.com/office/drawing/2014/main" id="{9E8225B8-754B-2F27-2E9A-9E978C9C64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589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6470-9807-6677-025D-50AD0442C600}"/>
              </a:ext>
            </a:extLst>
          </p:cNvPr>
          <p:cNvSpPr>
            <a:spLocks noGrp="1"/>
          </p:cNvSpPr>
          <p:nvPr>
            <p:ph type="title"/>
          </p:nvPr>
        </p:nvSpPr>
        <p:spPr/>
        <p:txBody>
          <a:bodyPr/>
          <a:lstStyle/>
          <a:p>
            <a:r>
              <a:rPr lang="en-US"/>
              <a:t>Regression result</a:t>
            </a:r>
          </a:p>
        </p:txBody>
      </p:sp>
      <p:pic>
        <p:nvPicPr>
          <p:cNvPr id="7" name="Picture 6">
            <a:extLst>
              <a:ext uri="{FF2B5EF4-FFF2-40B4-BE49-F238E27FC236}">
                <a16:creationId xmlns:a16="http://schemas.microsoft.com/office/drawing/2014/main" id="{2F96ECFE-DD75-1646-1977-B98CE872D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836882"/>
            <a:ext cx="5994400" cy="4597400"/>
          </a:xfrm>
          <a:prstGeom prst="rect">
            <a:avLst/>
          </a:prstGeom>
        </p:spPr>
      </p:pic>
    </p:spTree>
    <p:extLst>
      <p:ext uri="{BB962C8B-B14F-4D97-AF65-F5344CB8AC3E}">
        <p14:creationId xmlns:p14="http://schemas.microsoft.com/office/powerpoint/2010/main" val="27058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8691A8D-FDBA-9D7C-A26C-D25FBC577CEC}"/>
              </a:ext>
            </a:extLst>
          </p:cNvPr>
          <p:cNvSpPr>
            <a:spLocks noGrp="1"/>
          </p:cNvSpPr>
          <p:nvPr>
            <p:ph idx="1"/>
          </p:nvPr>
        </p:nvSpPr>
        <p:spPr>
          <a:xfrm>
            <a:off x="1024128" y="2286000"/>
            <a:ext cx="9720071" cy="4023360"/>
          </a:xfrm>
        </p:spPr>
        <p:txBody>
          <a:bodyPr vert="horz" lIns="45720" tIns="45720" rIns="45720" bIns="45720" rtlCol="0" anchor="t">
            <a:normAutofit/>
          </a:bodyPr>
          <a:lstStyle/>
          <a:p>
            <a:r>
              <a:rPr lang="en-US"/>
              <a:t>The segmentation based on RFM model is as follows:</a:t>
            </a:r>
          </a:p>
          <a:p>
            <a:endParaRPr lang="en-US"/>
          </a:p>
        </p:txBody>
      </p:sp>
      <p:sp>
        <p:nvSpPr>
          <p:cNvPr id="2" name="Title 1">
            <a:extLst>
              <a:ext uri="{FF2B5EF4-FFF2-40B4-BE49-F238E27FC236}">
                <a16:creationId xmlns:a16="http://schemas.microsoft.com/office/drawing/2014/main" id="{F8CB8190-9ED0-4A4D-C1C8-A4A9C5743A6F}"/>
              </a:ext>
            </a:extLst>
          </p:cNvPr>
          <p:cNvSpPr>
            <a:spLocks noGrp="1"/>
          </p:cNvSpPr>
          <p:nvPr>
            <p:ph type="title"/>
          </p:nvPr>
        </p:nvSpPr>
        <p:spPr/>
        <p:txBody>
          <a:bodyPr/>
          <a:lstStyle/>
          <a:p>
            <a:r>
              <a:rPr lang="en-US"/>
              <a:t>RFM</a:t>
            </a:r>
          </a:p>
        </p:txBody>
      </p:sp>
      <p:graphicFrame>
        <p:nvGraphicFramePr>
          <p:cNvPr id="5" name="Content Placeholder 4">
            <a:extLst>
              <a:ext uri="{FF2B5EF4-FFF2-40B4-BE49-F238E27FC236}">
                <a16:creationId xmlns:a16="http://schemas.microsoft.com/office/drawing/2014/main" id="{45904746-FDC6-209E-488D-8C894850687D}"/>
              </a:ext>
            </a:extLst>
          </p:cNvPr>
          <p:cNvGraphicFramePr>
            <a:graphicFrameLocks/>
          </p:cNvGraphicFramePr>
          <p:nvPr>
            <p:extLst>
              <p:ext uri="{D42A27DB-BD31-4B8C-83A1-F6EECF244321}">
                <p14:modId xmlns:p14="http://schemas.microsoft.com/office/powerpoint/2010/main" val="79515088"/>
              </p:ext>
            </p:extLst>
          </p:nvPr>
        </p:nvGraphicFramePr>
        <p:xfrm>
          <a:off x="1136596" y="2771417"/>
          <a:ext cx="9720226" cy="2468880"/>
        </p:xfrm>
        <a:graphic>
          <a:graphicData uri="http://schemas.openxmlformats.org/drawingml/2006/table">
            <a:tbl>
              <a:tblPr firstRow="1" bandRow="1">
                <a:tableStyleId>{5C22544A-7EE6-4342-B048-85BDC9FD1C3A}</a:tableStyleId>
              </a:tblPr>
              <a:tblGrid>
                <a:gridCol w="541921">
                  <a:extLst>
                    <a:ext uri="{9D8B030D-6E8A-4147-A177-3AD203B41FA5}">
                      <a16:colId xmlns:a16="http://schemas.microsoft.com/office/drawing/2014/main" val="1581391482"/>
                    </a:ext>
                  </a:extLst>
                </a:gridCol>
                <a:gridCol w="1128082">
                  <a:extLst>
                    <a:ext uri="{9D8B030D-6E8A-4147-A177-3AD203B41FA5}">
                      <a16:colId xmlns:a16="http://schemas.microsoft.com/office/drawing/2014/main" val="933327702"/>
                    </a:ext>
                  </a:extLst>
                </a:gridCol>
                <a:gridCol w="1124504">
                  <a:extLst>
                    <a:ext uri="{9D8B030D-6E8A-4147-A177-3AD203B41FA5}">
                      <a16:colId xmlns:a16="http://schemas.microsoft.com/office/drawing/2014/main" val="364224035"/>
                    </a:ext>
                  </a:extLst>
                </a:gridCol>
                <a:gridCol w="1166046">
                  <a:extLst>
                    <a:ext uri="{9D8B030D-6E8A-4147-A177-3AD203B41FA5}">
                      <a16:colId xmlns:a16="http://schemas.microsoft.com/office/drawing/2014/main" val="813890791"/>
                    </a:ext>
                  </a:extLst>
                </a:gridCol>
                <a:gridCol w="1727698">
                  <a:extLst>
                    <a:ext uri="{9D8B030D-6E8A-4147-A177-3AD203B41FA5}">
                      <a16:colId xmlns:a16="http://schemas.microsoft.com/office/drawing/2014/main" val="2284673148"/>
                    </a:ext>
                  </a:extLst>
                </a:gridCol>
                <a:gridCol w="2392626">
                  <a:extLst>
                    <a:ext uri="{9D8B030D-6E8A-4147-A177-3AD203B41FA5}">
                      <a16:colId xmlns:a16="http://schemas.microsoft.com/office/drawing/2014/main" val="4123067713"/>
                    </a:ext>
                  </a:extLst>
                </a:gridCol>
                <a:gridCol w="1639349">
                  <a:extLst>
                    <a:ext uri="{9D8B030D-6E8A-4147-A177-3AD203B41FA5}">
                      <a16:colId xmlns:a16="http://schemas.microsoft.com/office/drawing/2014/main" val="3276568017"/>
                    </a:ext>
                  </a:extLst>
                </a:gridCol>
              </a:tblGrid>
              <a:tr h="190500">
                <a:tc>
                  <a:txBody>
                    <a:bodyPr/>
                    <a:lstStyle/>
                    <a:p>
                      <a:pPr algn="l" rtl="0" fontAlgn="b"/>
                      <a:r>
                        <a:rPr lang="en-US">
                          <a:effectLst/>
                        </a:rPr>
                        <a:t>label</a:t>
                      </a:r>
                    </a:p>
                  </a:txBody>
                  <a:tcPr marL="28575" marR="28575" marT="0" marB="0" anchor="ctr"/>
                </a:tc>
                <a:tc>
                  <a:txBody>
                    <a:bodyPr/>
                    <a:lstStyle/>
                    <a:p>
                      <a:pPr rtl="0" fontAlgn="b"/>
                      <a:endParaRPr lang="en-US">
                        <a:effectLst/>
                      </a:endParaRPr>
                    </a:p>
                  </a:txBody>
                  <a:tcPr marL="28575" marR="28575" marT="0" marB="0" anchor="ctr"/>
                </a:tc>
                <a:tc>
                  <a:txBody>
                    <a:bodyPr/>
                    <a:lstStyle/>
                    <a:p>
                      <a:pPr rtl="0" fontAlgn="b"/>
                      <a:r>
                        <a:rPr lang="en-US">
                          <a:effectLst/>
                        </a:rPr>
                        <a:t>Recency</a:t>
                      </a:r>
                    </a:p>
                  </a:txBody>
                  <a:tcPr marL="28575" marR="28575" marT="0" marB="0" anchor="ctr"/>
                </a:tc>
                <a:tc>
                  <a:txBody>
                    <a:bodyPr/>
                    <a:lstStyle/>
                    <a:p>
                      <a:pPr rtl="0" fontAlgn="b"/>
                      <a:r>
                        <a:rPr lang="en-US">
                          <a:effectLst/>
                        </a:rPr>
                        <a:t>Frequency</a:t>
                      </a:r>
                    </a:p>
                  </a:txBody>
                  <a:tcPr marL="28575" marR="28575" marT="0" marB="0" anchor="ctr"/>
                </a:tc>
                <a:tc>
                  <a:txBody>
                    <a:bodyPr/>
                    <a:lstStyle/>
                    <a:p>
                      <a:pPr rtl="0" fontAlgn="b"/>
                      <a:r>
                        <a:rPr lang="en-US">
                          <a:effectLst/>
                        </a:rPr>
                        <a:t>Monetary Value</a:t>
                      </a:r>
                    </a:p>
                  </a:txBody>
                  <a:tcPr marL="28575" marR="28575" marT="0" marB="0" anchor="ctr"/>
                </a:tc>
                <a:tc>
                  <a:txBody>
                    <a:bodyPr/>
                    <a:lstStyle/>
                    <a:p>
                      <a:pPr rtl="0" fontAlgn="b"/>
                      <a:r>
                        <a:rPr lang="en-US">
                          <a:effectLst/>
                        </a:rPr>
                        <a:t>Description</a:t>
                      </a:r>
                    </a:p>
                  </a:txBody>
                  <a:tcPr marL="28575" marR="28575" marT="0" marB="0" anchor="ctr"/>
                </a:tc>
                <a:tc>
                  <a:txBody>
                    <a:bodyPr/>
                    <a:lstStyle/>
                    <a:p>
                      <a:pPr lvl="0">
                        <a:buNone/>
                      </a:pPr>
                      <a:r>
                        <a:rPr lang="en-US">
                          <a:effectLst/>
                        </a:rPr>
                        <a:t>Percentage</a:t>
                      </a:r>
                    </a:p>
                  </a:txBody>
                  <a:tcPr marL="28575" marR="28575" marT="0" marB="0" anchor="ctr"/>
                </a:tc>
                <a:extLst>
                  <a:ext uri="{0D108BD9-81ED-4DB2-BD59-A6C34878D82A}">
                    <a16:rowId xmlns:a16="http://schemas.microsoft.com/office/drawing/2014/main" val="3525270482"/>
                  </a:ext>
                </a:extLst>
              </a:tr>
              <a:tr h="190500">
                <a:tc>
                  <a:txBody>
                    <a:bodyPr/>
                    <a:lstStyle/>
                    <a:p>
                      <a:pPr algn="l" rtl="0" fontAlgn="b"/>
                      <a:r>
                        <a:rPr lang="en-US">
                          <a:effectLst/>
                        </a:rPr>
                        <a:t>1</a:t>
                      </a:r>
                    </a:p>
                  </a:txBody>
                  <a:tcPr marL="28575" marR="28575" marT="0" marB="0" anchor="ctr"/>
                </a:tc>
                <a:tc>
                  <a:txBody>
                    <a:bodyPr/>
                    <a:lstStyle/>
                    <a:p>
                      <a:pPr rtl="0" fontAlgn="b"/>
                      <a:r>
                        <a:rPr lang="en-US">
                          <a:effectLst/>
                        </a:rPr>
                        <a:t>Core</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rtl="0" fontAlgn="b"/>
                      <a:r>
                        <a:rPr lang="en-US">
                          <a:effectLst/>
                        </a:rPr>
                        <a:t>Best customer</a:t>
                      </a:r>
                    </a:p>
                  </a:txBody>
                  <a:tcPr marL="28575" marR="28575" marT="0" marB="0" anchor="ctr"/>
                </a:tc>
                <a:tc>
                  <a:txBody>
                    <a:bodyPr/>
                    <a:lstStyle/>
                    <a:p>
                      <a:pPr lvl="0" algn="l" rtl="0">
                        <a:buNone/>
                      </a:pPr>
                      <a:r>
                        <a:rPr lang="en-US">
                          <a:effectLst/>
                        </a:rPr>
                        <a:t>6.98%</a:t>
                      </a:r>
                      <a:endParaRPr lang="en-US"/>
                    </a:p>
                  </a:txBody>
                  <a:tcPr marL="28575" marR="28575" marT="0" marB="0" anchor="ctr"/>
                </a:tc>
                <a:extLst>
                  <a:ext uri="{0D108BD9-81ED-4DB2-BD59-A6C34878D82A}">
                    <a16:rowId xmlns:a16="http://schemas.microsoft.com/office/drawing/2014/main" val="2918992601"/>
                  </a:ext>
                </a:extLst>
              </a:tr>
              <a:tr h="190500">
                <a:tc>
                  <a:txBody>
                    <a:bodyPr/>
                    <a:lstStyle/>
                    <a:p>
                      <a:pPr algn="l" rtl="0" fontAlgn="b"/>
                      <a:r>
                        <a:rPr lang="en-US">
                          <a:effectLst/>
                        </a:rPr>
                        <a:t>2</a:t>
                      </a:r>
                    </a:p>
                  </a:txBody>
                  <a:tcPr marL="28575" marR="28575" marT="0" marB="0" anchor="ctr"/>
                </a:tc>
                <a:tc>
                  <a:txBody>
                    <a:bodyPr/>
                    <a:lstStyle/>
                    <a:p>
                      <a:pPr rtl="0" fontAlgn="b"/>
                      <a:r>
                        <a:rPr lang="en-US">
                          <a:effectLst/>
                        </a:rPr>
                        <a:t>Loyal</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rtl="0" fontAlgn="b"/>
                      <a:r>
                        <a:rPr lang="en-US">
                          <a:effectLst/>
                        </a:rPr>
                        <a:t>Loyal</a:t>
                      </a:r>
                    </a:p>
                  </a:txBody>
                  <a:tcPr marL="28575" marR="28575" marT="0" marB="0" anchor="ctr"/>
                </a:tc>
                <a:tc>
                  <a:txBody>
                    <a:bodyPr/>
                    <a:lstStyle/>
                    <a:p>
                      <a:pPr lvl="0" algn="l" rtl="0">
                        <a:buNone/>
                      </a:pPr>
                      <a:r>
                        <a:rPr lang="en-US">
                          <a:effectLst/>
                        </a:rPr>
                        <a:t>2.06%</a:t>
                      </a:r>
                      <a:endParaRPr lang="en-US"/>
                    </a:p>
                  </a:txBody>
                  <a:tcPr marL="28575" marR="28575" marT="0" marB="0" anchor="ctr"/>
                </a:tc>
                <a:extLst>
                  <a:ext uri="{0D108BD9-81ED-4DB2-BD59-A6C34878D82A}">
                    <a16:rowId xmlns:a16="http://schemas.microsoft.com/office/drawing/2014/main" val="3542702545"/>
                  </a:ext>
                </a:extLst>
              </a:tr>
              <a:tr h="190500">
                <a:tc rowSpan="2">
                  <a:txBody>
                    <a:bodyPr/>
                    <a:lstStyle/>
                    <a:p>
                      <a:pPr algn="l" rtl="0" fontAlgn="b"/>
                      <a:r>
                        <a:rPr lang="en-US">
                          <a:effectLst/>
                        </a:rPr>
                        <a:t>3</a:t>
                      </a:r>
                    </a:p>
                  </a:txBody>
                  <a:tcPr marL="28575" marR="28575" marT="0" marB="0" anchor="ctr"/>
                </a:tc>
                <a:tc rowSpan="2">
                  <a:txBody>
                    <a:bodyPr/>
                    <a:lstStyle/>
                    <a:p>
                      <a:pPr rtl="0" fontAlgn="b"/>
                      <a:r>
                        <a:rPr lang="en-US">
                          <a:effectLst/>
                        </a:rPr>
                        <a:t>Whales</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rowSpan="2">
                  <a:txBody>
                    <a:bodyPr/>
                    <a:lstStyle/>
                    <a:p>
                      <a:pPr rtl="0" fontAlgn="b"/>
                      <a:r>
                        <a:rPr lang="en-US">
                          <a:effectLst/>
                        </a:rPr>
                        <a:t>high value</a:t>
                      </a:r>
                    </a:p>
                  </a:txBody>
                  <a:tcPr marL="28575" marR="28575" marT="0" marB="0" anchor="ctr"/>
                </a:tc>
                <a:tc rowSpan="2">
                  <a:txBody>
                    <a:bodyPr/>
                    <a:lstStyle/>
                    <a:p>
                      <a:pPr lvl="0" algn="l" rtl="0">
                        <a:buNone/>
                      </a:pPr>
                      <a:r>
                        <a:rPr lang="en-US">
                          <a:effectLst/>
                        </a:rPr>
                        <a:t>2.58%</a:t>
                      </a:r>
                      <a:endParaRPr lang="en-US"/>
                    </a:p>
                  </a:txBody>
                  <a:tcPr marL="28575" marR="28575" marT="0" marB="0" anchor="ctr"/>
                </a:tc>
                <a:extLst>
                  <a:ext uri="{0D108BD9-81ED-4DB2-BD59-A6C34878D82A}">
                    <a16:rowId xmlns:a16="http://schemas.microsoft.com/office/drawing/2014/main" val="3271836826"/>
                  </a:ext>
                </a:extLst>
              </a:tr>
              <a:tr h="190500">
                <a:tc vMerge="1">
                  <a:txBody>
                    <a:bodyPr/>
                    <a:lstStyle/>
                    <a:p>
                      <a:endParaRPr lang="en-US"/>
                    </a:p>
                  </a:txBody>
                  <a:tcPr/>
                </a:tc>
                <a:tc vMerge="1">
                  <a:txBody>
                    <a:bodyPr/>
                    <a:lstStyle/>
                    <a:p>
                      <a:endParaRPr lang="en-US"/>
                    </a:p>
                  </a:txBody>
                  <a:tcP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79711237"/>
                  </a:ext>
                </a:extLst>
              </a:tr>
              <a:tr h="190500">
                <a:tc rowSpan="2">
                  <a:txBody>
                    <a:bodyPr/>
                    <a:lstStyle/>
                    <a:p>
                      <a:pPr algn="l" rtl="0" fontAlgn="b"/>
                      <a:r>
                        <a:rPr lang="en-US">
                          <a:effectLst/>
                        </a:rPr>
                        <a:t>4</a:t>
                      </a:r>
                    </a:p>
                  </a:txBody>
                  <a:tcPr marL="28575" marR="28575" marT="0" marB="0" anchor="ctr"/>
                </a:tc>
                <a:tc rowSpan="2">
                  <a:txBody>
                    <a:bodyPr/>
                    <a:lstStyle/>
                    <a:p>
                      <a:pPr rtl="0" fontAlgn="b"/>
                      <a:r>
                        <a:rPr lang="en-US">
                          <a:effectLst/>
                        </a:rPr>
                        <a:t>Promising</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rowSpan="2">
                  <a:txBody>
                    <a:bodyPr/>
                    <a:lstStyle/>
                    <a:p>
                      <a:pPr rtl="0" fontAlgn="b"/>
                      <a:r>
                        <a:rPr lang="en-US">
                          <a:effectLst/>
                        </a:rPr>
                        <a:t>potential </a:t>
                      </a:r>
                    </a:p>
                  </a:txBody>
                  <a:tcPr marL="28575" marR="28575" marT="0" marB="0" anchor="ctr"/>
                </a:tc>
                <a:tc rowSpan="2">
                  <a:txBody>
                    <a:bodyPr/>
                    <a:lstStyle/>
                    <a:p>
                      <a:pPr lvl="0" algn="l">
                        <a:buNone/>
                      </a:pPr>
                      <a:r>
                        <a:rPr lang="en-US">
                          <a:effectLst/>
                        </a:rPr>
                        <a:t>17.75%</a:t>
                      </a:r>
                    </a:p>
                  </a:txBody>
                  <a:tcPr marL="28575" marR="28575" marT="0" marB="0" anchor="ctr"/>
                </a:tc>
                <a:extLst>
                  <a:ext uri="{0D108BD9-81ED-4DB2-BD59-A6C34878D82A}">
                    <a16:rowId xmlns:a16="http://schemas.microsoft.com/office/drawing/2014/main" val="3170659255"/>
                  </a:ext>
                </a:extLst>
              </a:tr>
              <a:tr h="190500">
                <a:tc vMerge="1">
                  <a:txBody>
                    <a:bodyPr/>
                    <a:lstStyle/>
                    <a:p>
                      <a:endParaRPr lang="en-US"/>
                    </a:p>
                  </a:txBody>
                  <a:tcPr/>
                </a:tc>
                <a:tc vMerge="1">
                  <a:txBody>
                    <a:bodyPr/>
                    <a:lstStyle/>
                    <a:p>
                      <a:endParaRPr lang="en-US"/>
                    </a:p>
                  </a:txBody>
                  <a:tcPr/>
                </a:tc>
                <a:tc>
                  <a:txBody>
                    <a:bodyPr/>
                    <a:lstStyle/>
                    <a:p>
                      <a:pPr algn="r" rtl="0" fontAlgn="b"/>
                      <a:r>
                        <a:rPr lang="en-US">
                          <a:effectLst/>
                        </a:rPr>
                        <a:t>0</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106201736"/>
                  </a:ext>
                </a:extLst>
              </a:tr>
              <a:tr h="190500">
                <a:tc>
                  <a:txBody>
                    <a:bodyPr/>
                    <a:lstStyle/>
                    <a:p>
                      <a:pPr algn="l" rtl="0" fontAlgn="b"/>
                      <a:r>
                        <a:rPr lang="en-US">
                          <a:effectLst/>
                        </a:rPr>
                        <a:t>5</a:t>
                      </a:r>
                    </a:p>
                  </a:txBody>
                  <a:tcPr marL="28575" marR="28575" marT="0" marB="0" anchor="ctr"/>
                </a:tc>
                <a:tc>
                  <a:txBody>
                    <a:bodyPr/>
                    <a:lstStyle/>
                    <a:p>
                      <a:pPr rtl="0" fontAlgn="b"/>
                      <a:r>
                        <a:rPr lang="en-US">
                          <a:effectLst/>
                        </a:rPr>
                        <a:t>Rookies</a:t>
                      </a:r>
                    </a:p>
                  </a:txBody>
                  <a:tcPr marL="28575" marR="28575" marT="0" marB="0" anchor="ctr"/>
                </a:tc>
                <a:tc>
                  <a:txBody>
                    <a:bodyPr/>
                    <a:lstStyle/>
                    <a:p>
                      <a:pPr algn="r" rtl="0" fontAlgn="b"/>
                      <a:r>
                        <a:rPr lang="en-US">
                          <a:effectLst/>
                        </a:rPr>
                        <a:t>1</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rtl="0" fontAlgn="b"/>
                      <a:r>
                        <a:rPr lang="en-US">
                          <a:effectLst/>
                        </a:rPr>
                        <a:t>new user</a:t>
                      </a:r>
                    </a:p>
                  </a:txBody>
                  <a:tcPr marL="28575" marR="28575" marT="0" marB="0" anchor="ctr"/>
                </a:tc>
                <a:tc>
                  <a:txBody>
                    <a:bodyPr/>
                    <a:lstStyle/>
                    <a:p>
                      <a:pPr lvl="0" algn="l" rtl="0">
                        <a:buNone/>
                      </a:pPr>
                      <a:r>
                        <a:rPr lang="en-US">
                          <a:effectLst/>
                        </a:rPr>
                        <a:t>23.41%</a:t>
                      </a:r>
                      <a:endParaRPr lang="en-US"/>
                    </a:p>
                  </a:txBody>
                  <a:tcPr marL="28575" marR="28575" marT="0" marB="0" anchor="ctr"/>
                </a:tc>
                <a:extLst>
                  <a:ext uri="{0D108BD9-81ED-4DB2-BD59-A6C34878D82A}">
                    <a16:rowId xmlns:a16="http://schemas.microsoft.com/office/drawing/2014/main" val="3999891932"/>
                  </a:ext>
                </a:extLst>
              </a:tr>
              <a:tr h="190500">
                <a:tc>
                  <a:txBody>
                    <a:bodyPr/>
                    <a:lstStyle/>
                    <a:p>
                      <a:pPr algn="l" rtl="0" fontAlgn="b"/>
                      <a:r>
                        <a:rPr lang="en-US">
                          <a:effectLst/>
                        </a:rPr>
                        <a:t>6</a:t>
                      </a:r>
                    </a:p>
                  </a:txBody>
                  <a:tcPr marL="28575" marR="28575" marT="0" marB="0" anchor="ctr"/>
                </a:tc>
                <a:tc>
                  <a:txBody>
                    <a:bodyPr/>
                    <a:lstStyle/>
                    <a:p>
                      <a:pPr rtl="0" fontAlgn="b"/>
                      <a:r>
                        <a:rPr lang="en-US">
                          <a:effectLst/>
                        </a:rPr>
                        <a:t>Slipping</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algn="r" rtl="0" fontAlgn="b"/>
                      <a:r>
                        <a:rPr lang="en-US">
                          <a:effectLst/>
                        </a:rPr>
                        <a:t>0</a:t>
                      </a:r>
                    </a:p>
                  </a:txBody>
                  <a:tcPr marL="28575" marR="28575" marT="0" marB="0" anchor="ctr"/>
                </a:tc>
                <a:tc>
                  <a:txBody>
                    <a:bodyPr/>
                    <a:lstStyle/>
                    <a:p>
                      <a:pPr rtl="0" fontAlgn="b"/>
                      <a:r>
                        <a:rPr lang="en-US">
                          <a:effectLst/>
                        </a:rPr>
                        <a:t>lost</a:t>
                      </a:r>
                    </a:p>
                  </a:txBody>
                  <a:tcPr marL="28575" marR="28575" marT="0" marB="0" anchor="ctr"/>
                </a:tc>
                <a:tc>
                  <a:txBody>
                    <a:bodyPr/>
                    <a:lstStyle/>
                    <a:p>
                      <a:pPr lvl="0" algn="l" rtl="0">
                        <a:buNone/>
                      </a:pPr>
                      <a:r>
                        <a:rPr lang="en-US" dirty="0">
                          <a:effectLst/>
                        </a:rPr>
                        <a:t>47.22%</a:t>
                      </a:r>
                      <a:endParaRPr lang="en-US" dirty="0"/>
                    </a:p>
                  </a:txBody>
                  <a:tcPr marL="28575" marR="28575" marT="0" marB="0" anchor="ctr"/>
                </a:tc>
                <a:extLst>
                  <a:ext uri="{0D108BD9-81ED-4DB2-BD59-A6C34878D82A}">
                    <a16:rowId xmlns:a16="http://schemas.microsoft.com/office/drawing/2014/main" val="3561455838"/>
                  </a:ext>
                </a:extLst>
              </a:tr>
            </a:tbl>
          </a:graphicData>
        </a:graphic>
      </p:graphicFrame>
    </p:spTree>
    <p:extLst>
      <p:ext uri="{BB962C8B-B14F-4D97-AF65-F5344CB8AC3E}">
        <p14:creationId xmlns:p14="http://schemas.microsoft.com/office/powerpoint/2010/main" val="2555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ADD8-D41C-23C4-BC96-D73BBA407CA2}"/>
              </a:ext>
            </a:extLst>
          </p:cNvPr>
          <p:cNvSpPr>
            <a:spLocks noGrp="1"/>
          </p:cNvSpPr>
          <p:nvPr>
            <p:ph type="title"/>
          </p:nvPr>
        </p:nvSpPr>
        <p:spPr/>
        <p:txBody>
          <a:bodyPr/>
          <a:lstStyle/>
          <a:p>
            <a:r>
              <a:rPr lang="en-US"/>
              <a:t>RFM</a:t>
            </a:r>
          </a:p>
        </p:txBody>
      </p:sp>
      <p:graphicFrame>
        <p:nvGraphicFramePr>
          <p:cNvPr id="5" name="Table 4">
            <a:extLst>
              <a:ext uri="{FF2B5EF4-FFF2-40B4-BE49-F238E27FC236}">
                <a16:creationId xmlns:a16="http://schemas.microsoft.com/office/drawing/2014/main" id="{B994E05B-82E8-5C0A-8ECD-6417B295EA88}"/>
              </a:ext>
            </a:extLst>
          </p:cNvPr>
          <p:cNvGraphicFramePr>
            <a:graphicFrameLocks noGrp="1"/>
          </p:cNvGraphicFramePr>
          <p:nvPr>
            <p:extLst>
              <p:ext uri="{D42A27DB-BD31-4B8C-83A1-F6EECF244321}">
                <p14:modId xmlns:p14="http://schemas.microsoft.com/office/powerpoint/2010/main" val="3329619116"/>
              </p:ext>
            </p:extLst>
          </p:nvPr>
        </p:nvGraphicFramePr>
        <p:xfrm>
          <a:off x="1045836" y="2031756"/>
          <a:ext cx="9177216" cy="4039626"/>
        </p:xfrm>
        <a:graphic>
          <a:graphicData uri="http://schemas.openxmlformats.org/drawingml/2006/table">
            <a:tbl>
              <a:tblPr firstRow="1" bandRow="1">
                <a:tableStyleId>{5C22544A-7EE6-4342-B048-85BDC9FD1C3A}</a:tableStyleId>
              </a:tblPr>
              <a:tblGrid>
                <a:gridCol w="1147152">
                  <a:extLst>
                    <a:ext uri="{9D8B030D-6E8A-4147-A177-3AD203B41FA5}">
                      <a16:colId xmlns:a16="http://schemas.microsoft.com/office/drawing/2014/main" val="3506376129"/>
                    </a:ext>
                  </a:extLst>
                </a:gridCol>
                <a:gridCol w="1147152">
                  <a:extLst>
                    <a:ext uri="{9D8B030D-6E8A-4147-A177-3AD203B41FA5}">
                      <a16:colId xmlns:a16="http://schemas.microsoft.com/office/drawing/2014/main" val="319519247"/>
                    </a:ext>
                  </a:extLst>
                </a:gridCol>
                <a:gridCol w="1147152">
                  <a:extLst>
                    <a:ext uri="{9D8B030D-6E8A-4147-A177-3AD203B41FA5}">
                      <a16:colId xmlns:a16="http://schemas.microsoft.com/office/drawing/2014/main" val="618143801"/>
                    </a:ext>
                  </a:extLst>
                </a:gridCol>
                <a:gridCol w="1147152">
                  <a:extLst>
                    <a:ext uri="{9D8B030D-6E8A-4147-A177-3AD203B41FA5}">
                      <a16:colId xmlns:a16="http://schemas.microsoft.com/office/drawing/2014/main" val="1723423426"/>
                    </a:ext>
                  </a:extLst>
                </a:gridCol>
                <a:gridCol w="1147152">
                  <a:extLst>
                    <a:ext uri="{9D8B030D-6E8A-4147-A177-3AD203B41FA5}">
                      <a16:colId xmlns:a16="http://schemas.microsoft.com/office/drawing/2014/main" val="978622721"/>
                    </a:ext>
                  </a:extLst>
                </a:gridCol>
                <a:gridCol w="1147152">
                  <a:extLst>
                    <a:ext uri="{9D8B030D-6E8A-4147-A177-3AD203B41FA5}">
                      <a16:colId xmlns:a16="http://schemas.microsoft.com/office/drawing/2014/main" val="4246101247"/>
                    </a:ext>
                  </a:extLst>
                </a:gridCol>
                <a:gridCol w="1147152">
                  <a:extLst>
                    <a:ext uri="{9D8B030D-6E8A-4147-A177-3AD203B41FA5}">
                      <a16:colId xmlns:a16="http://schemas.microsoft.com/office/drawing/2014/main" val="1187335887"/>
                    </a:ext>
                  </a:extLst>
                </a:gridCol>
                <a:gridCol w="1147152">
                  <a:extLst>
                    <a:ext uri="{9D8B030D-6E8A-4147-A177-3AD203B41FA5}">
                      <a16:colId xmlns:a16="http://schemas.microsoft.com/office/drawing/2014/main" val="2976766199"/>
                    </a:ext>
                  </a:extLst>
                </a:gridCol>
              </a:tblGrid>
              <a:tr h="335166">
                <a:tc>
                  <a:txBody>
                    <a:bodyPr/>
                    <a:lstStyle/>
                    <a:p>
                      <a:pPr fontAlgn="b"/>
                      <a:endParaRPr lang="en-US" sz="1600">
                        <a:effectLst/>
                        <a:latin typeface="等线"/>
                        <a:ea typeface="等线"/>
                      </a:endParaRPr>
                    </a:p>
                  </a:txBody>
                  <a:tcPr marL="9525" marR="9525" marT="9525" marB="0" anchor="b"/>
                </a:tc>
                <a:tc>
                  <a:txBody>
                    <a:bodyPr/>
                    <a:lstStyle/>
                    <a:p>
                      <a:pPr fontAlgn="b"/>
                      <a:r>
                        <a:rPr lang="en-US" sz="2000">
                          <a:effectLst/>
                        </a:rPr>
                        <a:t>core</a:t>
                      </a:r>
                      <a:endParaRPr lang="en-US" sz="2000">
                        <a:effectLst/>
                        <a:latin typeface="等线"/>
                        <a:ea typeface="等线"/>
                      </a:endParaRPr>
                    </a:p>
                  </a:txBody>
                  <a:tcPr marL="9525" marR="9525" marT="9525" marB="0" anchor="b"/>
                </a:tc>
                <a:tc>
                  <a:txBody>
                    <a:bodyPr/>
                    <a:lstStyle/>
                    <a:p>
                      <a:pPr lvl="0">
                        <a:buNone/>
                      </a:pPr>
                      <a:r>
                        <a:rPr lang="en-US" sz="2000" b="1" i="0" u="none" strike="noStrike" noProof="0">
                          <a:effectLst/>
                        </a:rPr>
                        <a:t>loyal</a:t>
                      </a:r>
                    </a:p>
                  </a:txBody>
                  <a:tcPr marL="9525" marR="9525" marT="9525" marB="0" anchor="b"/>
                </a:tc>
                <a:tc>
                  <a:txBody>
                    <a:bodyPr/>
                    <a:lstStyle/>
                    <a:p>
                      <a:pPr lvl="0">
                        <a:buNone/>
                      </a:pPr>
                      <a:r>
                        <a:rPr lang="en-US" sz="2000" b="1" i="0" u="none" strike="noStrike" noProof="0">
                          <a:effectLst/>
                        </a:rPr>
                        <a:t>whales</a:t>
                      </a:r>
                    </a:p>
                  </a:txBody>
                  <a:tcPr marL="9525" marR="9525" marT="9525" marB="0" anchor="b"/>
                </a:tc>
                <a:tc>
                  <a:txBody>
                    <a:bodyPr/>
                    <a:lstStyle/>
                    <a:p>
                      <a:pPr fontAlgn="b"/>
                      <a:r>
                        <a:rPr lang="en-US" sz="2000">
                          <a:effectLst/>
                        </a:rPr>
                        <a:t>promising</a:t>
                      </a:r>
                      <a:endParaRPr lang="en-US" sz="2000">
                        <a:effectLst/>
                        <a:latin typeface="等线"/>
                        <a:ea typeface="等线"/>
                      </a:endParaRPr>
                    </a:p>
                  </a:txBody>
                  <a:tcPr marL="9525" marR="9525" marT="9525" marB="0" anchor="b"/>
                </a:tc>
                <a:tc>
                  <a:txBody>
                    <a:bodyPr/>
                    <a:lstStyle/>
                    <a:p>
                      <a:pPr fontAlgn="b"/>
                      <a:r>
                        <a:rPr lang="en-US" sz="2000">
                          <a:effectLst/>
                          <a:latin typeface="Tw Cen MT Condensed"/>
                        </a:rPr>
                        <a:t>rookie</a:t>
                      </a:r>
                      <a:endParaRPr lang="en-US" sz="2000">
                        <a:effectLst/>
                        <a:latin typeface="Tw Cen MT Condensed"/>
                        <a:ea typeface="等线"/>
                      </a:endParaRPr>
                    </a:p>
                  </a:txBody>
                  <a:tcPr marL="9525" marR="9525" marT="9525" marB="0" anchor="b"/>
                </a:tc>
                <a:tc>
                  <a:txBody>
                    <a:bodyPr/>
                    <a:lstStyle/>
                    <a:p>
                      <a:pPr fontAlgn="b"/>
                      <a:r>
                        <a:rPr lang="en-US" sz="2000">
                          <a:effectLst/>
                          <a:latin typeface="Tw Cen MT Condensed"/>
                        </a:rPr>
                        <a:t>slipping</a:t>
                      </a:r>
                      <a:endParaRPr lang="en-US" sz="2000">
                        <a:effectLst/>
                        <a:latin typeface="Tw Cen MT Condensed"/>
                        <a:ea typeface="等线"/>
                      </a:endParaRPr>
                    </a:p>
                  </a:txBody>
                  <a:tcPr marL="9525" marR="9525" marT="9525" marB="0" anchor="b"/>
                </a:tc>
                <a:tc>
                  <a:txBody>
                    <a:bodyPr/>
                    <a:lstStyle/>
                    <a:p>
                      <a:pPr fontAlgn="b"/>
                      <a:endParaRPr lang="en-US" sz="2000">
                        <a:effectLst/>
                        <a:latin typeface="Tw Cen MT Condensed"/>
                        <a:ea typeface="等线"/>
                      </a:endParaRPr>
                    </a:p>
                  </a:txBody>
                  <a:tcPr marL="9525" marR="9525" marT="9525" marB="0" anchor="b"/>
                </a:tc>
                <a:extLst>
                  <a:ext uri="{0D108BD9-81ED-4DB2-BD59-A6C34878D82A}">
                    <a16:rowId xmlns:a16="http://schemas.microsoft.com/office/drawing/2014/main" val="4057188698"/>
                  </a:ext>
                </a:extLst>
              </a:tr>
              <a:tr h="370446">
                <a:tc>
                  <a:txBody>
                    <a:bodyPr/>
                    <a:lstStyle/>
                    <a:p>
                      <a:pPr fontAlgn="b"/>
                      <a:r>
                        <a:rPr lang="en-US" sz="1600">
                          <a:effectLst/>
                        </a:rPr>
                        <a:t>　</a:t>
                      </a:r>
                      <a:endParaRPr lang="en-US" sz="1600">
                        <a:effectLst/>
                        <a:latin typeface="等线"/>
                        <a:ea typeface="等线"/>
                      </a:endParaRPr>
                    </a:p>
                  </a:txBody>
                  <a:tcPr marL="9525" marR="9525" marT="9525" marB="0" anchor="b"/>
                </a:tc>
                <a:tc>
                  <a:txBody>
                    <a:bodyPr/>
                    <a:lstStyle/>
                    <a:p>
                      <a:pPr fontAlgn="b"/>
                      <a:r>
                        <a:rPr lang="en-US" sz="1800">
                          <a:effectLst/>
                        </a:rPr>
                        <a:t>group1</a:t>
                      </a:r>
                      <a:endParaRPr lang="en-US" sz="1800">
                        <a:effectLst/>
                        <a:latin typeface="等线"/>
                        <a:ea typeface="等线"/>
                      </a:endParaRPr>
                    </a:p>
                  </a:txBody>
                  <a:tcPr marL="9525" marR="9525" marT="9525" marB="0" anchor="b"/>
                </a:tc>
                <a:tc>
                  <a:txBody>
                    <a:bodyPr/>
                    <a:lstStyle/>
                    <a:p>
                      <a:pPr fontAlgn="b"/>
                      <a:r>
                        <a:rPr lang="en-US" sz="1800">
                          <a:effectLst/>
                        </a:rPr>
                        <a:t>group2</a:t>
                      </a:r>
                      <a:endParaRPr lang="en-US" sz="1800">
                        <a:effectLst/>
                        <a:latin typeface="等线"/>
                        <a:ea typeface="等线"/>
                      </a:endParaRPr>
                    </a:p>
                  </a:txBody>
                  <a:tcPr marL="9525" marR="9525" marT="9525" marB="0" anchor="b"/>
                </a:tc>
                <a:tc>
                  <a:txBody>
                    <a:bodyPr/>
                    <a:lstStyle/>
                    <a:p>
                      <a:pPr fontAlgn="b"/>
                      <a:r>
                        <a:rPr lang="en-US" sz="1800">
                          <a:effectLst/>
                        </a:rPr>
                        <a:t>group3</a:t>
                      </a:r>
                      <a:endParaRPr lang="en-US" sz="1800">
                        <a:effectLst/>
                        <a:latin typeface="等线"/>
                        <a:ea typeface="等线"/>
                      </a:endParaRPr>
                    </a:p>
                  </a:txBody>
                  <a:tcPr marL="9525" marR="9525" marT="9525" marB="0" anchor="b"/>
                </a:tc>
                <a:tc>
                  <a:txBody>
                    <a:bodyPr/>
                    <a:lstStyle/>
                    <a:p>
                      <a:pPr fontAlgn="b"/>
                      <a:r>
                        <a:rPr lang="en-US" sz="1800">
                          <a:effectLst/>
                        </a:rPr>
                        <a:t>group4</a:t>
                      </a:r>
                      <a:endParaRPr lang="en-US" sz="1800">
                        <a:effectLst/>
                        <a:latin typeface="等线"/>
                        <a:ea typeface="等线"/>
                      </a:endParaRPr>
                    </a:p>
                  </a:txBody>
                  <a:tcPr marL="9525" marR="9525" marT="9525" marB="0" anchor="b"/>
                </a:tc>
                <a:tc>
                  <a:txBody>
                    <a:bodyPr/>
                    <a:lstStyle/>
                    <a:p>
                      <a:pPr fontAlgn="b"/>
                      <a:r>
                        <a:rPr lang="en-US" sz="1800">
                          <a:effectLst/>
                        </a:rPr>
                        <a:t>group5</a:t>
                      </a:r>
                      <a:endParaRPr lang="en-US" sz="1800">
                        <a:effectLst/>
                        <a:latin typeface="等线"/>
                        <a:ea typeface="等线"/>
                      </a:endParaRPr>
                    </a:p>
                  </a:txBody>
                  <a:tcPr marL="9525" marR="9525" marT="9525" marB="0" anchor="b"/>
                </a:tc>
                <a:tc>
                  <a:txBody>
                    <a:bodyPr/>
                    <a:lstStyle/>
                    <a:p>
                      <a:pPr fontAlgn="b"/>
                      <a:r>
                        <a:rPr lang="en-US" sz="1800">
                          <a:effectLst/>
                        </a:rPr>
                        <a:t>group6</a:t>
                      </a:r>
                      <a:endParaRPr lang="en-US" sz="1800">
                        <a:effectLst/>
                        <a:latin typeface="等线"/>
                        <a:ea typeface="等线"/>
                      </a:endParaRPr>
                    </a:p>
                  </a:txBody>
                  <a:tcPr marL="9525" marR="9525" marT="9525" marB="0" anchor="b"/>
                </a:tc>
                <a:tc>
                  <a:txBody>
                    <a:bodyPr/>
                    <a:lstStyle/>
                    <a:p>
                      <a:pPr fontAlgn="b"/>
                      <a:r>
                        <a:rPr lang="en-US" sz="1800">
                          <a:effectLst/>
                        </a:rPr>
                        <a:t>All</a:t>
                      </a:r>
                    </a:p>
                  </a:txBody>
                  <a:tcPr marL="9525" marR="9525" marT="9525" marB="0" anchor="b"/>
                </a:tc>
                <a:extLst>
                  <a:ext uri="{0D108BD9-81ED-4DB2-BD59-A6C34878D82A}">
                    <a16:rowId xmlns:a16="http://schemas.microsoft.com/office/drawing/2014/main" val="3353266269"/>
                  </a:ext>
                </a:extLst>
              </a:tr>
              <a:tr h="370446">
                <a:tc>
                  <a:txBody>
                    <a:bodyPr/>
                    <a:lstStyle/>
                    <a:p>
                      <a:pPr fontAlgn="b"/>
                      <a:r>
                        <a:rPr lang="en-US" sz="1800">
                          <a:effectLst/>
                        </a:rPr>
                        <a:t>Female</a:t>
                      </a:r>
                      <a:endParaRPr lang="en-US" sz="1800">
                        <a:effectLst/>
                        <a:latin typeface="等线"/>
                        <a:ea typeface="等线"/>
                      </a:endParaRPr>
                    </a:p>
                  </a:txBody>
                  <a:tcPr marL="9525" marR="9525" marT="9525" marB="0" anchor="b"/>
                </a:tc>
                <a:tc>
                  <a:txBody>
                    <a:bodyPr/>
                    <a:lstStyle/>
                    <a:p>
                      <a:pPr algn="r" fontAlgn="b"/>
                      <a:r>
                        <a:rPr lang="en-US" sz="1600">
                          <a:effectLst/>
                        </a:rPr>
                        <a:t>33%</a:t>
                      </a:r>
                      <a:endParaRPr lang="en-US" sz="1600">
                        <a:effectLst/>
                        <a:latin typeface="等线"/>
                        <a:ea typeface="等线"/>
                      </a:endParaRPr>
                    </a:p>
                  </a:txBody>
                  <a:tcPr marL="9525" marR="9525" marT="9525" marB="0" anchor="b"/>
                </a:tc>
                <a:tc>
                  <a:txBody>
                    <a:bodyPr/>
                    <a:lstStyle/>
                    <a:p>
                      <a:pPr algn="r" fontAlgn="b"/>
                      <a:r>
                        <a:rPr lang="en-US" sz="1600">
                          <a:effectLst/>
                        </a:rPr>
                        <a:t>21%</a:t>
                      </a:r>
                      <a:endParaRPr lang="en-US" sz="1600">
                        <a:effectLst/>
                        <a:latin typeface="等线"/>
                        <a:ea typeface="等线"/>
                      </a:endParaRPr>
                    </a:p>
                  </a:txBody>
                  <a:tcPr marL="9525" marR="9525" marT="9525" marB="0" anchor="b"/>
                </a:tc>
                <a:tc>
                  <a:txBody>
                    <a:bodyPr/>
                    <a:lstStyle/>
                    <a:p>
                      <a:pPr algn="r" fontAlgn="b"/>
                      <a:r>
                        <a:rPr lang="en-US" sz="1600">
                          <a:effectLst/>
                        </a:rPr>
                        <a:t>34%</a:t>
                      </a:r>
                      <a:endParaRPr lang="en-US" sz="1600">
                        <a:effectLst/>
                        <a:latin typeface="等线"/>
                        <a:ea typeface="等线"/>
                      </a:endParaRPr>
                    </a:p>
                  </a:txBody>
                  <a:tcPr marL="9525" marR="9525" marT="9525" marB="0" anchor="b"/>
                </a:tc>
                <a:tc>
                  <a:txBody>
                    <a:bodyPr/>
                    <a:lstStyle/>
                    <a:p>
                      <a:pPr algn="r" fontAlgn="b"/>
                      <a:r>
                        <a:rPr lang="en-US" sz="1600">
                          <a:effectLst/>
                        </a:rPr>
                        <a:t>41%</a:t>
                      </a:r>
                      <a:endParaRPr lang="en-US" sz="1600">
                        <a:effectLst/>
                        <a:latin typeface="等线"/>
                        <a:ea typeface="等线"/>
                      </a:endParaRPr>
                    </a:p>
                  </a:txBody>
                  <a:tcPr marL="9525" marR="9525" marT="9525" marB="0" anchor="b"/>
                </a:tc>
                <a:tc>
                  <a:txBody>
                    <a:bodyPr/>
                    <a:lstStyle/>
                    <a:p>
                      <a:pPr algn="r" fontAlgn="b"/>
                      <a:r>
                        <a:rPr lang="en-US" sz="1600">
                          <a:effectLst/>
                        </a:rPr>
                        <a:t>54%</a:t>
                      </a:r>
                      <a:endParaRPr lang="en-US" sz="1600">
                        <a:effectLst/>
                        <a:latin typeface="等线"/>
                        <a:ea typeface="等线"/>
                      </a:endParaRPr>
                    </a:p>
                  </a:txBody>
                  <a:tcPr marL="9525" marR="9525" marT="9525" marB="0" anchor="b"/>
                </a:tc>
                <a:tc>
                  <a:txBody>
                    <a:bodyPr/>
                    <a:lstStyle/>
                    <a:p>
                      <a:pPr algn="r" fontAlgn="b"/>
                      <a:r>
                        <a:rPr lang="en-US" sz="1600">
                          <a:effectLst/>
                        </a:rPr>
                        <a:t>51%</a:t>
                      </a:r>
                      <a:endParaRPr lang="en-US" sz="1600">
                        <a:effectLst/>
                        <a:latin typeface="等线"/>
                        <a:ea typeface="等线"/>
                      </a:endParaRPr>
                    </a:p>
                  </a:txBody>
                  <a:tcPr marL="9525" marR="9525" marT="9525" marB="0" anchor="b"/>
                </a:tc>
                <a:tc>
                  <a:txBody>
                    <a:bodyPr/>
                    <a:lstStyle/>
                    <a:p>
                      <a:pPr algn="r" fontAlgn="b"/>
                      <a:r>
                        <a:rPr lang="en-US" sz="1600">
                          <a:effectLst/>
                        </a:rPr>
                        <a:t>47%</a:t>
                      </a:r>
                      <a:endParaRPr lang="en-US" sz="1600">
                        <a:effectLst/>
                        <a:latin typeface="等线"/>
                        <a:ea typeface="等线"/>
                      </a:endParaRPr>
                    </a:p>
                  </a:txBody>
                  <a:tcPr marL="9525" marR="9525" marT="9525" marB="0" anchor="b"/>
                </a:tc>
                <a:extLst>
                  <a:ext uri="{0D108BD9-81ED-4DB2-BD59-A6C34878D82A}">
                    <a16:rowId xmlns:a16="http://schemas.microsoft.com/office/drawing/2014/main" val="3791916133"/>
                  </a:ext>
                </a:extLst>
              </a:tr>
              <a:tr h="370446">
                <a:tc>
                  <a:txBody>
                    <a:bodyPr/>
                    <a:lstStyle/>
                    <a:p>
                      <a:pPr fontAlgn="b"/>
                      <a:r>
                        <a:rPr lang="en-US" sz="1800">
                          <a:effectLst/>
                        </a:rPr>
                        <a:t>Male</a:t>
                      </a:r>
                      <a:endParaRPr lang="en-US" sz="1800">
                        <a:effectLst/>
                        <a:latin typeface="等线"/>
                        <a:ea typeface="等线"/>
                      </a:endParaRPr>
                    </a:p>
                  </a:txBody>
                  <a:tcPr marL="9525" marR="9525" marT="9525" marB="0" anchor="b"/>
                </a:tc>
                <a:tc>
                  <a:txBody>
                    <a:bodyPr/>
                    <a:lstStyle/>
                    <a:p>
                      <a:pPr algn="r" fontAlgn="b"/>
                      <a:r>
                        <a:rPr lang="en-US" sz="1600">
                          <a:effectLst/>
                        </a:rPr>
                        <a:t>67%</a:t>
                      </a:r>
                      <a:endParaRPr lang="en-US" sz="1600">
                        <a:effectLst/>
                        <a:latin typeface="等线"/>
                        <a:ea typeface="等线"/>
                      </a:endParaRPr>
                    </a:p>
                  </a:txBody>
                  <a:tcPr marL="9525" marR="9525" marT="9525" marB="0" anchor="b"/>
                </a:tc>
                <a:tc>
                  <a:txBody>
                    <a:bodyPr/>
                    <a:lstStyle/>
                    <a:p>
                      <a:pPr algn="r" fontAlgn="b"/>
                      <a:r>
                        <a:rPr lang="en-US" sz="1600">
                          <a:effectLst/>
                        </a:rPr>
                        <a:t>79%</a:t>
                      </a:r>
                      <a:endParaRPr lang="en-US" sz="1600">
                        <a:effectLst/>
                        <a:latin typeface="等线"/>
                        <a:ea typeface="等线"/>
                      </a:endParaRPr>
                    </a:p>
                  </a:txBody>
                  <a:tcPr marL="9525" marR="9525" marT="9525" marB="0" anchor="b"/>
                </a:tc>
                <a:tc>
                  <a:txBody>
                    <a:bodyPr/>
                    <a:lstStyle/>
                    <a:p>
                      <a:pPr algn="r" fontAlgn="b"/>
                      <a:r>
                        <a:rPr lang="en-US" sz="1600">
                          <a:effectLst/>
                        </a:rPr>
                        <a:t>66%</a:t>
                      </a:r>
                      <a:endParaRPr lang="en-US" sz="1600">
                        <a:effectLst/>
                        <a:latin typeface="等线"/>
                        <a:ea typeface="等线"/>
                      </a:endParaRPr>
                    </a:p>
                  </a:txBody>
                  <a:tcPr marL="9525" marR="9525" marT="9525" marB="0" anchor="b"/>
                </a:tc>
                <a:tc>
                  <a:txBody>
                    <a:bodyPr/>
                    <a:lstStyle/>
                    <a:p>
                      <a:pPr algn="r" fontAlgn="b"/>
                      <a:r>
                        <a:rPr lang="en-US" sz="1600">
                          <a:effectLst/>
                        </a:rPr>
                        <a:t>59%</a:t>
                      </a:r>
                      <a:endParaRPr lang="en-US" sz="1600">
                        <a:effectLst/>
                        <a:latin typeface="等线"/>
                        <a:ea typeface="等线"/>
                      </a:endParaRPr>
                    </a:p>
                  </a:txBody>
                  <a:tcPr marL="9525" marR="9525" marT="9525" marB="0" anchor="b"/>
                </a:tc>
                <a:tc>
                  <a:txBody>
                    <a:bodyPr/>
                    <a:lstStyle/>
                    <a:p>
                      <a:pPr algn="r" fontAlgn="b"/>
                      <a:r>
                        <a:rPr lang="en-US" sz="1600">
                          <a:effectLst/>
                        </a:rPr>
                        <a:t>46%</a:t>
                      </a:r>
                      <a:endParaRPr lang="en-US" sz="1600">
                        <a:effectLst/>
                        <a:latin typeface="等线"/>
                        <a:ea typeface="等线"/>
                      </a:endParaRPr>
                    </a:p>
                  </a:txBody>
                  <a:tcPr marL="9525" marR="9525" marT="9525" marB="0" anchor="b"/>
                </a:tc>
                <a:tc>
                  <a:txBody>
                    <a:bodyPr/>
                    <a:lstStyle/>
                    <a:p>
                      <a:pPr algn="r" fontAlgn="b"/>
                      <a:r>
                        <a:rPr lang="en-US" sz="1600">
                          <a:effectLst/>
                        </a:rPr>
                        <a:t>49%</a:t>
                      </a:r>
                      <a:endParaRPr lang="en-US" sz="1600">
                        <a:effectLst/>
                        <a:latin typeface="等线"/>
                        <a:ea typeface="等线"/>
                      </a:endParaRPr>
                    </a:p>
                  </a:txBody>
                  <a:tcPr marL="9525" marR="9525" marT="9525" marB="0" anchor="b"/>
                </a:tc>
                <a:tc>
                  <a:txBody>
                    <a:bodyPr/>
                    <a:lstStyle/>
                    <a:p>
                      <a:pPr algn="r" fontAlgn="b"/>
                      <a:r>
                        <a:rPr lang="en-US" sz="1600">
                          <a:effectLst/>
                        </a:rPr>
                        <a:t>53%</a:t>
                      </a:r>
                      <a:endParaRPr lang="en-US" sz="1600">
                        <a:effectLst/>
                        <a:latin typeface="等线"/>
                        <a:ea typeface="等线"/>
                      </a:endParaRPr>
                    </a:p>
                  </a:txBody>
                  <a:tcPr marL="9525" marR="9525" marT="9525" marB="0" anchor="b"/>
                </a:tc>
                <a:extLst>
                  <a:ext uri="{0D108BD9-81ED-4DB2-BD59-A6C34878D82A}">
                    <a16:rowId xmlns:a16="http://schemas.microsoft.com/office/drawing/2014/main" val="3337011194"/>
                  </a:ext>
                </a:extLst>
              </a:tr>
              <a:tr h="370446">
                <a:tc>
                  <a:txBody>
                    <a:bodyPr/>
                    <a:lstStyle/>
                    <a:p>
                      <a:pPr lvl="0">
                        <a:buNone/>
                      </a:pPr>
                      <a:endParaRPr lang="en-US" sz="18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extLst>
                  <a:ext uri="{0D108BD9-81ED-4DB2-BD59-A6C34878D82A}">
                    <a16:rowId xmlns:a16="http://schemas.microsoft.com/office/drawing/2014/main" val="492424943"/>
                  </a:ext>
                </a:extLst>
              </a:tr>
              <a:tr h="370446">
                <a:tc>
                  <a:txBody>
                    <a:bodyPr/>
                    <a:lstStyle/>
                    <a:p>
                      <a:pPr lvl="0">
                        <a:buNone/>
                      </a:pPr>
                      <a:r>
                        <a:rPr lang="en-US" sz="1800">
                          <a:effectLst/>
                        </a:rPr>
                        <a:t>Rural</a:t>
                      </a:r>
                      <a:endParaRPr lang="en-US" sz="1800">
                        <a:effectLst/>
                        <a:latin typeface="等线"/>
                        <a:ea typeface="等线"/>
                      </a:endParaRPr>
                    </a:p>
                  </a:txBody>
                  <a:tcPr marL="9524" marR="9524" marT="9524" marB="0" anchor="b"/>
                </a:tc>
                <a:tc>
                  <a:txBody>
                    <a:bodyPr/>
                    <a:lstStyle/>
                    <a:p>
                      <a:pPr lvl="0" algn="r">
                        <a:buNone/>
                      </a:pPr>
                      <a:r>
                        <a:rPr lang="en-US" sz="1600">
                          <a:effectLst/>
                        </a:rPr>
                        <a:t>1%</a:t>
                      </a:r>
                      <a:endParaRPr lang="en-US" sz="1600">
                        <a:effectLst/>
                        <a:latin typeface="等线"/>
                        <a:ea typeface="等线"/>
                      </a:endParaRPr>
                    </a:p>
                  </a:txBody>
                  <a:tcPr marL="9524" marR="9524" marT="9524" marB="0" anchor="b"/>
                </a:tc>
                <a:tc>
                  <a:txBody>
                    <a:bodyPr/>
                    <a:lstStyle/>
                    <a:p>
                      <a:pPr lvl="0" algn="r">
                        <a:buNone/>
                      </a:pPr>
                      <a:r>
                        <a:rPr lang="en-US" sz="1600">
                          <a:effectLst/>
                        </a:rPr>
                        <a:t>1%</a:t>
                      </a:r>
                      <a:endParaRPr lang="en-US" sz="1600">
                        <a:effectLst/>
                        <a:latin typeface="等线"/>
                        <a:ea typeface="等线"/>
                      </a:endParaRPr>
                    </a:p>
                  </a:txBody>
                  <a:tcPr marL="9524" marR="9524" marT="9524" marB="0" anchor="b"/>
                </a:tc>
                <a:tc>
                  <a:txBody>
                    <a:bodyPr/>
                    <a:lstStyle/>
                    <a:p>
                      <a:pPr lvl="0" algn="r">
                        <a:buNone/>
                      </a:pPr>
                      <a:r>
                        <a:rPr lang="en-US" sz="1600">
                          <a:effectLst/>
                        </a:rPr>
                        <a:t>4%</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tc>
                  <a:txBody>
                    <a:bodyPr/>
                    <a:lstStyle/>
                    <a:p>
                      <a:pPr lvl="0" algn="r">
                        <a:buNone/>
                      </a:pPr>
                      <a:r>
                        <a:rPr lang="en-US" sz="1600">
                          <a:effectLst/>
                        </a:rPr>
                        <a:t>2%</a:t>
                      </a:r>
                      <a:endParaRPr lang="en-US" sz="1600">
                        <a:effectLst/>
                        <a:latin typeface="等线"/>
                        <a:ea typeface="等线"/>
                      </a:endParaRPr>
                    </a:p>
                  </a:txBody>
                  <a:tcPr marL="9524" marR="9524" marT="9524" marB="0" anchor="b"/>
                </a:tc>
                <a:extLst>
                  <a:ext uri="{0D108BD9-81ED-4DB2-BD59-A6C34878D82A}">
                    <a16:rowId xmlns:a16="http://schemas.microsoft.com/office/drawing/2014/main" val="1175083466"/>
                  </a:ext>
                </a:extLst>
              </a:tr>
              <a:tr h="370446">
                <a:tc>
                  <a:txBody>
                    <a:bodyPr/>
                    <a:lstStyle/>
                    <a:p>
                      <a:pPr lvl="0">
                        <a:buNone/>
                      </a:pPr>
                      <a:r>
                        <a:rPr lang="en-US" sz="1800">
                          <a:effectLst/>
                        </a:rPr>
                        <a:t>Suburban</a:t>
                      </a:r>
                      <a:endParaRPr lang="en-US" sz="1800">
                        <a:effectLst/>
                        <a:latin typeface="等线"/>
                        <a:ea typeface="等线"/>
                      </a:endParaRPr>
                    </a:p>
                  </a:txBody>
                  <a:tcPr marL="9524" marR="9524" marT="9524" marB="0" anchor="b"/>
                </a:tc>
                <a:tc>
                  <a:txBody>
                    <a:bodyPr/>
                    <a:lstStyle/>
                    <a:p>
                      <a:pPr lvl="0" algn="r">
                        <a:buNone/>
                      </a:pPr>
                      <a:r>
                        <a:rPr lang="en-US" sz="1600">
                          <a:effectLst/>
                        </a:rPr>
                        <a:t>91%</a:t>
                      </a:r>
                      <a:endParaRPr lang="en-US" sz="1600">
                        <a:effectLst/>
                        <a:latin typeface="等线"/>
                        <a:ea typeface="等线"/>
                      </a:endParaRPr>
                    </a:p>
                  </a:txBody>
                  <a:tcPr marL="9524" marR="9524" marT="9524" marB="0" anchor="b"/>
                </a:tc>
                <a:tc>
                  <a:txBody>
                    <a:bodyPr/>
                    <a:lstStyle/>
                    <a:p>
                      <a:pPr lvl="0" algn="r">
                        <a:buNone/>
                      </a:pPr>
                      <a:r>
                        <a:rPr lang="en-US" sz="1600">
                          <a:effectLst/>
                        </a:rPr>
                        <a:t>92%</a:t>
                      </a:r>
                      <a:endParaRPr lang="en-US" sz="1600">
                        <a:effectLst/>
                        <a:latin typeface="等线"/>
                        <a:ea typeface="等线"/>
                      </a:endParaRPr>
                    </a:p>
                  </a:txBody>
                  <a:tcPr marL="9524" marR="9524" marT="9524" marB="0" anchor="b"/>
                </a:tc>
                <a:tc>
                  <a:txBody>
                    <a:bodyPr/>
                    <a:lstStyle/>
                    <a:p>
                      <a:pPr lvl="0" algn="r">
                        <a:buNone/>
                      </a:pPr>
                      <a:r>
                        <a:rPr lang="en-US" sz="1600">
                          <a:effectLst/>
                        </a:rPr>
                        <a:t>91%</a:t>
                      </a:r>
                      <a:endParaRPr lang="en-US" sz="1600">
                        <a:effectLst/>
                        <a:latin typeface="等线"/>
                        <a:ea typeface="等线"/>
                      </a:endParaRPr>
                    </a:p>
                  </a:txBody>
                  <a:tcPr marL="9524" marR="9524" marT="9524" marB="0" anchor="b"/>
                </a:tc>
                <a:tc>
                  <a:txBody>
                    <a:bodyPr/>
                    <a:lstStyle/>
                    <a:p>
                      <a:pPr lvl="0" algn="r">
                        <a:buNone/>
                      </a:pPr>
                      <a:r>
                        <a:rPr lang="en-US" sz="1600">
                          <a:effectLst/>
                        </a:rPr>
                        <a:t>92%</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tc>
                  <a:txBody>
                    <a:bodyPr/>
                    <a:lstStyle/>
                    <a:p>
                      <a:pPr lvl="0" algn="r">
                        <a:buNone/>
                      </a:pPr>
                      <a:r>
                        <a:rPr lang="en-US" sz="1600">
                          <a:effectLst/>
                        </a:rPr>
                        <a:t>90%</a:t>
                      </a:r>
                      <a:endParaRPr lang="en-US" sz="1600">
                        <a:effectLst/>
                        <a:latin typeface="等线"/>
                        <a:ea typeface="等线"/>
                      </a:endParaRPr>
                    </a:p>
                  </a:txBody>
                  <a:tcPr marL="9524" marR="9524" marT="9524" marB="0" anchor="b"/>
                </a:tc>
                <a:extLst>
                  <a:ext uri="{0D108BD9-81ED-4DB2-BD59-A6C34878D82A}">
                    <a16:rowId xmlns:a16="http://schemas.microsoft.com/office/drawing/2014/main" val="2571391076"/>
                  </a:ext>
                </a:extLst>
              </a:tr>
              <a:tr h="370446">
                <a:tc>
                  <a:txBody>
                    <a:bodyPr/>
                    <a:lstStyle/>
                    <a:p>
                      <a:pPr lvl="0">
                        <a:buNone/>
                      </a:pPr>
                      <a:r>
                        <a:rPr lang="en-US" sz="1800">
                          <a:effectLst/>
                        </a:rPr>
                        <a:t>Urban</a:t>
                      </a:r>
                      <a:endParaRPr lang="en-US" sz="18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7%</a:t>
                      </a:r>
                      <a:endParaRPr lang="en-US" sz="1600">
                        <a:effectLst/>
                        <a:latin typeface="等线"/>
                        <a:ea typeface="等线"/>
                      </a:endParaRPr>
                    </a:p>
                  </a:txBody>
                  <a:tcPr marL="9524" marR="9524" marT="9524" marB="0" anchor="b"/>
                </a:tc>
                <a:tc>
                  <a:txBody>
                    <a:bodyPr/>
                    <a:lstStyle/>
                    <a:p>
                      <a:pPr lvl="0" algn="r">
                        <a:buNone/>
                      </a:pPr>
                      <a:r>
                        <a:rPr lang="en-US" sz="1600">
                          <a:effectLst/>
                        </a:rPr>
                        <a:t>5%</a:t>
                      </a:r>
                      <a:endParaRPr lang="en-US" sz="1600">
                        <a:effectLst/>
                        <a:latin typeface="等线"/>
                        <a:ea typeface="等线"/>
                      </a:endParaRPr>
                    </a:p>
                  </a:txBody>
                  <a:tcPr marL="9524" marR="9524" marT="9524" marB="0" anchor="b"/>
                </a:tc>
                <a:tc>
                  <a:txBody>
                    <a:bodyPr/>
                    <a:lstStyle/>
                    <a:p>
                      <a:pPr lvl="0" algn="r">
                        <a:buNone/>
                      </a:pPr>
                      <a:r>
                        <a:rPr lang="en-US" sz="1600">
                          <a:effectLst/>
                        </a:rPr>
                        <a:t>7%</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tc>
                  <a:txBody>
                    <a:bodyPr/>
                    <a:lstStyle/>
                    <a:p>
                      <a:pPr lvl="0" algn="r">
                        <a:buNone/>
                      </a:pPr>
                      <a:r>
                        <a:rPr lang="en-US" sz="1600">
                          <a:effectLst/>
                        </a:rPr>
                        <a:t>8%</a:t>
                      </a:r>
                      <a:endParaRPr lang="en-US" sz="1600">
                        <a:effectLst/>
                        <a:latin typeface="等线"/>
                        <a:ea typeface="等线"/>
                      </a:endParaRPr>
                    </a:p>
                  </a:txBody>
                  <a:tcPr marL="9524" marR="9524" marT="9524" marB="0" anchor="b"/>
                </a:tc>
                <a:extLst>
                  <a:ext uri="{0D108BD9-81ED-4DB2-BD59-A6C34878D82A}">
                    <a16:rowId xmlns:a16="http://schemas.microsoft.com/office/drawing/2014/main" val="3153779552"/>
                  </a:ext>
                </a:extLst>
              </a:tr>
              <a:tr h="370446">
                <a:tc>
                  <a:txBody>
                    <a:bodyPr/>
                    <a:lstStyle/>
                    <a:p>
                      <a:pPr lvl="0">
                        <a:buNone/>
                      </a:pPr>
                      <a:endParaRPr lang="en-US" sz="18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tc>
                  <a:txBody>
                    <a:bodyPr/>
                    <a:lstStyle/>
                    <a:p>
                      <a:pPr lvl="0" algn="r">
                        <a:buNone/>
                      </a:pPr>
                      <a:endParaRPr lang="en-US" sz="1600">
                        <a:effectLst/>
                      </a:endParaRPr>
                    </a:p>
                  </a:txBody>
                  <a:tcPr marL="9524" marR="9524" marT="9524" marB="0" anchor="b"/>
                </a:tc>
                <a:extLst>
                  <a:ext uri="{0D108BD9-81ED-4DB2-BD59-A6C34878D82A}">
                    <a16:rowId xmlns:a16="http://schemas.microsoft.com/office/drawing/2014/main" val="285497600"/>
                  </a:ext>
                </a:extLst>
              </a:tr>
              <a:tr h="370446">
                <a:tc>
                  <a:txBody>
                    <a:bodyPr/>
                    <a:lstStyle/>
                    <a:p>
                      <a:pPr lvl="0">
                        <a:buNone/>
                      </a:pPr>
                      <a:r>
                        <a:rPr lang="en-US" sz="1800">
                          <a:effectLst/>
                        </a:rPr>
                        <a:t>MinAbove*</a:t>
                      </a:r>
                      <a:endParaRPr lang="en-US" sz="1800">
                        <a:effectLst/>
                        <a:latin typeface="等线"/>
                        <a:ea typeface="等线"/>
                      </a:endParaRPr>
                    </a:p>
                  </a:txBody>
                  <a:tcPr marL="9524" marR="9524" marT="9524" marB="0" anchor="b"/>
                </a:tc>
                <a:tc>
                  <a:txBody>
                    <a:bodyPr/>
                    <a:lstStyle/>
                    <a:p>
                      <a:pPr lvl="0" algn="r">
                        <a:buNone/>
                      </a:pPr>
                      <a:r>
                        <a:rPr lang="en-US" sz="1600">
                          <a:effectLst/>
                        </a:rPr>
                        <a:t>77%</a:t>
                      </a:r>
                      <a:endParaRPr lang="en-US" sz="1600">
                        <a:effectLst/>
                        <a:latin typeface="等线"/>
                        <a:ea typeface="等线"/>
                      </a:endParaRPr>
                    </a:p>
                  </a:txBody>
                  <a:tcPr marL="9524" marR="9524" marT="9524" marB="0" anchor="b"/>
                </a:tc>
                <a:tc>
                  <a:txBody>
                    <a:bodyPr/>
                    <a:lstStyle/>
                    <a:p>
                      <a:pPr lvl="0" algn="r">
                        <a:buNone/>
                      </a:pPr>
                      <a:r>
                        <a:rPr lang="en-US" sz="1600">
                          <a:effectLst/>
                        </a:rPr>
                        <a:t>78%</a:t>
                      </a:r>
                      <a:endParaRPr lang="en-US" sz="1600">
                        <a:effectLst/>
                        <a:latin typeface="等线"/>
                        <a:ea typeface="等线"/>
                      </a:endParaRPr>
                    </a:p>
                  </a:txBody>
                  <a:tcPr marL="9524" marR="9524" marT="9524" marB="0" anchor="b"/>
                </a:tc>
                <a:tc>
                  <a:txBody>
                    <a:bodyPr/>
                    <a:lstStyle/>
                    <a:p>
                      <a:pPr lvl="0" algn="r">
                        <a:buNone/>
                      </a:pPr>
                      <a:r>
                        <a:rPr lang="en-US" sz="1600">
                          <a:effectLst/>
                        </a:rPr>
                        <a:t>68%</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tc>
                  <a:txBody>
                    <a:bodyPr/>
                    <a:lstStyle/>
                    <a:p>
                      <a:pPr lvl="0" algn="r">
                        <a:buNone/>
                      </a:pPr>
                      <a:r>
                        <a:rPr lang="en-US" sz="1600">
                          <a:effectLst/>
                        </a:rPr>
                        <a:t>73%</a:t>
                      </a:r>
                      <a:endParaRPr lang="en-US" sz="1600">
                        <a:effectLst/>
                        <a:latin typeface="等线"/>
                        <a:ea typeface="等线"/>
                      </a:endParaRPr>
                    </a:p>
                  </a:txBody>
                  <a:tcPr marL="9524" marR="9524" marT="9524" marB="0" anchor="b"/>
                </a:tc>
                <a:extLst>
                  <a:ext uri="{0D108BD9-81ED-4DB2-BD59-A6C34878D82A}">
                    <a16:rowId xmlns:a16="http://schemas.microsoft.com/office/drawing/2014/main" val="3008673404"/>
                  </a:ext>
                </a:extLst>
              </a:tr>
              <a:tr h="370446">
                <a:tc>
                  <a:txBody>
                    <a:bodyPr/>
                    <a:lstStyle/>
                    <a:p>
                      <a:pPr lvl="0">
                        <a:buNone/>
                      </a:pPr>
                      <a:r>
                        <a:rPr lang="en-US" sz="1800">
                          <a:effectLst/>
                        </a:rPr>
                        <a:t>MinBelow*</a:t>
                      </a:r>
                      <a:endParaRPr lang="en-US" sz="1800">
                        <a:effectLst/>
                        <a:latin typeface="等线"/>
                        <a:ea typeface="等线"/>
                      </a:endParaRPr>
                    </a:p>
                  </a:txBody>
                  <a:tcPr marL="9524" marR="9524" marT="9524" marB="0" anchor="b"/>
                </a:tc>
                <a:tc>
                  <a:txBody>
                    <a:bodyPr/>
                    <a:lstStyle/>
                    <a:p>
                      <a:pPr lvl="0" algn="r">
                        <a:buNone/>
                      </a:pPr>
                      <a:r>
                        <a:rPr lang="en-US" sz="1600">
                          <a:effectLst/>
                        </a:rPr>
                        <a:t>23%</a:t>
                      </a:r>
                      <a:endParaRPr lang="en-US" sz="1600">
                        <a:effectLst/>
                        <a:latin typeface="等线"/>
                        <a:ea typeface="等线"/>
                      </a:endParaRPr>
                    </a:p>
                  </a:txBody>
                  <a:tcPr marL="9524" marR="9524" marT="9524" marB="0" anchor="b"/>
                </a:tc>
                <a:tc>
                  <a:txBody>
                    <a:bodyPr/>
                    <a:lstStyle/>
                    <a:p>
                      <a:pPr lvl="0" algn="r">
                        <a:buNone/>
                      </a:pPr>
                      <a:r>
                        <a:rPr lang="en-US" sz="1600">
                          <a:effectLst/>
                        </a:rPr>
                        <a:t>22%</a:t>
                      </a:r>
                      <a:endParaRPr lang="en-US" sz="1600">
                        <a:effectLst/>
                        <a:latin typeface="等线"/>
                        <a:ea typeface="等线"/>
                      </a:endParaRPr>
                    </a:p>
                  </a:txBody>
                  <a:tcPr marL="9524" marR="9524" marT="9524" marB="0" anchor="b"/>
                </a:tc>
                <a:tc>
                  <a:txBody>
                    <a:bodyPr/>
                    <a:lstStyle/>
                    <a:p>
                      <a:pPr lvl="0" algn="r">
                        <a:buNone/>
                      </a:pPr>
                      <a:r>
                        <a:rPr lang="en-US" sz="1600">
                          <a:effectLst/>
                        </a:rPr>
                        <a:t>32%</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tc>
                  <a:txBody>
                    <a:bodyPr/>
                    <a:lstStyle/>
                    <a:p>
                      <a:pPr lvl="0" algn="r">
                        <a:buNone/>
                      </a:pPr>
                      <a:r>
                        <a:rPr lang="en-US" sz="1600">
                          <a:effectLst/>
                        </a:rPr>
                        <a:t>27%</a:t>
                      </a:r>
                      <a:endParaRPr lang="en-US" sz="1600">
                        <a:effectLst/>
                        <a:latin typeface="等线"/>
                        <a:ea typeface="等线"/>
                      </a:endParaRPr>
                    </a:p>
                  </a:txBody>
                  <a:tcPr marL="9524" marR="9524" marT="9524" marB="0" anchor="b"/>
                </a:tc>
                <a:extLst>
                  <a:ext uri="{0D108BD9-81ED-4DB2-BD59-A6C34878D82A}">
                    <a16:rowId xmlns:a16="http://schemas.microsoft.com/office/drawing/2014/main" val="678928099"/>
                  </a:ext>
                </a:extLst>
              </a:tr>
            </a:tbl>
          </a:graphicData>
        </a:graphic>
      </p:graphicFrame>
      <p:sp>
        <p:nvSpPr>
          <p:cNvPr id="10" name="TextBox 9">
            <a:extLst>
              <a:ext uri="{FF2B5EF4-FFF2-40B4-BE49-F238E27FC236}">
                <a16:creationId xmlns:a16="http://schemas.microsoft.com/office/drawing/2014/main" id="{0E990D69-6872-6E59-94CF-3EE34FDE9CB3}"/>
              </a:ext>
            </a:extLst>
          </p:cNvPr>
          <p:cNvSpPr txBox="1"/>
          <p:nvPr/>
        </p:nvSpPr>
        <p:spPr>
          <a:xfrm>
            <a:off x="1027568" y="6338935"/>
            <a:ext cx="4101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MinAbove*: Minority above average</a:t>
            </a:r>
          </a:p>
          <a:p>
            <a:r>
              <a:rPr lang="en-US" sz="1200">
                <a:ea typeface="+mn-lt"/>
                <a:cs typeface="+mn-lt"/>
              </a:rPr>
              <a:t>MinBelow*: Minority below average</a:t>
            </a:r>
            <a:endParaRPr lang="en-US" sz="1200"/>
          </a:p>
        </p:txBody>
      </p:sp>
    </p:spTree>
    <p:extLst>
      <p:ext uri="{BB962C8B-B14F-4D97-AF65-F5344CB8AC3E}">
        <p14:creationId xmlns:p14="http://schemas.microsoft.com/office/powerpoint/2010/main" val="250151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E7F-A1B6-00C9-8979-6D1190D1442A}"/>
              </a:ext>
            </a:extLst>
          </p:cNvPr>
          <p:cNvSpPr>
            <a:spLocks noGrp="1"/>
          </p:cNvSpPr>
          <p:nvPr>
            <p:ph type="title"/>
          </p:nvPr>
        </p:nvSpPr>
        <p:spPr/>
        <p:txBody>
          <a:bodyPr/>
          <a:lstStyle/>
          <a:p>
            <a:r>
              <a:rPr lang="en-US"/>
              <a:t>RFM</a:t>
            </a:r>
          </a:p>
        </p:txBody>
      </p:sp>
      <p:sp>
        <p:nvSpPr>
          <p:cNvPr id="3" name="Content Placeholder 2">
            <a:extLst>
              <a:ext uri="{FF2B5EF4-FFF2-40B4-BE49-F238E27FC236}">
                <a16:creationId xmlns:a16="http://schemas.microsoft.com/office/drawing/2014/main" id="{268300CF-F56B-21E7-3951-CFE4092F4FEE}"/>
              </a:ext>
            </a:extLst>
          </p:cNvPr>
          <p:cNvSpPr>
            <a:spLocks noGrp="1"/>
          </p:cNvSpPr>
          <p:nvPr>
            <p:ph idx="1"/>
          </p:nvPr>
        </p:nvSpPr>
        <p:spPr/>
        <p:txBody>
          <a:bodyPr vert="horz" lIns="45720" tIns="45720" rIns="45720" bIns="45720" rtlCol="0" anchor="t">
            <a:normAutofit/>
          </a:bodyPr>
          <a:lstStyle/>
          <a:p>
            <a:r>
              <a:rPr lang="en-US"/>
              <a:t>High education percentage:</a:t>
            </a:r>
          </a:p>
          <a:p>
            <a:pPr marL="264795" lvl="1"/>
            <a:r>
              <a:rPr lang="en-US"/>
              <a:t>Overall, males have received higher education</a:t>
            </a:r>
          </a:p>
          <a:p>
            <a:pPr marL="264795" lvl="1"/>
            <a:r>
              <a:rPr lang="en-US"/>
              <a:t>Donors with higher education tend to be more loyal to charity</a:t>
            </a:r>
          </a:p>
          <a:p>
            <a:endParaRPr lang="en-US"/>
          </a:p>
        </p:txBody>
      </p:sp>
      <p:graphicFrame>
        <p:nvGraphicFramePr>
          <p:cNvPr id="5" name="Table 4">
            <a:extLst>
              <a:ext uri="{FF2B5EF4-FFF2-40B4-BE49-F238E27FC236}">
                <a16:creationId xmlns:a16="http://schemas.microsoft.com/office/drawing/2014/main" id="{C7C19B35-0260-0C60-B67E-15DF6FBEEF0F}"/>
              </a:ext>
            </a:extLst>
          </p:cNvPr>
          <p:cNvGraphicFramePr>
            <a:graphicFrameLocks noGrp="1"/>
          </p:cNvGraphicFramePr>
          <p:nvPr>
            <p:extLst>
              <p:ext uri="{D42A27DB-BD31-4B8C-83A1-F6EECF244321}">
                <p14:modId xmlns:p14="http://schemas.microsoft.com/office/powerpoint/2010/main" val="240384983"/>
              </p:ext>
            </p:extLst>
          </p:nvPr>
        </p:nvGraphicFramePr>
        <p:xfrm>
          <a:off x="1159473" y="3304515"/>
          <a:ext cx="9118600" cy="113538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4009874173"/>
                    </a:ext>
                  </a:extLst>
                </a:gridCol>
                <a:gridCol w="1295400">
                  <a:extLst>
                    <a:ext uri="{9D8B030D-6E8A-4147-A177-3AD203B41FA5}">
                      <a16:colId xmlns:a16="http://schemas.microsoft.com/office/drawing/2014/main" val="3189379680"/>
                    </a:ext>
                  </a:extLst>
                </a:gridCol>
                <a:gridCol w="1041400">
                  <a:extLst>
                    <a:ext uri="{9D8B030D-6E8A-4147-A177-3AD203B41FA5}">
                      <a16:colId xmlns:a16="http://schemas.microsoft.com/office/drawing/2014/main" val="3424756346"/>
                    </a:ext>
                  </a:extLst>
                </a:gridCol>
                <a:gridCol w="914400">
                  <a:extLst>
                    <a:ext uri="{9D8B030D-6E8A-4147-A177-3AD203B41FA5}">
                      <a16:colId xmlns:a16="http://schemas.microsoft.com/office/drawing/2014/main" val="1814751871"/>
                    </a:ext>
                  </a:extLst>
                </a:gridCol>
                <a:gridCol w="1257300">
                  <a:extLst>
                    <a:ext uri="{9D8B030D-6E8A-4147-A177-3AD203B41FA5}">
                      <a16:colId xmlns:a16="http://schemas.microsoft.com/office/drawing/2014/main" val="822706725"/>
                    </a:ext>
                  </a:extLst>
                </a:gridCol>
                <a:gridCol w="825500">
                  <a:extLst>
                    <a:ext uri="{9D8B030D-6E8A-4147-A177-3AD203B41FA5}">
                      <a16:colId xmlns:a16="http://schemas.microsoft.com/office/drawing/2014/main" val="3498111367"/>
                    </a:ext>
                  </a:extLst>
                </a:gridCol>
                <a:gridCol w="1244600">
                  <a:extLst>
                    <a:ext uri="{9D8B030D-6E8A-4147-A177-3AD203B41FA5}">
                      <a16:colId xmlns:a16="http://schemas.microsoft.com/office/drawing/2014/main" val="1601869759"/>
                    </a:ext>
                  </a:extLst>
                </a:gridCol>
                <a:gridCol w="1295400">
                  <a:extLst>
                    <a:ext uri="{9D8B030D-6E8A-4147-A177-3AD203B41FA5}">
                      <a16:colId xmlns:a16="http://schemas.microsoft.com/office/drawing/2014/main" val="1362992636"/>
                    </a:ext>
                  </a:extLst>
                </a:gridCol>
              </a:tblGrid>
              <a:tr h="190500">
                <a:tc>
                  <a:txBody>
                    <a:bodyPr/>
                    <a:lstStyle/>
                    <a:p>
                      <a:pPr fontAlgn="b"/>
                      <a:endParaRPr lang="en-US" sz="1100">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fontAlgn="b"/>
                      <a:r>
                        <a:rPr lang="en-US" sz="1800">
                          <a:effectLst/>
                        </a:rPr>
                        <a:t>core</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loyal</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whales</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promising</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rookie</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slipping</a:t>
                      </a:r>
                      <a:endParaRPr lang="en-US" sz="1800">
                        <a:solidFill>
                          <a:srgbClr val="000000"/>
                        </a:solidFill>
                        <a:effectLst/>
                        <a:latin typeface="等线"/>
                        <a:ea typeface="等线"/>
                      </a:endParaRPr>
                    </a:p>
                  </a:txBody>
                  <a:tcPr marL="9525" marR="9525" marT="9525" marB="0" anchor="b"/>
                </a:tc>
                <a:tc>
                  <a:txBody>
                    <a:bodyPr/>
                    <a:lstStyle/>
                    <a:p>
                      <a:pPr lvl="0">
                        <a:buNone/>
                      </a:pPr>
                      <a:r>
                        <a:rPr lang="en-US" sz="1800" b="1" i="0" u="none" strike="noStrike" noProof="0">
                          <a:effectLst/>
                        </a:rPr>
                        <a:t>All</a:t>
                      </a:r>
                    </a:p>
                  </a:txBody>
                  <a:tcPr marL="9525" marR="9525" marT="9525" marB="0" anchor="b"/>
                </a:tc>
                <a:extLst>
                  <a:ext uri="{0D108BD9-81ED-4DB2-BD59-A6C34878D82A}">
                    <a16:rowId xmlns:a16="http://schemas.microsoft.com/office/drawing/2014/main" val="596247724"/>
                  </a:ext>
                </a:extLst>
              </a:tr>
              <a:tr h="190500">
                <a:tc>
                  <a:txBody>
                    <a:bodyPr/>
                    <a:lstStyle/>
                    <a:p>
                      <a:pPr fontAlgn="b"/>
                      <a:r>
                        <a:rPr lang="en-US" sz="1800">
                          <a:effectLst/>
                        </a:rPr>
                        <a:t>　</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group1</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group2</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group3</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group4</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group5</a:t>
                      </a:r>
                      <a:endParaRPr lang="en-US" sz="1800">
                        <a:solidFill>
                          <a:srgbClr val="000000"/>
                        </a:solidFill>
                        <a:effectLst/>
                        <a:latin typeface="等线"/>
                        <a:ea typeface="等线"/>
                      </a:endParaRPr>
                    </a:p>
                  </a:txBody>
                  <a:tcPr marL="9525" marR="9525" marT="9525" marB="0" anchor="b"/>
                </a:tc>
                <a:tc>
                  <a:txBody>
                    <a:bodyPr/>
                    <a:lstStyle/>
                    <a:p>
                      <a:pPr fontAlgn="b"/>
                      <a:r>
                        <a:rPr lang="en-US" sz="1800">
                          <a:effectLst/>
                        </a:rPr>
                        <a:t>group6</a:t>
                      </a:r>
                      <a:endParaRPr lang="en-US" sz="1800">
                        <a:solidFill>
                          <a:srgbClr val="000000"/>
                        </a:solidFill>
                        <a:effectLst/>
                        <a:latin typeface="等线"/>
                        <a:ea typeface="等线"/>
                      </a:endParaRPr>
                    </a:p>
                  </a:txBody>
                  <a:tcPr marL="9525" marR="9525" marT="9525" marB="0" anchor="b"/>
                </a:tc>
                <a:tc>
                  <a:txBody>
                    <a:bodyPr/>
                    <a:lstStyle/>
                    <a:p>
                      <a:pPr fontAlgn="b"/>
                      <a:endParaRPr lang="en-US" sz="1800">
                        <a:effectLst/>
                      </a:endParaRPr>
                    </a:p>
                  </a:txBody>
                  <a:tcPr marL="9525" marR="9525" marT="9525" marB="0" anchor="b"/>
                </a:tc>
                <a:extLst>
                  <a:ext uri="{0D108BD9-81ED-4DB2-BD59-A6C34878D82A}">
                    <a16:rowId xmlns:a16="http://schemas.microsoft.com/office/drawing/2014/main" val="3933850769"/>
                  </a:ext>
                </a:extLst>
              </a:tr>
              <a:tr h="190500">
                <a:tc>
                  <a:txBody>
                    <a:bodyPr/>
                    <a:lstStyle/>
                    <a:p>
                      <a:pPr fontAlgn="b"/>
                      <a:r>
                        <a:rPr lang="en-US" sz="1800">
                          <a:effectLst/>
                        </a:rPr>
                        <a:t>Female</a:t>
                      </a:r>
                      <a:endParaRPr lang="en-US" sz="1800">
                        <a:solidFill>
                          <a:srgbClr val="000000"/>
                        </a:solidFill>
                        <a:effectLst/>
                        <a:latin typeface="等线"/>
                        <a:ea typeface="等线"/>
                      </a:endParaRPr>
                    </a:p>
                  </a:txBody>
                  <a:tcPr marL="9525" marR="9525" marT="9525" marB="0" anchor="b"/>
                </a:tc>
                <a:tc>
                  <a:txBody>
                    <a:bodyPr/>
                    <a:lstStyle/>
                    <a:p>
                      <a:pPr algn="r" fontAlgn="b"/>
                      <a:r>
                        <a:rPr lang="en-US" sz="1600">
                          <a:effectLst/>
                        </a:rPr>
                        <a:t>48%</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57%</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51%</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37%</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44%</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41%</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42%</a:t>
                      </a:r>
                      <a:endParaRPr lang="en-US" sz="1600">
                        <a:solidFill>
                          <a:srgbClr val="000000"/>
                        </a:solidFill>
                        <a:effectLst/>
                        <a:latin typeface="等线"/>
                        <a:ea typeface="等线"/>
                      </a:endParaRPr>
                    </a:p>
                  </a:txBody>
                  <a:tcPr marL="9525" marR="9525" marT="9525" marB="0" anchor="b"/>
                </a:tc>
                <a:extLst>
                  <a:ext uri="{0D108BD9-81ED-4DB2-BD59-A6C34878D82A}">
                    <a16:rowId xmlns:a16="http://schemas.microsoft.com/office/drawing/2014/main" val="1627830988"/>
                  </a:ext>
                </a:extLst>
              </a:tr>
              <a:tr h="190500">
                <a:tc>
                  <a:txBody>
                    <a:bodyPr/>
                    <a:lstStyle/>
                    <a:p>
                      <a:pPr fontAlgn="b"/>
                      <a:r>
                        <a:rPr lang="en-US" sz="1800">
                          <a:effectLst/>
                        </a:rPr>
                        <a:t>Male</a:t>
                      </a:r>
                      <a:endParaRPr lang="en-US" sz="1800">
                        <a:solidFill>
                          <a:srgbClr val="000000"/>
                        </a:solidFill>
                        <a:effectLst/>
                        <a:latin typeface="等线"/>
                        <a:ea typeface="等线"/>
                      </a:endParaRPr>
                    </a:p>
                  </a:txBody>
                  <a:tcPr marL="9525" marR="9525" marT="9525" marB="0" anchor="b"/>
                </a:tc>
                <a:tc>
                  <a:txBody>
                    <a:bodyPr/>
                    <a:lstStyle/>
                    <a:p>
                      <a:pPr algn="r" fontAlgn="b"/>
                      <a:r>
                        <a:rPr lang="en-US" sz="1600">
                          <a:effectLst/>
                        </a:rPr>
                        <a:t>63%</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65%</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66%</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45%</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46%</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48%</a:t>
                      </a:r>
                      <a:endParaRPr lang="en-US" sz="1600">
                        <a:solidFill>
                          <a:srgbClr val="000000"/>
                        </a:solidFill>
                        <a:effectLst/>
                        <a:latin typeface="等线"/>
                        <a:ea typeface="等线"/>
                      </a:endParaRPr>
                    </a:p>
                  </a:txBody>
                  <a:tcPr marL="9525" marR="9525" marT="9525" marB="0" anchor="b"/>
                </a:tc>
                <a:tc>
                  <a:txBody>
                    <a:bodyPr/>
                    <a:lstStyle/>
                    <a:p>
                      <a:pPr algn="r" fontAlgn="b"/>
                      <a:r>
                        <a:rPr lang="en-US" sz="1600">
                          <a:effectLst/>
                        </a:rPr>
                        <a:t>50%</a:t>
                      </a:r>
                      <a:endParaRPr lang="en-US" sz="1600">
                        <a:solidFill>
                          <a:srgbClr val="000000"/>
                        </a:solidFill>
                        <a:effectLst/>
                        <a:latin typeface="等线"/>
                        <a:ea typeface="等线"/>
                      </a:endParaRPr>
                    </a:p>
                  </a:txBody>
                  <a:tcPr marL="9525" marR="9525" marT="9525" marB="0" anchor="b"/>
                </a:tc>
                <a:extLst>
                  <a:ext uri="{0D108BD9-81ED-4DB2-BD59-A6C34878D82A}">
                    <a16:rowId xmlns:a16="http://schemas.microsoft.com/office/drawing/2014/main" val="2739355905"/>
                  </a:ext>
                </a:extLst>
              </a:tr>
            </a:tbl>
          </a:graphicData>
        </a:graphic>
      </p:graphicFrame>
      <p:pic>
        <p:nvPicPr>
          <p:cNvPr id="4" name="Picture 5" descr="Graphical user interface, text, application&#10;&#10;Description automatically generated">
            <a:extLst>
              <a:ext uri="{FF2B5EF4-FFF2-40B4-BE49-F238E27FC236}">
                <a16:creationId xmlns:a16="http://schemas.microsoft.com/office/drawing/2014/main" id="{446BE602-D04C-6DCE-0BAB-D02B3735E4BE}"/>
              </a:ext>
            </a:extLst>
          </p:cNvPr>
          <p:cNvPicPr>
            <a:picLocks noChangeAspect="1"/>
          </p:cNvPicPr>
          <p:nvPr/>
        </p:nvPicPr>
        <p:blipFill>
          <a:blip r:embed="rId2"/>
          <a:stretch>
            <a:fillRect/>
          </a:stretch>
        </p:blipFill>
        <p:spPr>
          <a:xfrm>
            <a:off x="6582517" y="548640"/>
            <a:ext cx="3695556" cy="2144509"/>
          </a:xfrm>
          <a:prstGeom prst="rect">
            <a:avLst/>
          </a:prstGeom>
        </p:spPr>
      </p:pic>
    </p:spTree>
    <p:extLst>
      <p:ext uri="{BB962C8B-B14F-4D97-AF65-F5344CB8AC3E}">
        <p14:creationId xmlns:p14="http://schemas.microsoft.com/office/powerpoint/2010/main" val="485994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C4B0-56A2-6F0C-A11F-F29ADA3F4654}"/>
              </a:ext>
            </a:extLst>
          </p:cNvPr>
          <p:cNvSpPr>
            <a:spLocks noGrp="1"/>
          </p:cNvSpPr>
          <p:nvPr>
            <p:ph type="title"/>
          </p:nvPr>
        </p:nvSpPr>
        <p:spPr/>
        <p:txBody>
          <a:bodyPr/>
          <a:lstStyle/>
          <a:p>
            <a:endParaRPr lang="en-US"/>
          </a:p>
        </p:txBody>
      </p:sp>
      <p:pic>
        <p:nvPicPr>
          <p:cNvPr id="4" name="Picture 4" descr="Graphical user interface, text&#10;&#10;Description automatically generated">
            <a:extLst>
              <a:ext uri="{FF2B5EF4-FFF2-40B4-BE49-F238E27FC236}">
                <a16:creationId xmlns:a16="http://schemas.microsoft.com/office/drawing/2014/main" id="{D1216C29-F74C-BCB4-3E6E-11162364AE7E}"/>
              </a:ext>
            </a:extLst>
          </p:cNvPr>
          <p:cNvPicPr>
            <a:picLocks noGrp="1" noChangeAspect="1"/>
          </p:cNvPicPr>
          <p:nvPr>
            <p:ph idx="1"/>
          </p:nvPr>
        </p:nvPicPr>
        <p:blipFill>
          <a:blip r:embed="rId2"/>
          <a:stretch>
            <a:fillRect/>
          </a:stretch>
        </p:blipFill>
        <p:spPr>
          <a:xfrm>
            <a:off x="1277459" y="2462184"/>
            <a:ext cx="3962400" cy="2343150"/>
          </a:xfrm>
        </p:spPr>
      </p:pic>
      <p:pic>
        <p:nvPicPr>
          <p:cNvPr id="3" name="Picture 4" descr="Text&#10;&#10;Description automatically generated">
            <a:extLst>
              <a:ext uri="{FF2B5EF4-FFF2-40B4-BE49-F238E27FC236}">
                <a16:creationId xmlns:a16="http://schemas.microsoft.com/office/drawing/2014/main" id="{70D5C71F-5977-17A4-82E5-A3BCD2C6C421}"/>
              </a:ext>
            </a:extLst>
          </p:cNvPr>
          <p:cNvPicPr>
            <a:picLocks noChangeAspect="1"/>
          </p:cNvPicPr>
          <p:nvPr/>
        </p:nvPicPr>
        <p:blipFill>
          <a:blip r:embed="rId3"/>
          <a:stretch>
            <a:fillRect/>
          </a:stretch>
        </p:blipFill>
        <p:spPr>
          <a:xfrm>
            <a:off x="5991885" y="2461308"/>
            <a:ext cx="3844704" cy="2335245"/>
          </a:xfrm>
          <a:prstGeom prst="rect">
            <a:avLst/>
          </a:prstGeom>
        </p:spPr>
      </p:pic>
    </p:spTree>
    <p:extLst>
      <p:ext uri="{BB962C8B-B14F-4D97-AF65-F5344CB8AC3E}">
        <p14:creationId xmlns:p14="http://schemas.microsoft.com/office/powerpoint/2010/main" val="62609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EA4B-3D85-89BC-7A9F-47816B3CD927}"/>
              </a:ext>
            </a:extLst>
          </p:cNvPr>
          <p:cNvSpPr>
            <a:spLocks noGrp="1"/>
          </p:cNvSpPr>
          <p:nvPr>
            <p:ph type="title"/>
          </p:nvPr>
        </p:nvSpPr>
        <p:spPr/>
        <p:txBody>
          <a:bodyPr/>
          <a:lstStyle/>
          <a:p>
            <a:r>
              <a:rPr lang="en-US"/>
              <a:t>Segments</a:t>
            </a:r>
          </a:p>
        </p:txBody>
      </p:sp>
      <p:sp>
        <p:nvSpPr>
          <p:cNvPr id="3" name="Content Placeholder 2">
            <a:extLst>
              <a:ext uri="{FF2B5EF4-FFF2-40B4-BE49-F238E27FC236}">
                <a16:creationId xmlns:a16="http://schemas.microsoft.com/office/drawing/2014/main" id="{A6EFC611-22C2-7564-A55F-FB071DB3BE53}"/>
              </a:ext>
            </a:extLst>
          </p:cNvPr>
          <p:cNvSpPr>
            <a:spLocks noGrp="1"/>
          </p:cNvSpPr>
          <p:nvPr>
            <p:ph idx="1"/>
          </p:nvPr>
        </p:nvSpPr>
        <p:spPr/>
        <p:txBody>
          <a:bodyPr vert="horz" lIns="45720" tIns="45720" rIns="45720" bIns="45720" rtlCol="0" anchor="t">
            <a:normAutofit/>
          </a:bodyPr>
          <a:lstStyle/>
          <a:p>
            <a:r>
              <a:rPr lang="en-US"/>
              <a:t>Core &amp; loyal - </a:t>
            </a:r>
          </a:p>
          <a:p>
            <a:r>
              <a:rPr lang="en-US"/>
              <a:t>Whales &amp; promising - </a:t>
            </a:r>
          </a:p>
          <a:p>
            <a:r>
              <a:rPr lang="en-US"/>
              <a:t>Rookie (New Donor) - more personalization for female  (keep female rookie, acquisition male rookie)</a:t>
            </a:r>
          </a:p>
          <a:p>
            <a:r>
              <a:rPr lang="en-US">
                <a:ea typeface="+mn-lt"/>
                <a:cs typeface="+mn-lt"/>
              </a:rPr>
              <a:t>Slipping – maintain the current strategies</a:t>
            </a:r>
          </a:p>
          <a:p>
            <a:endParaRPr lang="en-US"/>
          </a:p>
          <a:p>
            <a:r>
              <a:rPr lang="en-US"/>
              <a:t>Conversion / funnel – </a:t>
            </a:r>
            <a:r>
              <a:rPr lang="en-US" err="1"/>
              <a:t>eg.</a:t>
            </a:r>
            <a:r>
              <a:rPr lang="en-US"/>
              <a:t> Convert from rookie to promising to whale</a:t>
            </a:r>
          </a:p>
          <a:p>
            <a:r>
              <a:rPr lang="en-US"/>
              <a:t>Incorporate education, income, tenure, and minority</a:t>
            </a:r>
          </a:p>
          <a:p>
            <a:endParaRPr lang="en-US"/>
          </a:p>
        </p:txBody>
      </p:sp>
    </p:spTree>
    <p:extLst>
      <p:ext uri="{BB962C8B-B14F-4D97-AF65-F5344CB8AC3E}">
        <p14:creationId xmlns:p14="http://schemas.microsoft.com/office/powerpoint/2010/main" val="42393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C1D35-1F14-EC3F-6504-040115CBD208}"/>
              </a:ext>
            </a:extLst>
          </p:cNvPr>
          <p:cNvSpPr>
            <a:spLocks noGrp="1"/>
          </p:cNvSpPr>
          <p:nvPr>
            <p:ph type="title"/>
          </p:nvPr>
        </p:nvSpPr>
        <p:spPr>
          <a:xfrm>
            <a:off x="964788" y="804333"/>
            <a:ext cx="3391900" cy="5249334"/>
          </a:xfrm>
        </p:spPr>
        <p:txBody>
          <a:bodyPr>
            <a:normAutofit/>
          </a:bodyPr>
          <a:lstStyle/>
          <a:p>
            <a:pPr algn="r"/>
            <a:r>
              <a:rPr lang="en-US"/>
              <a:t>Table of content</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04CAA8-7A7B-7845-D36D-2E347D91064F}"/>
              </a:ext>
            </a:extLst>
          </p:cNvPr>
          <p:cNvSpPr>
            <a:spLocks noGrp="1"/>
          </p:cNvSpPr>
          <p:nvPr>
            <p:ph idx="1"/>
          </p:nvPr>
        </p:nvSpPr>
        <p:spPr>
          <a:xfrm>
            <a:off x="5057057" y="989060"/>
            <a:ext cx="6257721" cy="5249334"/>
          </a:xfrm>
        </p:spPr>
        <p:txBody>
          <a:bodyPr anchor="ctr">
            <a:normAutofit/>
          </a:bodyPr>
          <a:lstStyle/>
          <a:p>
            <a:pPr>
              <a:buFont typeface="Arial" panose="020B0602020104020603" pitchFamily="34" charset="0"/>
              <a:buChar char="•"/>
            </a:pPr>
            <a:r>
              <a:rPr lang="en-US"/>
              <a:t> Descriptive Analysis</a:t>
            </a:r>
          </a:p>
          <a:p>
            <a:pPr>
              <a:buFont typeface="Arial" panose="020B0602020104020603" pitchFamily="34" charset="0"/>
              <a:buChar char="•"/>
            </a:pPr>
            <a:r>
              <a:rPr lang="en-US"/>
              <a:t> Key Demographics of Highly Valued Donors</a:t>
            </a:r>
          </a:p>
          <a:p>
            <a:pPr>
              <a:buFont typeface="Arial" panose="020B0602020104020603" pitchFamily="34" charset="0"/>
              <a:buChar char="•"/>
            </a:pPr>
            <a:r>
              <a:rPr lang="en-US"/>
              <a:t> RFM Segmentations of Current Donors</a:t>
            </a:r>
          </a:p>
          <a:p>
            <a:pPr>
              <a:buFont typeface="Arial" panose="020B0602020104020603" pitchFamily="34" charset="0"/>
              <a:buChar char="•"/>
            </a:pPr>
            <a:r>
              <a:rPr lang="en-US"/>
              <a:t> Promotional Plans</a:t>
            </a:r>
          </a:p>
          <a:p>
            <a:pPr>
              <a:buFont typeface="Arial" panose="020B0602020104020603" pitchFamily="34" charset="0"/>
              <a:buChar char="•"/>
            </a:pPr>
            <a:r>
              <a:rPr lang="en-US"/>
              <a:t> Recommendation</a:t>
            </a:r>
          </a:p>
          <a:p>
            <a:pPr>
              <a:buFont typeface="Arial" panose="020B0602020104020603" pitchFamily="34" charset="0"/>
              <a:buChar char="•"/>
            </a:pPr>
            <a:endParaRPr lang="en-US"/>
          </a:p>
        </p:txBody>
      </p:sp>
    </p:spTree>
    <p:extLst>
      <p:ext uri="{BB962C8B-B14F-4D97-AF65-F5344CB8AC3E}">
        <p14:creationId xmlns:p14="http://schemas.microsoft.com/office/powerpoint/2010/main" val="3160072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934F-C05D-279A-CA39-09E224C94FBA}"/>
              </a:ext>
            </a:extLst>
          </p:cNvPr>
          <p:cNvSpPr>
            <a:spLocks noGrp="1"/>
          </p:cNvSpPr>
          <p:nvPr>
            <p:ph type="title"/>
          </p:nvPr>
        </p:nvSpPr>
        <p:spPr/>
        <p:txBody>
          <a:bodyPr/>
          <a:lstStyle/>
          <a:p>
            <a:r>
              <a:rPr lang="en-US"/>
              <a:t>Descriptive analysis</a:t>
            </a:r>
          </a:p>
        </p:txBody>
      </p:sp>
      <p:pic>
        <p:nvPicPr>
          <p:cNvPr id="4" name="Picture 6" descr="Chart, bar chart&#10;&#10;Description automatically generated">
            <a:extLst>
              <a:ext uri="{FF2B5EF4-FFF2-40B4-BE49-F238E27FC236}">
                <a16:creationId xmlns:a16="http://schemas.microsoft.com/office/drawing/2014/main" id="{D6FF9C11-4E17-B251-9856-4A0EBC2E0628}"/>
              </a:ext>
            </a:extLst>
          </p:cNvPr>
          <p:cNvPicPr>
            <a:picLocks noChangeAspect="1"/>
          </p:cNvPicPr>
          <p:nvPr/>
        </p:nvPicPr>
        <p:blipFill>
          <a:blip r:embed="rId2"/>
          <a:stretch>
            <a:fillRect/>
          </a:stretch>
        </p:blipFill>
        <p:spPr>
          <a:xfrm>
            <a:off x="1024128" y="1986208"/>
            <a:ext cx="5271655" cy="2059183"/>
          </a:xfrm>
          <a:prstGeom prst="rect">
            <a:avLst/>
          </a:prstGeom>
        </p:spPr>
      </p:pic>
      <p:pic>
        <p:nvPicPr>
          <p:cNvPr id="7" name="Picture 7" descr="Chart, bar chart&#10;&#10;Description automatically generated">
            <a:extLst>
              <a:ext uri="{FF2B5EF4-FFF2-40B4-BE49-F238E27FC236}">
                <a16:creationId xmlns:a16="http://schemas.microsoft.com/office/drawing/2014/main" id="{937ED8A2-138E-F4B6-D8F4-313236A6EC42}"/>
              </a:ext>
            </a:extLst>
          </p:cNvPr>
          <p:cNvPicPr>
            <a:picLocks noChangeAspect="1"/>
          </p:cNvPicPr>
          <p:nvPr/>
        </p:nvPicPr>
        <p:blipFill>
          <a:blip r:embed="rId3"/>
          <a:stretch>
            <a:fillRect/>
          </a:stretch>
        </p:blipFill>
        <p:spPr>
          <a:xfrm>
            <a:off x="1024128" y="4011961"/>
            <a:ext cx="5271656" cy="2774655"/>
          </a:xfrm>
          <a:prstGeom prst="rect">
            <a:avLst/>
          </a:prstGeom>
        </p:spPr>
      </p:pic>
    </p:spTree>
    <p:extLst>
      <p:ext uri="{BB962C8B-B14F-4D97-AF65-F5344CB8AC3E}">
        <p14:creationId xmlns:p14="http://schemas.microsoft.com/office/powerpoint/2010/main" val="144770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1A9E-F251-A6CE-C7E9-07ADB5B35782}"/>
              </a:ext>
            </a:extLst>
          </p:cNvPr>
          <p:cNvSpPr>
            <a:spLocks noGrp="1"/>
          </p:cNvSpPr>
          <p:nvPr>
            <p:ph type="title"/>
          </p:nvPr>
        </p:nvSpPr>
        <p:spPr/>
        <p:txBody>
          <a:bodyPr/>
          <a:lstStyle/>
          <a:p>
            <a:r>
              <a:rPr lang="en-US"/>
              <a:t>Campaigns</a:t>
            </a:r>
          </a:p>
        </p:txBody>
      </p:sp>
      <p:sp>
        <p:nvSpPr>
          <p:cNvPr id="3" name="Content Placeholder 2">
            <a:extLst>
              <a:ext uri="{FF2B5EF4-FFF2-40B4-BE49-F238E27FC236}">
                <a16:creationId xmlns:a16="http://schemas.microsoft.com/office/drawing/2014/main" id="{380C7F10-4030-38F9-B1F5-E501DAA71F98}"/>
              </a:ext>
            </a:extLst>
          </p:cNvPr>
          <p:cNvSpPr>
            <a:spLocks noGrp="1"/>
          </p:cNvSpPr>
          <p:nvPr>
            <p:ph idx="1"/>
          </p:nvPr>
        </p:nvSpPr>
        <p:spPr/>
        <p:txBody>
          <a:bodyPr vert="horz" lIns="45720" tIns="45720" rIns="45720" bIns="45720" rtlCol="0" anchor="t">
            <a:normAutofit lnSpcReduction="10000"/>
          </a:bodyPr>
          <a:lstStyle/>
          <a:p>
            <a:pPr marL="457200" indent="-457200">
              <a:buAutoNum type="arabicPeriod"/>
            </a:pPr>
            <a:r>
              <a:rPr lang="en-US"/>
              <a:t>Christmas / Easter / Quarterly Plan</a:t>
            </a:r>
          </a:p>
          <a:p>
            <a:pPr marL="457200" indent="-457200">
              <a:buAutoNum type="arabicPeriod"/>
            </a:pPr>
            <a:r>
              <a:rPr lang="en-US"/>
              <a:t>Social media - </a:t>
            </a:r>
          </a:p>
          <a:p>
            <a:pPr marL="457200" indent="-457200">
              <a:buAutoNum type="arabicPeriod"/>
            </a:pPr>
            <a:r>
              <a:rPr lang="en-US"/>
              <a:t>Official website (email sign up) - </a:t>
            </a:r>
            <a:r>
              <a:rPr lang="en-US">
                <a:ea typeface="+mn-lt"/>
                <a:cs typeface="+mn-lt"/>
              </a:rPr>
              <a:t>testimonials</a:t>
            </a:r>
            <a:endParaRPr lang="en-US"/>
          </a:p>
          <a:p>
            <a:pPr marL="457200" indent="-457200">
              <a:buAutoNum type="arabicPeriod"/>
            </a:pPr>
            <a:r>
              <a:rPr lang="en-US"/>
              <a:t>Mail / Email Marketing (target to older ppl?) – </a:t>
            </a:r>
          </a:p>
          <a:p>
            <a:pPr marL="447675" lvl="2"/>
            <a:endParaRPr lang="en-US" sz="1500"/>
          </a:p>
          <a:p>
            <a:pPr marL="447675" lvl="2"/>
            <a:endParaRPr lang="en-US"/>
          </a:p>
          <a:p>
            <a:pPr marL="457200" indent="-457200">
              <a:buAutoNum type="arabicPeriod"/>
            </a:pPr>
            <a:r>
              <a:rPr lang="en-US"/>
              <a:t>SMS?</a:t>
            </a:r>
          </a:p>
          <a:p>
            <a:pPr marL="457200" indent="-457200">
              <a:buAutoNum type="arabicPeriod"/>
            </a:pPr>
            <a:endParaRPr lang="en-US"/>
          </a:p>
          <a:p>
            <a:r>
              <a:rPr lang="en-US"/>
              <a:t>Increase the sustainability of gift – website optimization </a:t>
            </a:r>
          </a:p>
          <a:p>
            <a:pPr marL="264795" lvl="1"/>
            <a:r>
              <a:rPr lang="en-US"/>
              <a:t>Real-time donation update with donor’s name</a:t>
            </a:r>
          </a:p>
        </p:txBody>
      </p:sp>
      <p:sp>
        <p:nvSpPr>
          <p:cNvPr id="4" name="Rectangle 3">
            <a:extLst>
              <a:ext uri="{FF2B5EF4-FFF2-40B4-BE49-F238E27FC236}">
                <a16:creationId xmlns:a16="http://schemas.microsoft.com/office/drawing/2014/main" id="{E9C815C7-C3FE-37EB-C74B-2B73AB5CD660}"/>
              </a:ext>
            </a:extLst>
          </p:cNvPr>
          <p:cNvSpPr/>
          <p:nvPr/>
        </p:nvSpPr>
        <p:spPr>
          <a:xfrm>
            <a:off x="7216205" y="534050"/>
            <a:ext cx="4116102" cy="126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For each identified donor segment, design a promotional plan to target additional individuals who “resemble” members of the segment. </a:t>
            </a:r>
            <a:endParaRPr lang="en-US"/>
          </a:p>
        </p:txBody>
      </p:sp>
      <p:sp>
        <p:nvSpPr>
          <p:cNvPr id="5" name="Rectangle 4">
            <a:extLst>
              <a:ext uri="{FF2B5EF4-FFF2-40B4-BE49-F238E27FC236}">
                <a16:creationId xmlns:a16="http://schemas.microsoft.com/office/drawing/2014/main" id="{6036BFF1-0B39-92DF-701E-A083F629DE74}"/>
              </a:ext>
            </a:extLst>
          </p:cNvPr>
          <p:cNvSpPr/>
          <p:nvPr/>
        </p:nvSpPr>
        <p:spPr>
          <a:xfrm>
            <a:off x="7384476" y="2135998"/>
            <a:ext cx="3783396" cy="2192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Insights-</a:t>
            </a:r>
          </a:p>
          <a:p>
            <a:pPr algn="ctr"/>
            <a:r>
              <a:rPr lang="en-US" dirty="0"/>
              <a:t>Education level </a:t>
            </a:r>
          </a:p>
          <a:p>
            <a:pPr algn="ctr"/>
            <a:r>
              <a:rPr lang="en-US" dirty="0"/>
              <a:t>Minority</a:t>
            </a:r>
          </a:p>
          <a:p>
            <a:pPr algn="ctr"/>
            <a:r>
              <a:rPr lang="en-US" dirty="0"/>
              <a:t>Attract female donors to donate more</a:t>
            </a:r>
          </a:p>
          <a:p>
            <a:pPr algn="ctr"/>
            <a:r>
              <a:rPr lang="en-US" dirty="0"/>
              <a:t>Keep the male donors to keep donating</a:t>
            </a:r>
          </a:p>
          <a:p>
            <a:pPr algn="ctr"/>
            <a:r>
              <a:rPr lang="en-US" dirty="0"/>
              <a:t>….</a:t>
            </a:r>
          </a:p>
        </p:txBody>
      </p:sp>
    </p:spTree>
    <p:extLst>
      <p:ext uri="{BB962C8B-B14F-4D97-AF65-F5344CB8AC3E}">
        <p14:creationId xmlns:p14="http://schemas.microsoft.com/office/powerpoint/2010/main" val="371616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0102-E002-63E7-C17D-DED092B28443}"/>
              </a:ext>
            </a:extLst>
          </p:cNvPr>
          <p:cNvSpPr>
            <a:spLocks noGrp="1"/>
          </p:cNvSpPr>
          <p:nvPr>
            <p:ph type="title"/>
          </p:nvPr>
        </p:nvSpPr>
        <p:spPr/>
        <p:txBody>
          <a:bodyPr/>
          <a:lstStyle/>
          <a:p>
            <a:r>
              <a:rPr lang="en-US"/>
              <a:t>Summary for promotions</a:t>
            </a:r>
          </a:p>
        </p:txBody>
      </p:sp>
      <p:pic>
        <p:nvPicPr>
          <p:cNvPr id="6" name="Content Placeholder 5">
            <a:extLst>
              <a:ext uri="{FF2B5EF4-FFF2-40B4-BE49-F238E27FC236}">
                <a16:creationId xmlns:a16="http://schemas.microsoft.com/office/drawing/2014/main" id="{05D5B126-AD79-2A02-DA4A-78179C9507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16105" y="2000922"/>
            <a:ext cx="1263389" cy="1263389"/>
          </a:xfrm>
        </p:spPr>
      </p:pic>
      <p:sp>
        <p:nvSpPr>
          <p:cNvPr id="7" name="TextBox 6">
            <a:extLst>
              <a:ext uri="{FF2B5EF4-FFF2-40B4-BE49-F238E27FC236}">
                <a16:creationId xmlns:a16="http://schemas.microsoft.com/office/drawing/2014/main" id="{4204EF73-003D-E736-6B42-694B79DF3BD7}"/>
              </a:ext>
            </a:extLst>
          </p:cNvPr>
          <p:cNvSpPr txBox="1"/>
          <p:nvPr/>
        </p:nvSpPr>
        <p:spPr>
          <a:xfrm>
            <a:off x="2079494" y="2044378"/>
            <a:ext cx="4523302"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Sports Gatherings</a:t>
            </a:r>
          </a:p>
          <a:p>
            <a:pPr marL="264795" lvl="1">
              <a:lnSpc>
                <a:spcPct val="120000"/>
              </a:lnSpc>
            </a:pPr>
            <a:r>
              <a:rPr lang="en-US">
                <a:ea typeface="+mn-lt"/>
                <a:cs typeface="+mn-lt"/>
              </a:rPr>
              <a:t>Target male donors who tend to donate larger amount and more frequently.</a:t>
            </a:r>
          </a:p>
        </p:txBody>
      </p:sp>
      <p:pic>
        <p:nvPicPr>
          <p:cNvPr id="9" name="Picture 8">
            <a:extLst>
              <a:ext uri="{FF2B5EF4-FFF2-40B4-BE49-F238E27FC236}">
                <a16:creationId xmlns:a16="http://schemas.microsoft.com/office/drawing/2014/main" id="{0C90FB9D-A49B-0CB6-C542-D525AAC1D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105" y="4131199"/>
            <a:ext cx="1349188" cy="1349188"/>
          </a:xfrm>
          <a:prstGeom prst="rect">
            <a:avLst/>
          </a:prstGeom>
        </p:spPr>
      </p:pic>
      <p:sp>
        <p:nvSpPr>
          <p:cNvPr id="10" name="TextBox 9">
            <a:extLst>
              <a:ext uri="{FF2B5EF4-FFF2-40B4-BE49-F238E27FC236}">
                <a16:creationId xmlns:a16="http://schemas.microsoft.com/office/drawing/2014/main" id="{E48B0332-4CDD-865B-0196-C5E2E1A20397}"/>
              </a:ext>
            </a:extLst>
          </p:cNvPr>
          <p:cNvSpPr txBox="1"/>
          <p:nvPr/>
        </p:nvSpPr>
        <p:spPr>
          <a:xfrm>
            <a:off x="2079494" y="4034869"/>
            <a:ext cx="4523302" cy="1619674"/>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Monthly donation plan &amp; Company event</a:t>
            </a:r>
          </a:p>
          <a:p>
            <a:pPr marL="264795" lvl="1">
              <a:lnSpc>
                <a:spcPct val="120000"/>
              </a:lnSpc>
            </a:pPr>
            <a:r>
              <a:rPr lang="en-US">
                <a:ea typeface="+mn-lt"/>
                <a:cs typeface="+mn-lt"/>
              </a:rPr>
              <a:t>Target higher-income donors who are likely to donate larger amount and consistently.</a:t>
            </a:r>
          </a:p>
        </p:txBody>
      </p:sp>
      <p:pic>
        <p:nvPicPr>
          <p:cNvPr id="12" name="Picture 11">
            <a:extLst>
              <a:ext uri="{FF2B5EF4-FFF2-40B4-BE49-F238E27FC236}">
                <a16:creationId xmlns:a16="http://schemas.microsoft.com/office/drawing/2014/main" id="{11A163D7-A5F9-9616-8582-A2612EF3D7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0947" y="2000922"/>
            <a:ext cx="1428078" cy="1428078"/>
          </a:xfrm>
          <a:prstGeom prst="rect">
            <a:avLst/>
          </a:prstGeom>
        </p:spPr>
      </p:pic>
      <p:sp>
        <p:nvSpPr>
          <p:cNvPr id="13" name="TextBox 12">
            <a:extLst>
              <a:ext uri="{FF2B5EF4-FFF2-40B4-BE49-F238E27FC236}">
                <a16:creationId xmlns:a16="http://schemas.microsoft.com/office/drawing/2014/main" id="{B5A1F2B0-CD5A-4BAD-8584-306321984CA3}"/>
              </a:ext>
            </a:extLst>
          </p:cNvPr>
          <p:cNvSpPr txBox="1"/>
          <p:nvPr/>
        </p:nvSpPr>
        <p:spPr>
          <a:xfrm>
            <a:off x="7774169" y="2126723"/>
            <a:ext cx="4126886"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Diversity and Inclusion</a:t>
            </a:r>
          </a:p>
          <a:p>
            <a:pPr marL="264795" lvl="1">
              <a:lnSpc>
                <a:spcPct val="120000"/>
              </a:lnSpc>
            </a:pPr>
            <a:r>
              <a:rPr lang="en-US">
                <a:ea typeface="+mn-lt"/>
                <a:cs typeface="+mn-lt"/>
              </a:rPr>
              <a:t>Target minority groups to celebrate diversity month/anniversary.</a:t>
            </a:r>
          </a:p>
        </p:txBody>
      </p:sp>
      <p:pic>
        <p:nvPicPr>
          <p:cNvPr id="15" name="Picture 14">
            <a:extLst>
              <a:ext uri="{FF2B5EF4-FFF2-40B4-BE49-F238E27FC236}">
                <a16:creationId xmlns:a16="http://schemas.microsoft.com/office/drawing/2014/main" id="{822B2EF8-ADD3-0600-2E3F-0BC992FF37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0947" y="4061814"/>
            <a:ext cx="1619675" cy="1619675"/>
          </a:xfrm>
          <a:prstGeom prst="rect">
            <a:avLst/>
          </a:prstGeom>
        </p:spPr>
      </p:pic>
      <p:sp>
        <p:nvSpPr>
          <p:cNvPr id="16" name="TextBox 15">
            <a:extLst>
              <a:ext uri="{FF2B5EF4-FFF2-40B4-BE49-F238E27FC236}">
                <a16:creationId xmlns:a16="http://schemas.microsoft.com/office/drawing/2014/main" id="{758B9BED-0482-613F-ADC9-749A9171C636}"/>
              </a:ext>
            </a:extLst>
          </p:cNvPr>
          <p:cNvSpPr txBox="1"/>
          <p:nvPr/>
        </p:nvSpPr>
        <p:spPr>
          <a:xfrm>
            <a:off x="7866185" y="4217555"/>
            <a:ext cx="4126886" cy="1176476"/>
          </a:xfrm>
          <a:prstGeom prst="rect">
            <a:avLst/>
          </a:prstGeom>
          <a:noFill/>
        </p:spPr>
        <p:txBody>
          <a:bodyPr wrap="square" lIns="91440" tIns="45720" rIns="91440" bIns="45720" anchor="t">
            <a:spAutoFit/>
          </a:bodyPr>
          <a:lstStyle/>
          <a:p>
            <a:pPr marL="264795" lvl="1">
              <a:lnSpc>
                <a:spcPct val="120000"/>
              </a:lnSpc>
            </a:pPr>
            <a:r>
              <a:rPr lang="en-US" sz="2400">
                <a:solidFill>
                  <a:schemeClr val="accent2">
                    <a:lumMod val="50000"/>
                  </a:schemeClr>
                </a:solidFill>
                <a:ea typeface="+mn-lt"/>
                <a:cs typeface="+mn-lt"/>
              </a:rPr>
              <a:t>College club event</a:t>
            </a:r>
          </a:p>
          <a:p>
            <a:pPr marL="264795" lvl="1">
              <a:lnSpc>
                <a:spcPct val="120000"/>
              </a:lnSpc>
            </a:pPr>
            <a:r>
              <a:rPr lang="en-US">
                <a:ea typeface="+mn-lt"/>
                <a:cs typeface="+mn-lt"/>
              </a:rPr>
              <a:t>Target higher-education donors who donate twice more.</a:t>
            </a:r>
          </a:p>
        </p:txBody>
      </p:sp>
    </p:spTree>
    <p:extLst>
      <p:ext uri="{BB962C8B-B14F-4D97-AF65-F5344CB8AC3E}">
        <p14:creationId xmlns:p14="http://schemas.microsoft.com/office/powerpoint/2010/main" val="224434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158F6-9515-EC70-6F0D-5D192DD9322F}"/>
              </a:ext>
            </a:extLst>
          </p:cNvPr>
          <p:cNvSpPr/>
          <p:nvPr/>
        </p:nvSpPr>
        <p:spPr>
          <a:xfrm>
            <a:off x="4702578" y="215326"/>
            <a:ext cx="7183797" cy="18191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2323A23-5277-D3C0-E117-1F6F11475976}"/>
              </a:ext>
            </a:extLst>
          </p:cNvPr>
          <p:cNvSpPr txBox="1">
            <a:spLocks/>
          </p:cNvSpPr>
          <p:nvPr/>
        </p:nvSpPr>
        <p:spPr>
          <a:xfrm>
            <a:off x="4858885" y="393358"/>
            <a:ext cx="4854222" cy="162560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US" sz="3600">
                <a:solidFill>
                  <a:schemeClr val="bg1"/>
                </a:solidFill>
              </a:rPr>
              <a:t>Descriptive analysis</a:t>
            </a:r>
            <a:br>
              <a:rPr lang="en-US" sz="2000">
                <a:solidFill>
                  <a:schemeClr val="accent5"/>
                </a:solidFill>
              </a:rPr>
            </a:br>
            <a:br>
              <a:rPr lang="en-US" sz="2000">
                <a:solidFill>
                  <a:schemeClr val="accent5"/>
                </a:solidFill>
              </a:rPr>
            </a:br>
            <a:r>
              <a:rPr lang="en-US" sz="2000">
                <a:solidFill>
                  <a:schemeClr val="accent5"/>
                </a:solidFill>
              </a:rPr>
              <a:t>crosstabs and Key findings</a:t>
            </a:r>
          </a:p>
        </p:txBody>
      </p:sp>
      <p:grpSp>
        <p:nvGrpSpPr>
          <p:cNvPr id="3" name="Group 2">
            <a:extLst>
              <a:ext uri="{FF2B5EF4-FFF2-40B4-BE49-F238E27FC236}">
                <a16:creationId xmlns:a16="http://schemas.microsoft.com/office/drawing/2014/main" id="{96018130-1365-C265-903C-74582877E2A6}"/>
              </a:ext>
            </a:extLst>
          </p:cNvPr>
          <p:cNvGrpSpPr/>
          <p:nvPr/>
        </p:nvGrpSpPr>
        <p:grpSpPr>
          <a:xfrm>
            <a:off x="4702578" y="4714940"/>
            <a:ext cx="7489422" cy="1957464"/>
            <a:chOff x="4702578" y="4714940"/>
            <a:chExt cx="7489422" cy="1957464"/>
          </a:xfrm>
        </p:grpSpPr>
        <p:pic>
          <p:nvPicPr>
            <p:cNvPr id="12" name="Picture 13" descr="Diagram&#10;&#10;Description automatically generated">
              <a:extLst>
                <a:ext uri="{FF2B5EF4-FFF2-40B4-BE49-F238E27FC236}">
                  <a16:creationId xmlns:a16="http://schemas.microsoft.com/office/drawing/2014/main" id="{263E3531-B8EC-EFBC-7876-05C29F14CFC6}"/>
                </a:ext>
              </a:extLst>
            </p:cNvPr>
            <p:cNvPicPr>
              <a:picLocks noChangeAspect="1"/>
            </p:cNvPicPr>
            <p:nvPr/>
          </p:nvPicPr>
          <p:blipFill rotWithShape="1">
            <a:blip r:embed="rId3"/>
            <a:srcRect t="16867" r="156" b="301"/>
            <a:stretch/>
          </p:blipFill>
          <p:spPr>
            <a:xfrm>
              <a:off x="8136218" y="5058466"/>
              <a:ext cx="3565766" cy="1534085"/>
            </a:xfrm>
            <a:prstGeom prst="rect">
              <a:avLst/>
            </a:prstGeom>
          </p:spPr>
        </p:pic>
        <p:sp>
          <p:nvSpPr>
            <p:cNvPr id="16" name="Content Placeholder 6">
              <a:extLst>
                <a:ext uri="{FF2B5EF4-FFF2-40B4-BE49-F238E27FC236}">
                  <a16:creationId xmlns:a16="http://schemas.microsoft.com/office/drawing/2014/main" id="{7DF52DB7-4F9F-4F4B-6606-0D7403A942F6}"/>
                </a:ext>
              </a:extLst>
            </p:cNvPr>
            <p:cNvSpPr txBox="1">
              <a:spLocks/>
            </p:cNvSpPr>
            <p:nvPr/>
          </p:nvSpPr>
          <p:spPr>
            <a:xfrm>
              <a:off x="5671849" y="4714940"/>
              <a:ext cx="6520151" cy="534858"/>
            </a:xfrm>
            <a:prstGeom prst="rect">
              <a:avLst/>
            </a:prstGeom>
          </p:spPr>
          <p:txBody>
            <a:bodyPr vert="horz" lIns="45720" tIns="45720" rIns="45720" bIns="45720" rtlCol="0" anchor="t">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lnSpc>
                  <a:spcPct val="100000"/>
                </a:lnSpc>
                <a:spcBef>
                  <a:spcPts val="0"/>
                </a:spcBef>
                <a:spcAft>
                  <a:spcPts val="0"/>
                </a:spcAft>
                <a:buNone/>
              </a:pPr>
              <a:r>
                <a:rPr lang="en-US" sz="1600" i="1">
                  <a:solidFill>
                    <a:srgbClr val="7F7F7F"/>
                  </a:solidFill>
                  <a:ea typeface="+mn-lt"/>
                  <a:cs typeface="+mn-lt"/>
                </a:rPr>
                <a:t>Gender Difference in Average Gifts Numbers and Amount (17'-21')</a:t>
              </a:r>
            </a:p>
            <a:p>
              <a:endParaRPr lang="en-US" sz="1600" i="1">
                <a:solidFill>
                  <a:srgbClr val="7F7F7F"/>
                </a:solidFill>
              </a:endParaRPr>
            </a:p>
          </p:txBody>
        </p:sp>
        <p:pic>
          <p:nvPicPr>
            <p:cNvPr id="17" name="Picture 18" descr="Chart, radar chart&#10;&#10;Description automatically generated">
              <a:extLst>
                <a:ext uri="{FF2B5EF4-FFF2-40B4-BE49-F238E27FC236}">
                  <a16:creationId xmlns:a16="http://schemas.microsoft.com/office/drawing/2014/main" id="{7BBE6AF2-7A9B-B969-A63C-DA6C96484352}"/>
                </a:ext>
              </a:extLst>
            </p:cNvPr>
            <p:cNvPicPr>
              <a:picLocks noChangeAspect="1"/>
            </p:cNvPicPr>
            <p:nvPr/>
          </p:nvPicPr>
          <p:blipFill rotWithShape="1">
            <a:blip r:embed="rId4"/>
            <a:srcRect t="7149"/>
            <a:stretch/>
          </p:blipFill>
          <p:spPr>
            <a:xfrm>
              <a:off x="4702578" y="4991440"/>
              <a:ext cx="3508659" cy="1680964"/>
            </a:xfrm>
            <a:prstGeom prst="rect">
              <a:avLst/>
            </a:prstGeom>
          </p:spPr>
        </p:pic>
      </p:grpSp>
      <p:pic>
        <p:nvPicPr>
          <p:cNvPr id="18" name="Picture 5" descr="Map&#10;&#10;Description automatically generated">
            <a:extLst>
              <a:ext uri="{FF2B5EF4-FFF2-40B4-BE49-F238E27FC236}">
                <a16:creationId xmlns:a16="http://schemas.microsoft.com/office/drawing/2014/main" id="{C47EFEAE-1159-248F-911D-1808A122A9D9}"/>
              </a:ext>
            </a:extLst>
          </p:cNvPr>
          <p:cNvPicPr>
            <a:picLocks noChangeAspect="1"/>
          </p:cNvPicPr>
          <p:nvPr/>
        </p:nvPicPr>
        <p:blipFill rotWithShape="1">
          <a:blip r:embed="rId5"/>
          <a:srcRect l="46982" t="13062" r="3798"/>
          <a:stretch/>
        </p:blipFill>
        <p:spPr>
          <a:xfrm>
            <a:off x="1008835" y="2165342"/>
            <a:ext cx="1735895" cy="1581545"/>
          </a:xfrm>
          <a:prstGeom prst="rect">
            <a:avLst/>
          </a:prstGeom>
        </p:spPr>
      </p:pic>
      <p:sp>
        <p:nvSpPr>
          <p:cNvPr id="19" name="Oval 18">
            <a:extLst>
              <a:ext uri="{FF2B5EF4-FFF2-40B4-BE49-F238E27FC236}">
                <a16:creationId xmlns:a16="http://schemas.microsoft.com/office/drawing/2014/main" id="{AFD30888-F343-C160-4883-C4D083FED162}"/>
              </a:ext>
            </a:extLst>
          </p:cNvPr>
          <p:cNvSpPr/>
          <p:nvPr/>
        </p:nvSpPr>
        <p:spPr>
          <a:xfrm>
            <a:off x="1915704" y="3447120"/>
            <a:ext cx="267793" cy="23454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3003EA6-2FDD-A4D3-2BDA-5CD5452012DB}"/>
              </a:ext>
            </a:extLst>
          </p:cNvPr>
          <p:cNvSpPr>
            <a:spLocks noGrp="1"/>
          </p:cNvSpPr>
          <p:nvPr>
            <p:ph idx="4294967295"/>
          </p:nvPr>
        </p:nvSpPr>
        <p:spPr>
          <a:xfrm>
            <a:off x="3122990" y="2588435"/>
            <a:ext cx="3582610" cy="488923"/>
          </a:xfrm>
          <a:solidFill>
            <a:schemeClr val="tx2"/>
          </a:solidFill>
        </p:spPr>
        <p:txBody>
          <a:bodyPr anchor="ctr">
            <a:normAutofit/>
          </a:bodyPr>
          <a:lstStyle/>
          <a:p>
            <a:pPr marL="0" indent="0" algn="ctr">
              <a:buNone/>
            </a:pPr>
            <a:r>
              <a:rPr lang="en-US" sz="1600">
                <a:solidFill>
                  <a:schemeClr val="accent5"/>
                </a:solidFill>
              </a:rPr>
              <a:t>Snowbirds in </a:t>
            </a:r>
            <a:r>
              <a:rPr lang="en-US" sz="1500">
                <a:solidFill>
                  <a:schemeClr val="accent5"/>
                </a:solidFill>
              </a:rPr>
              <a:t>Florida</a:t>
            </a:r>
            <a:endParaRPr lang="en-US" sz="1600">
              <a:solidFill>
                <a:schemeClr val="accent5"/>
              </a:solidFill>
            </a:endParaRPr>
          </a:p>
        </p:txBody>
      </p:sp>
      <p:sp>
        <p:nvSpPr>
          <p:cNvPr id="21" name="TextBox 20">
            <a:extLst>
              <a:ext uri="{FF2B5EF4-FFF2-40B4-BE49-F238E27FC236}">
                <a16:creationId xmlns:a16="http://schemas.microsoft.com/office/drawing/2014/main" id="{25EFB271-70BC-BCCE-D3BA-B4B81EACC97A}"/>
              </a:ext>
            </a:extLst>
          </p:cNvPr>
          <p:cNvSpPr txBox="1"/>
          <p:nvPr/>
        </p:nvSpPr>
        <p:spPr>
          <a:xfrm>
            <a:off x="4686471" y="4540889"/>
            <a:ext cx="7167688" cy="534859"/>
          </a:xfrm>
          <a:prstGeom prst="rect">
            <a:avLst/>
          </a:prstGeom>
          <a:solidFill>
            <a:schemeClr val="tx2"/>
          </a:solidFill>
        </p:spPr>
        <p:txBody>
          <a:bodyPr vert="horz" lIns="45720" tIns="45720" rIns="45720" bIns="45720" rtlCol="0" anchor="ctr">
            <a:noAutofit/>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pPr>
              <a:lnSpc>
                <a:spcPct val="100000"/>
              </a:lnSpc>
              <a:spcBef>
                <a:spcPts val="0"/>
              </a:spcBef>
              <a:spcAft>
                <a:spcPts val="0"/>
              </a:spcAft>
            </a:pPr>
            <a:r>
              <a:rPr lang="en-US" sz="1500"/>
              <a:t>Female gave steadily</a:t>
            </a:r>
          </a:p>
          <a:p>
            <a:pPr>
              <a:lnSpc>
                <a:spcPct val="100000"/>
              </a:lnSpc>
              <a:spcBef>
                <a:spcPts val="0"/>
              </a:spcBef>
              <a:spcAft>
                <a:spcPts val="0"/>
              </a:spcAft>
            </a:pPr>
            <a:r>
              <a:rPr lang="en-US" sz="1500"/>
              <a:t>Male gave more frequently and a higher amount</a:t>
            </a:r>
          </a:p>
        </p:txBody>
      </p:sp>
      <p:pic>
        <p:nvPicPr>
          <p:cNvPr id="23" name="Picture 15" descr="Map&#10;&#10;Description automatically generated">
            <a:extLst>
              <a:ext uri="{FF2B5EF4-FFF2-40B4-BE49-F238E27FC236}">
                <a16:creationId xmlns:a16="http://schemas.microsoft.com/office/drawing/2014/main" id="{F58F6F89-DB68-1F05-3317-C0521699C146}"/>
              </a:ext>
            </a:extLst>
          </p:cNvPr>
          <p:cNvPicPr>
            <a:picLocks noChangeAspect="1"/>
          </p:cNvPicPr>
          <p:nvPr/>
        </p:nvPicPr>
        <p:blipFill>
          <a:blip r:embed="rId6"/>
          <a:stretch>
            <a:fillRect/>
          </a:stretch>
        </p:blipFill>
        <p:spPr>
          <a:xfrm>
            <a:off x="1008835" y="3814380"/>
            <a:ext cx="1703124" cy="1801120"/>
          </a:xfrm>
          <a:prstGeom prst="rect">
            <a:avLst/>
          </a:prstGeom>
        </p:spPr>
      </p:pic>
      <p:pic>
        <p:nvPicPr>
          <p:cNvPr id="24" name="Picture 23">
            <a:extLst>
              <a:ext uri="{FF2B5EF4-FFF2-40B4-BE49-F238E27FC236}">
                <a16:creationId xmlns:a16="http://schemas.microsoft.com/office/drawing/2014/main" id="{187E091A-A206-F842-9BCE-0DEDA5526F6B}"/>
              </a:ext>
            </a:extLst>
          </p:cNvPr>
          <p:cNvPicPr>
            <a:picLocks noChangeAspect="1"/>
          </p:cNvPicPr>
          <p:nvPr/>
        </p:nvPicPr>
        <p:blipFill rotWithShape="1">
          <a:blip r:embed="rId7"/>
          <a:srcRect l="7332" t="3763" r="7318"/>
          <a:stretch/>
        </p:blipFill>
        <p:spPr>
          <a:xfrm>
            <a:off x="2711959" y="3805309"/>
            <a:ext cx="1703124" cy="1801120"/>
          </a:xfrm>
          <a:prstGeom prst="rect">
            <a:avLst/>
          </a:prstGeom>
        </p:spPr>
      </p:pic>
      <p:sp>
        <p:nvSpPr>
          <p:cNvPr id="22" name="TextBox 21">
            <a:extLst>
              <a:ext uri="{FF2B5EF4-FFF2-40B4-BE49-F238E27FC236}">
                <a16:creationId xmlns:a16="http://schemas.microsoft.com/office/drawing/2014/main" id="{A76ED5D2-3AC3-9378-36F0-0D345B3B6058}"/>
              </a:ext>
            </a:extLst>
          </p:cNvPr>
          <p:cNvSpPr txBox="1"/>
          <p:nvPr/>
        </p:nvSpPr>
        <p:spPr>
          <a:xfrm>
            <a:off x="1003784" y="5679036"/>
            <a:ext cx="3406248" cy="487301"/>
          </a:xfrm>
          <a:prstGeom prst="rect">
            <a:avLst/>
          </a:prstGeom>
          <a:solidFill>
            <a:schemeClr val="tx2"/>
          </a:solidFill>
        </p:spPr>
        <p:txBody>
          <a:bodyPr vert="horz" lIns="45720" tIns="45720" rIns="45720" bIns="45720" rtlCol="0" anchor="ctr">
            <a:normAutofit fontScale="92500" lnSpcReduction="10000"/>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r>
              <a:rPr lang="en-US"/>
              <a:t>Similarities in Gift Amount Distributions      and Income Level Distributions</a:t>
            </a:r>
          </a:p>
        </p:txBody>
      </p:sp>
      <p:graphicFrame>
        <p:nvGraphicFramePr>
          <p:cNvPr id="26" name="Table 5">
            <a:extLst>
              <a:ext uri="{FF2B5EF4-FFF2-40B4-BE49-F238E27FC236}">
                <a16:creationId xmlns:a16="http://schemas.microsoft.com/office/drawing/2014/main" id="{F6FA5F76-A884-4DE9-A277-037F23299D29}"/>
              </a:ext>
            </a:extLst>
          </p:cNvPr>
          <p:cNvGraphicFramePr>
            <a:graphicFrameLocks/>
          </p:cNvGraphicFramePr>
          <p:nvPr>
            <p:extLst>
              <p:ext uri="{D42A27DB-BD31-4B8C-83A1-F6EECF244321}">
                <p14:modId xmlns:p14="http://schemas.microsoft.com/office/powerpoint/2010/main" val="2290035705"/>
              </p:ext>
            </p:extLst>
          </p:nvPr>
        </p:nvGraphicFramePr>
        <p:xfrm>
          <a:off x="9850069" y="2322734"/>
          <a:ext cx="2020197" cy="2057748"/>
        </p:xfrm>
        <a:graphic>
          <a:graphicData uri="http://schemas.openxmlformats.org/drawingml/2006/table">
            <a:tbl>
              <a:tblPr firstRow="1" bandRow="1">
                <a:tableStyleId>{5C22544A-7EE6-4342-B048-85BDC9FD1C3A}</a:tableStyleId>
              </a:tblPr>
              <a:tblGrid>
                <a:gridCol w="505049">
                  <a:extLst>
                    <a:ext uri="{9D8B030D-6E8A-4147-A177-3AD203B41FA5}">
                      <a16:colId xmlns:a16="http://schemas.microsoft.com/office/drawing/2014/main" val="1711305008"/>
                    </a:ext>
                  </a:extLst>
                </a:gridCol>
                <a:gridCol w="444369">
                  <a:extLst>
                    <a:ext uri="{9D8B030D-6E8A-4147-A177-3AD203B41FA5}">
                      <a16:colId xmlns:a16="http://schemas.microsoft.com/office/drawing/2014/main" val="1135211849"/>
                    </a:ext>
                  </a:extLst>
                </a:gridCol>
                <a:gridCol w="565730">
                  <a:extLst>
                    <a:ext uri="{9D8B030D-6E8A-4147-A177-3AD203B41FA5}">
                      <a16:colId xmlns:a16="http://schemas.microsoft.com/office/drawing/2014/main" val="2010680657"/>
                    </a:ext>
                  </a:extLst>
                </a:gridCol>
                <a:gridCol w="505049">
                  <a:extLst>
                    <a:ext uri="{9D8B030D-6E8A-4147-A177-3AD203B41FA5}">
                      <a16:colId xmlns:a16="http://schemas.microsoft.com/office/drawing/2014/main" val="1382038823"/>
                    </a:ext>
                  </a:extLst>
                </a:gridCol>
              </a:tblGrid>
              <a:tr h="382837">
                <a:tc>
                  <a:txBody>
                    <a:bodyPr/>
                    <a:lstStyle/>
                    <a:p>
                      <a:pPr algn="ctr" fontAlgn="b"/>
                      <a:r>
                        <a:rPr lang="en-US" sz="900" b="0" i="0" u="none" strike="noStrike">
                          <a:solidFill>
                            <a:srgbClr val="000000"/>
                          </a:solidFill>
                          <a:effectLst/>
                          <a:latin typeface="Calibri" panose="020F0502020204030204" pitchFamily="34" charset="0"/>
                        </a:rPr>
                        <a:t>Zip code</a:t>
                      </a:r>
                    </a:p>
                  </a:txBody>
                  <a:tcPr anchor="ctr"/>
                </a:tc>
                <a:tc>
                  <a:txBody>
                    <a:bodyPr/>
                    <a:lstStyle/>
                    <a:p>
                      <a:pPr algn="ctr" fontAlgn="b"/>
                      <a:r>
                        <a:rPr lang="en-US" sz="900" b="0" i="0" u="none" strike="noStrike">
                          <a:solidFill>
                            <a:srgbClr val="000000"/>
                          </a:solidFill>
                          <a:effectLst/>
                          <a:latin typeface="Calibri" panose="020F0502020204030204" pitchFamily="34" charset="0"/>
                        </a:rPr>
                        <a:t>Gifts #</a:t>
                      </a:r>
                    </a:p>
                  </a:txBody>
                  <a:tcPr anchor="ctr"/>
                </a:tc>
                <a:tc>
                  <a:txBody>
                    <a:bodyPr/>
                    <a:lstStyle/>
                    <a:p>
                      <a:pPr algn="ctr" fontAlgn="b"/>
                      <a:r>
                        <a:rPr lang="en-US" sz="900" b="0" i="0" u="none" strike="noStrike">
                          <a:solidFill>
                            <a:srgbClr val="000000"/>
                          </a:solidFill>
                          <a:effectLst/>
                          <a:latin typeface="Calibri" panose="020F0502020204030204" pitchFamily="34" charset="0"/>
                        </a:rPr>
                        <a:t>Gifts $$</a:t>
                      </a:r>
                    </a:p>
                  </a:txBody>
                  <a:tcPr anchor="ctr"/>
                </a:tc>
                <a:tc>
                  <a:txBody>
                    <a:bodyPr/>
                    <a:lstStyle/>
                    <a:p>
                      <a:pPr algn="ctr" fontAlgn="b"/>
                      <a:r>
                        <a:rPr lang="en-US" sz="900" b="0" i="0" u="none" strike="noStrike">
                          <a:solidFill>
                            <a:srgbClr val="000000"/>
                          </a:solidFill>
                          <a:effectLst/>
                          <a:latin typeface="Calibri" panose="020F0502020204030204" pitchFamily="34" charset="0"/>
                        </a:rPr>
                        <a:t>Donors #</a:t>
                      </a:r>
                    </a:p>
                  </a:txBody>
                  <a:tcPr anchor="ctr"/>
                </a:tc>
                <a:extLst>
                  <a:ext uri="{0D108BD9-81ED-4DB2-BD59-A6C34878D82A}">
                    <a16:rowId xmlns:a16="http://schemas.microsoft.com/office/drawing/2014/main" val="1030368223"/>
                  </a:ext>
                </a:extLst>
              </a:tr>
              <a:tr h="239273">
                <a:tc>
                  <a:txBody>
                    <a:bodyPr/>
                    <a:lstStyle/>
                    <a:p>
                      <a:pPr algn="ctr" fontAlgn="b"/>
                      <a:r>
                        <a:rPr lang="en-US" sz="900" b="0" i="0" u="none" strike="noStrike">
                          <a:solidFill>
                            <a:srgbClr val="000000"/>
                          </a:solidFill>
                          <a:effectLst/>
                          <a:latin typeface="Calibri" panose="020F0502020204030204" pitchFamily="34" charset="0"/>
                        </a:rPr>
                        <a:t>29451</a:t>
                      </a:r>
                    </a:p>
                  </a:txBody>
                  <a:tcPr anchor="ctr"/>
                </a:tc>
                <a:tc>
                  <a:txBody>
                    <a:bodyPr/>
                    <a:lstStyle/>
                    <a:p>
                      <a:pPr algn="ctr" fontAlgn="b"/>
                      <a:r>
                        <a:rPr lang="en-US" sz="900" b="0" i="0" u="none" strike="noStrike">
                          <a:solidFill>
                            <a:srgbClr val="000000"/>
                          </a:solidFill>
                          <a:effectLst/>
                          <a:latin typeface="Calibri" panose="020F0502020204030204" pitchFamily="34" charset="0"/>
                        </a:rPr>
                        <a:t>2</a:t>
                      </a:r>
                    </a:p>
                  </a:txBody>
                  <a:tcPr anchor="ctr"/>
                </a:tc>
                <a:tc>
                  <a:txBody>
                    <a:bodyPr/>
                    <a:lstStyle/>
                    <a:p>
                      <a:pPr algn="ctr" fontAlgn="b"/>
                      <a:r>
                        <a:rPr lang="en-US" sz="900" b="0" i="0" u="none" strike="noStrike">
                          <a:solidFill>
                            <a:srgbClr val="000000"/>
                          </a:solidFill>
                          <a:effectLst/>
                          <a:latin typeface="Calibri" panose="020F0502020204030204" pitchFamily="34" charset="0"/>
                        </a:rPr>
                        <a:t>$14,500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854666853"/>
                  </a:ext>
                </a:extLst>
              </a:tr>
              <a:tr h="239273">
                <a:tc>
                  <a:txBody>
                    <a:bodyPr/>
                    <a:lstStyle/>
                    <a:p>
                      <a:pPr algn="ctr" fontAlgn="b"/>
                      <a:r>
                        <a:rPr lang="en-US" sz="900" b="0" i="0" u="none" strike="noStrike">
                          <a:solidFill>
                            <a:srgbClr val="000000"/>
                          </a:solidFill>
                          <a:effectLst/>
                          <a:latin typeface="Calibri" panose="020F0502020204030204" pitchFamily="34" charset="0"/>
                        </a:rPr>
                        <a:t>48059</a:t>
                      </a:r>
                    </a:p>
                  </a:txBody>
                  <a:tcPr anchor="ctr"/>
                </a:tc>
                <a:tc>
                  <a:txBody>
                    <a:bodyPr/>
                    <a:lstStyle/>
                    <a:p>
                      <a:pPr algn="ctr" fontAlgn="b"/>
                      <a:r>
                        <a:rPr lang="en-US" sz="900" b="0" i="0" u="none" strike="noStrike">
                          <a:solidFill>
                            <a:srgbClr val="000000"/>
                          </a:solidFill>
                          <a:effectLst/>
                          <a:latin typeface="Calibri" panose="020F0502020204030204" pitchFamily="34" charset="0"/>
                        </a:rPr>
                        <a:t>0.4</a:t>
                      </a:r>
                    </a:p>
                  </a:txBody>
                  <a:tcPr anchor="ctr"/>
                </a:tc>
                <a:tc>
                  <a:txBody>
                    <a:bodyPr/>
                    <a:lstStyle/>
                    <a:p>
                      <a:pPr algn="ctr" fontAlgn="b"/>
                      <a:r>
                        <a:rPr lang="en-US" sz="900" b="0" i="0" u="none" strike="noStrike">
                          <a:solidFill>
                            <a:srgbClr val="000000"/>
                          </a:solidFill>
                          <a:effectLst/>
                          <a:latin typeface="Calibri" panose="020F0502020204030204" pitchFamily="34" charset="0"/>
                        </a:rPr>
                        <a:t>$2,500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4088608097"/>
                  </a:ext>
                </a:extLst>
              </a:tr>
              <a:tr h="239273">
                <a:tc>
                  <a:txBody>
                    <a:bodyPr/>
                    <a:lstStyle/>
                    <a:p>
                      <a:pPr algn="ctr" fontAlgn="b"/>
                      <a:r>
                        <a:rPr lang="en-US" sz="900" b="0" i="0" u="none" strike="noStrike">
                          <a:solidFill>
                            <a:srgbClr val="000000"/>
                          </a:solidFill>
                          <a:effectLst/>
                          <a:latin typeface="Calibri" panose="020F0502020204030204" pitchFamily="34" charset="0"/>
                        </a:rPr>
                        <a:t>80112</a:t>
                      </a:r>
                    </a:p>
                  </a:txBody>
                  <a:tcPr anchor="ctr"/>
                </a:tc>
                <a:tc>
                  <a:txBody>
                    <a:bodyPr/>
                    <a:lstStyle/>
                    <a:p>
                      <a:pPr algn="ctr" fontAlgn="b"/>
                      <a:r>
                        <a:rPr lang="en-US" sz="900" b="0" i="0" u="none" strike="noStrike">
                          <a:solidFill>
                            <a:srgbClr val="000000"/>
                          </a:solidFill>
                          <a:effectLst/>
                          <a:latin typeface="Calibri" panose="020F0502020204030204" pitchFamily="34" charset="0"/>
                        </a:rPr>
                        <a:t>0.2</a:t>
                      </a:r>
                    </a:p>
                  </a:txBody>
                  <a:tcPr anchor="ctr"/>
                </a:tc>
                <a:tc>
                  <a:txBody>
                    <a:bodyPr/>
                    <a:lstStyle/>
                    <a:p>
                      <a:pPr algn="ctr" fontAlgn="b"/>
                      <a:r>
                        <a:rPr lang="en-US" sz="900" b="0" i="0" u="none" strike="noStrike">
                          <a:solidFill>
                            <a:srgbClr val="000000"/>
                          </a:solidFill>
                          <a:effectLst/>
                          <a:latin typeface="Calibri" panose="020F0502020204030204" pitchFamily="34" charset="0"/>
                        </a:rPr>
                        <a:t>$2,000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93988015"/>
                  </a:ext>
                </a:extLst>
              </a:tr>
              <a:tr h="239273">
                <a:tc>
                  <a:txBody>
                    <a:bodyPr/>
                    <a:lstStyle/>
                    <a:p>
                      <a:pPr algn="ctr" fontAlgn="b"/>
                      <a:r>
                        <a:rPr lang="en-US" sz="900" b="0" i="0" u="none" strike="noStrike">
                          <a:solidFill>
                            <a:srgbClr val="000000"/>
                          </a:solidFill>
                          <a:effectLst/>
                          <a:latin typeface="Calibri" panose="020F0502020204030204" pitchFamily="34" charset="0"/>
                        </a:rPr>
                        <a:t>37204</a:t>
                      </a:r>
                    </a:p>
                  </a:txBody>
                  <a:tcPr anchor="ctr"/>
                </a:tc>
                <a:tc>
                  <a:txBody>
                    <a:bodyPr/>
                    <a:lstStyle/>
                    <a:p>
                      <a:pPr algn="ctr" fontAlgn="b"/>
                      <a:r>
                        <a:rPr lang="en-US" sz="900" b="0" i="0" u="none" strike="noStrike">
                          <a:solidFill>
                            <a:srgbClr val="000000"/>
                          </a:solidFill>
                          <a:effectLst/>
                          <a:latin typeface="Calibri" panose="020F0502020204030204" pitchFamily="34" charset="0"/>
                        </a:rPr>
                        <a:t>3.6</a:t>
                      </a:r>
                    </a:p>
                  </a:txBody>
                  <a:tcPr anchor="ctr"/>
                </a:tc>
                <a:tc>
                  <a:txBody>
                    <a:bodyPr/>
                    <a:lstStyle/>
                    <a:p>
                      <a:pPr algn="ctr" fontAlgn="b"/>
                      <a:r>
                        <a:rPr lang="en-US" sz="900" b="0" i="0" u="none" strike="noStrike">
                          <a:solidFill>
                            <a:srgbClr val="000000"/>
                          </a:solidFill>
                          <a:effectLst/>
                          <a:latin typeface="Calibri" panose="020F0502020204030204" pitchFamily="34" charset="0"/>
                        </a:rPr>
                        <a:t>$1725</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1579129955"/>
                  </a:ext>
                </a:extLst>
              </a:tr>
              <a:tr h="239273">
                <a:tc>
                  <a:txBody>
                    <a:bodyPr/>
                    <a:lstStyle/>
                    <a:p>
                      <a:pPr algn="ctr" fontAlgn="b"/>
                      <a:r>
                        <a:rPr lang="en-US" sz="900" b="0" i="0" u="none" strike="noStrike">
                          <a:solidFill>
                            <a:srgbClr val="000000"/>
                          </a:solidFill>
                          <a:effectLst/>
                          <a:latin typeface="Calibri" panose="020F0502020204030204" pitchFamily="34" charset="0"/>
                        </a:rPr>
                        <a:t>07042</a:t>
                      </a:r>
                    </a:p>
                  </a:txBody>
                  <a:tcPr anchor="ctr"/>
                </a:tc>
                <a:tc>
                  <a:txBody>
                    <a:bodyPr/>
                    <a:lstStyle/>
                    <a:p>
                      <a:pPr algn="ctr" fontAlgn="b"/>
                      <a:r>
                        <a:rPr lang="en-US" sz="900" b="0" i="0" u="none" strike="noStrike">
                          <a:solidFill>
                            <a:srgbClr val="000000"/>
                          </a:solidFill>
                          <a:effectLst/>
                          <a:latin typeface="Calibri" panose="020F0502020204030204" pitchFamily="34" charset="0"/>
                        </a:rPr>
                        <a:t>4.2</a:t>
                      </a:r>
                    </a:p>
                  </a:txBody>
                  <a:tcPr anchor="ctr"/>
                </a:tc>
                <a:tc>
                  <a:txBody>
                    <a:bodyPr/>
                    <a:lstStyle/>
                    <a:p>
                      <a:pPr algn="ctr" fontAlgn="b"/>
                      <a:r>
                        <a:rPr lang="en-US" sz="900" b="0" i="0" u="none" strike="noStrike">
                          <a:solidFill>
                            <a:srgbClr val="000000"/>
                          </a:solidFill>
                          <a:effectLst/>
                          <a:latin typeface="Calibri" panose="020F0502020204030204" pitchFamily="34" charset="0"/>
                        </a:rPr>
                        <a:t>$680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2352854492"/>
                  </a:ext>
                </a:extLst>
              </a:tr>
              <a:tr h="239273">
                <a:tc>
                  <a:txBody>
                    <a:bodyPr/>
                    <a:lstStyle/>
                    <a:p>
                      <a:pPr algn="ctr" fontAlgn="b"/>
                      <a:r>
                        <a:rPr lang="en-US" sz="900" b="0" i="0" u="none" strike="noStrike">
                          <a:solidFill>
                            <a:srgbClr val="000000"/>
                          </a:solidFill>
                          <a:effectLst/>
                          <a:latin typeface="Calibri" panose="020F0502020204030204" pitchFamily="34" charset="0"/>
                        </a:rPr>
                        <a:t>22180</a:t>
                      </a:r>
                    </a:p>
                  </a:txBody>
                  <a:tcPr anchor="ctr"/>
                </a:tc>
                <a:tc>
                  <a:txBody>
                    <a:bodyPr/>
                    <a:lstStyle/>
                    <a:p>
                      <a:pPr algn="ctr" fontAlgn="b"/>
                      <a:r>
                        <a:rPr lang="en-US" sz="900" b="0" i="0" u="none" strike="noStrike">
                          <a:solidFill>
                            <a:srgbClr val="000000"/>
                          </a:solidFill>
                          <a:effectLst/>
                          <a:latin typeface="Calibri" panose="020F0502020204030204" pitchFamily="34" charset="0"/>
                        </a:rPr>
                        <a:t>0.2</a:t>
                      </a:r>
                    </a:p>
                  </a:txBody>
                  <a:tcPr anchor="ctr"/>
                </a:tc>
                <a:tc>
                  <a:txBody>
                    <a:bodyPr/>
                    <a:lstStyle/>
                    <a:p>
                      <a:pPr algn="ctr" fontAlgn="b"/>
                      <a:r>
                        <a:rPr lang="en-US" sz="900" b="0" i="0" u="none" strike="noStrike">
                          <a:solidFill>
                            <a:srgbClr val="000000"/>
                          </a:solidFill>
                          <a:effectLst/>
                          <a:latin typeface="Calibri" panose="020F0502020204030204" pitchFamily="34" charset="0"/>
                        </a:rPr>
                        <a:t>$660</a:t>
                      </a:r>
                    </a:p>
                  </a:txBody>
                  <a:tcPr anchor="ctr"/>
                </a:tc>
                <a:tc>
                  <a:txBody>
                    <a:bodyPr/>
                    <a:lstStyle/>
                    <a:p>
                      <a:pPr algn="ctr" fontAlgn="b"/>
                      <a:r>
                        <a:rPr lang="en-US" sz="900" b="0" i="0" u="none" strike="noStrike">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1588737436"/>
                  </a:ext>
                </a:extLst>
              </a:tr>
              <a:tr h="239273">
                <a:tc>
                  <a:txBody>
                    <a:bodyPr/>
                    <a:lstStyle/>
                    <a:p>
                      <a:pPr algn="ctr" fontAlgn="b"/>
                      <a:r>
                        <a:rPr lang="en-US" sz="900" b="0" i="0" u="none" strike="noStrike">
                          <a:solidFill>
                            <a:srgbClr val="000000"/>
                          </a:solidFill>
                          <a:effectLst/>
                          <a:latin typeface="Calibri" panose="020F0502020204030204" pitchFamily="34" charset="0"/>
                        </a:rPr>
                        <a:t>60645</a:t>
                      </a:r>
                    </a:p>
                  </a:txBody>
                  <a:tcPr anchor="ctr"/>
                </a:tc>
                <a:tc>
                  <a:txBody>
                    <a:bodyPr/>
                    <a:lstStyle/>
                    <a:p>
                      <a:pPr algn="ctr" fontAlgn="b"/>
                      <a:r>
                        <a:rPr lang="en-US" sz="900" b="0" i="0" u="none" strike="noStrike">
                          <a:solidFill>
                            <a:srgbClr val="000000"/>
                          </a:solidFill>
                          <a:effectLst/>
                          <a:latin typeface="Calibri" panose="020F0502020204030204" pitchFamily="34" charset="0"/>
                        </a:rPr>
                        <a:t>1.2</a:t>
                      </a:r>
                    </a:p>
                  </a:txBody>
                  <a:tcPr anchor="ctr"/>
                </a:tc>
                <a:tc>
                  <a:txBody>
                    <a:bodyPr/>
                    <a:lstStyle/>
                    <a:p>
                      <a:pPr algn="ctr" fontAlgn="b"/>
                      <a:r>
                        <a:rPr lang="en-US" sz="900" b="0" i="0" u="none" strike="noStrike">
                          <a:solidFill>
                            <a:srgbClr val="000000"/>
                          </a:solidFill>
                          <a:effectLst/>
                          <a:latin typeface="Calibri" panose="020F0502020204030204" pitchFamily="34" charset="0"/>
                        </a:rPr>
                        <a:t>$580</a:t>
                      </a:r>
                    </a:p>
                  </a:txBody>
                  <a:tcPr anchor="ctr"/>
                </a:tc>
                <a:tc>
                  <a:txBody>
                    <a:bodyPr/>
                    <a:lstStyle/>
                    <a:p>
                      <a:pPr algn="ctr" fontAlgn="b"/>
                      <a:r>
                        <a:rPr lang="en-US" sz="900" b="0" i="0" u="none" strike="noStrike" dirty="0">
                          <a:solidFill>
                            <a:srgbClr val="000000"/>
                          </a:solidFill>
                          <a:effectLst/>
                          <a:latin typeface="Calibri" panose="020F0502020204030204" pitchFamily="34" charset="0"/>
                        </a:rPr>
                        <a:t>1</a:t>
                      </a:r>
                    </a:p>
                  </a:txBody>
                  <a:tcPr anchor="ctr"/>
                </a:tc>
                <a:extLst>
                  <a:ext uri="{0D108BD9-81ED-4DB2-BD59-A6C34878D82A}">
                    <a16:rowId xmlns:a16="http://schemas.microsoft.com/office/drawing/2014/main" val="3028146674"/>
                  </a:ext>
                </a:extLst>
              </a:tr>
            </a:tbl>
          </a:graphicData>
        </a:graphic>
      </p:graphicFrame>
      <p:grpSp>
        <p:nvGrpSpPr>
          <p:cNvPr id="28" name="Group 27">
            <a:extLst>
              <a:ext uri="{FF2B5EF4-FFF2-40B4-BE49-F238E27FC236}">
                <a16:creationId xmlns:a16="http://schemas.microsoft.com/office/drawing/2014/main" id="{294FAF4A-78B3-2606-34E8-562FDD34D79B}"/>
              </a:ext>
            </a:extLst>
          </p:cNvPr>
          <p:cNvGrpSpPr/>
          <p:nvPr/>
        </p:nvGrpSpPr>
        <p:grpSpPr>
          <a:xfrm>
            <a:off x="9850067" y="2684620"/>
            <a:ext cx="2030925" cy="1688802"/>
            <a:chOff x="4858419" y="3054073"/>
            <a:chExt cx="3075292" cy="2382631"/>
          </a:xfrm>
        </p:grpSpPr>
        <p:sp>
          <p:nvSpPr>
            <p:cNvPr id="29" name="Rectangle 28">
              <a:extLst>
                <a:ext uri="{FF2B5EF4-FFF2-40B4-BE49-F238E27FC236}">
                  <a16:creationId xmlns:a16="http://schemas.microsoft.com/office/drawing/2014/main" id="{0F86E4A8-12A1-4694-C40F-BF816862E771}"/>
                </a:ext>
              </a:extLst>
            </p:cNvPr>
            <p:cNvSpPr/>
            <p:nvPr/>
          </p:nvSpPr>
          <p:spPr>
            <a:xfrm>
              <a:off x="4858419" y="3054073"/>
              <a:ext cx="3075292" cy="23826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rgbClr val="C00000"/>
                </a:solidFill>
              </a:endParaRPr>
            </a:p>
          </p:txBody>
        </p:sp>
        <p:grpSp>
          <p:nvGrpSpPr>
            <p:cNvPr id="30" name="Group 29">
              <a:extLst>
                <a:ext uri="{FF2B5EF4-FFF2-40B4-BE49-F238E27FC236}">
                  <a16:creationId xmlns:a16="http://schemas.microsoft.com/office/drawing/2014/main" id="{BF5FB01B-D30C-1BF8-7E7C-C1076079A0FE}"/>
                </a:ext>
              </a:extLst>
            </p:cNvPr>
            <p:cNvGrpSpPr/>
            <p:nvPr/>
          </p:nvGrpSpPr>
          <p:grpSpPr>
            <a:xfrm>
              <a:off x="4908114" y="3066298"/>
              <a:ext cx="2986264" cy="2360102"/>
              <a:chOff x="5273153" y="3066298"/>
              <a:chExt cx="3075293" cy="2360102"/>
            </a:xfrm>
            <a:solidFill>
              <a:schemeClr val="tx1">
                <a:lumMod val="25000"/>
                <a:lumOff val="75000"/>
              </a:schemeClr>
            </a:solidFill>
          </p:grpSpPr>
          <p:sp>
            <p:nvSpPr>
              <p:cNvPr id="31" name="TextBox 30">
                <a:extLst>
                  <a:ext uri="{FF2B5EF4-FFF2-40B4-BE49-F238E27FC236}">
                    <a16:creationId xmlns:a16="http://schemas.microsoft.com/office/drawing/2014/main" id="{3E524C14-C76D-DD02-0DF7-0FBAF93BA07C}"/>
                  </a:ext>
                </a:extLst>
              </p:cNvPr>
              <p:cNvSpPr txBox="1"/>
              <p:nvPr/>
            </p:nvSpPr>
            <p:spPr>
              <a:xfrm>
                <a:off x="5273153" y="3066298"/>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South Carolina</a:t>
                </a:r>
              </a:p>
            </p:txBody>
          </p:sp>
          <p:sp>
            <p:nvSpPr>
              <p:cNvPr id="32" name="TextBox 31">
                <a:extLst>
                  <a:ext uri="{FF2B5EF4-FFF2-40B4-BE49-F238E27FC236}">
                    <a16:creationId xmlns:a16="http://schemas.microsoft.com/office/drawing/2014/main" id="{238ED016-3CAB-BD62-035C-CE0B5CD371CE}"/>
                  </a:ext>
                </a:extLst>
              </p:cNvPr>
              <p:cNvSpPr txBox="1"/>
              <p:nvPr/>
            </p:nvSpPr>
            <p:spPr>
              <a:xfrm>
                <a:off x="5273154" y="3364452"/>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Michigan</a:t>
                </a:r>
              </a:p>
            </p:txBody>
          </p:sp>
          <p:sp>
            <p:nvSpPr>
              <p:cNvPr id="33" name="TextBox 32">
                <a:extLst>
                  <a:ext uri="{FF2B5EF4-FFF2-40B4-BE49-F238E27FC236}">
                    <a16:creationId xmlns:a16="http://schemas.microsoft.com/office/drawing/2014/main" id="{597C5DE5-DC93-5B99-1909-822D625AD181}"/>
                  </a:ext>
                </a:extLst>
              </p:cNvPr>
              <p:cNvSpPr txBox="1"/>
              <p:nvPr/>
            </p:nvSpPr>
            <p:spPr>
              <a:xfrm>
                <a:off x="5273154" y="3733783"/>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 Colorado</a:t>
                </a:r>
              </a:p>
            </p:txBody>
          </p:sp>
          <p:sp>
            <p:nvSpPr>
              <p:cNvPr id="34" name="TextBox 33">
                <a:extLst>
                  <a:ext uri="{FF2B5EF4-FFF2-40B4-BE49-F238E27FC236}">
                    <a16:creationId xmlns:a16="http://schemas.microsoft.com/office/drawing/2014/main" id="{D639D827-507D-E05B-13F6-F7AE00E2938E}"/>
                  </a:ext>
                </a:extLst>
              </p:cNvPr>
              <p:cNvSpPr txBox="1"/>
              <p:nvPr/>
            </p:nvSpPr>
            <p:spPr>
              <a:xfrm>
                <a:off x="5273154" y="4060723"/>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Tennessee</a:t>
                </a:r>
              </a:p>
            </p:txBody>
          </p:sp>
          <p:sp>
            <p:nvSpPr>
              <p:cNvPr id="35" name="TextBox 34">
                <a:extLst>
                  <a:ext uri="{FF2B5EF4-FFF2-40B4-BE49-F238E27FC236}">
                    <a16:creationId xmlns:a16="http://schemas.microsoft.com/office/drawing/2014/main" id="{7A958309-312E-C654-0C51-3E4C8C3BC003}"/>
                  </a:ext>
                </a:extLst>
              </p:cNvPr>
              <p:cNvSpPr txBox="1"/>
              <p:nvPr/>
            </p:nvSpPr>
            <p:spPr>
              <a:xfrm>
                <a:off x="5273155" y="4734750"/>
                <a:ext cx="3075291"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t>Virginia</a:t>
                </a:r>
              </a:p>
            </p:txBody>
          </p:sp>
          <p:sp>
            <p:nvSpPr>
              <p:cNvPr id="36" name="TextBox 35">
                <a:extLst>
                  <a:ext uri="{FF2B5EF4-FFF2-40B4-BE49-F238E27FC236}">
                    <a16:creationId xmlns:a16="http://schemas.microsoft.com/office/drawing/2014/main" id="{2992FECD-3BA2-79E9-50F8-716DB96A4919}"/>
                  </a:ext>
                </a:extLst>
              </p:cNvPr>
              <p:cNvSpPr txBox="1"/>
              <p:nvPr/>
            </p:nvSpPr>
            <p:spPr>
              <a:xfrm>
                <a:off x="5273154" y="5055589"/>
                <a:ext cx="3075292" cy="370811"/>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t>Illinois</a:t>
                </a:r>
              </a:p>
            </p:txBody>
          </p:sp>
        </p:grpSp>
      </p:grpSp>
      <p:sp>
        <p:nvSpPr>
          <p:cNvPr id="27" name="TextBox 26">
            <a:extLst>
              <a:ext uri="{FF2B5EF4-FFF2-40B4-BE49-F238E27FC236}">
                <a16:creationId xmlns:a16="http://schemas.microsoft.com/office/drawing/2014/main" id="{EFF08B12-3B70-828B-1A07-2CCDBCE27FC7}"/>
              </a:ext>
            </a:extLst>
          </p:cNvPr>
          <p:cNvSpPr txBox="1"/>
          <p:nvPr/>
        </p:nvSpPr>
        <p:spPr>
          <a:xfrm>
            <a:off x="9833961" y="2185581"/>
            <a:ext cx="2020198" cy="487301"/>
          </a:xfrm>
          <a:prstGeom prst="rect">
            <a:avLst/>
          </a:prstGeom>
          <a:solidFill>
            <a:schemeClr val="tx2"/>
          </a:solidFill>
        </p:spPr>
        <p:txBody>
          <a:bodyPr vert="horz" lIns="45720" tIns="45720" rIns="45720" bIns="45720" rtlCol="0" anchor="ctr">
            <a:normAutofit fontScale="92500" lnSpcReduction="10000"/>
          </a:bodyPr>
          <a:lstStyle>
            <a:lvl1pPr indent="0" algn="ctr">
              <a:lnSpc>
                <a:spcPct val="90000"/>
              </a:lnSpc>
              <a:spcBef>
                <a:spcPts val="1200"/>
              </a:spcBef>
              <a:spcAft>
                <a:spcPts val="200"/>
              </a:spcAft>
              <a:buClr>
                <a:schemeClr val="accent2"/>
              </a:buClr>
              <a:buSzPct val="100000"/>
              <a:buFont typeface="Tw Cen MT" panose="020B0602020104020603" pitchFamily="34" charset="0"/>
              <a:buNone/>
              <a:defRPr sz="1600">
                <a:solidFill>
                  <a:schemeClr val="accent5"/>
                </a:solidFill>
              </a:defRPr>
            </a:lvl1pPr>
            <a:lvl2pPr marL="265176" indent="-137160">
              <a:lnSpc>
                <a:spcPct val="90000"/>
              </a:lnSpc>
              <a:spcBef>
                <a:spcPts val="200"/>
              </a:spcBef>
              <a:spcAft>
                <a:spcPts val="400"/>
              </a:spcAft>
              <a:buClr>
                <a:schemeClr val="accent2"/>
              </a:buClr>
              <a:buFont typeface="Wingdings 3" pitchFamily="18" charset="2"/>
              <a:buChar char=""/>
            </a:lvl2pPr>
            <a:lvl3pPr marL="448056" indent="-137160">
              <a:lnSpc>
                <a:spcPct val="90000"/>
              </a:lnSpc>
              <a:spcBef>
                <a:spcPts val="200"/>
              </a:spcBef>
              <a:spcAft>
                <a:spcPts val="400"/>
              </a:spcAft>
              <a:buClr>
                <a:schemeClr val="accent2"/>
              </a:buClr>
              <a:buFont typeface="Wingdings 3" pitchFamily="18" charset="2"/>
              <a:buChar char=""/>
              <a:defRPr sz="1400"/>
            </a:lvl3pPr>
            <a:lvl4pPr marL="594360" indent="-137160">
              <a:lnSpc>
                <a:spcPct val="90000"/>
              </a:lnSpc>
              <a:spcBef>
                <a:spcPts val="200"/>
              </a:spcBef>
              <a:spcAft>
                <a:spcPts val="400"/>
              </a:spcAft>
              <a:buClr>
                <a:schemeClr val="accent2"/>
              </a:buClr>
              <a:buFont typeface="Wingdings 3" pitchFamily="18" charset="2"/>
              <a:buChar char=""/>
              <a:defRPr sz="1400"/>
            </a:lvl4pPr>
            <a:lvl5pPr marL="777240" indent="-137160">
              <a:lnSpc>
                <a:spcPct val="90000"/>
              </a:lnSpc>
              <a:spcBef>
                <a:spcPts val="200"/>
              </a:spcBef>
              <a:spcAft>
                <a:spcPts val="400"/>
              </a:spcAft>
              <a:buClr>
                <a:schemeClr val="accent2"/>
              </a:buClr>
              <a:buFont typeface="Wingdings 3" pitchFamily="18" charset="2"/>
              <a:buChar char=""/>
              <a:defRPr sz="1400"/>
            </a:lvl5pPr>
            <a:lvl6pPr marL="914400" indent="-137160">
              <a:lnSpc>
                <a:spcPct val="90000"/>
              </a:lnSpc>
              <a:spcBef>
                <a:spcPts val="200"/>
              </a:spcBef>
              <a:spcAft>
                <a:spcPts val="400"/>
              </a:spcAft>
              <a:buClr>
                <a:schemeClr val="accent2"/>
              </a:buClr>
              <a:buFont typeface="Wingdings 3" pitchFamily="18" charset="2"/>
              <a:buChar char=""/>
              <a:defRPr sz="1400"/>
            </a:lvl6pPr>
            <a:lvl7pPr marL="1060704" indent="-137160">
              <a:lnSpc>
                <a:spcPct val="90000"/>
              </a:lnSpc>
              <a:spcBef>
                <a:spcPts val="200"/>
              </a:spcBef>
              <a:spcAft>
                <a:spcPts val="400"/>
              </a:spcAft>
              <a:buClr>
                <a:schemeClr val="accent2"/>
              </a:buClr>
              <a:buFont typeface="Wingdings 3" pitchFamily="18" charset="2"/>
              <a:buChar char=""/>
              <a:defRPr sz="1400"/>
            </a:lvl7pPr>
            <a:lvl8pPr marL="1216152" indent="-137160">
              <a:lnSpc>
                <a:spcPct val="90000"/>
              </a:lnSpc>
              <a:spcBef>
                <a:spcPts val="200"/>
              </a:spcBef>
              <a:spcAft>
                <a:spcPts val="400"/>
              </a:spcAft>
              <a:buClr>
                <a:schemeClr val="accent2"/>
              </a:buClr>
              <a:buFont typeface="Wingdings 3" pitchFamily="18" charset="2"/>
              <a:buChar char=""/>
              <a:defRPr sz="1400"/>
            </a:lvl8pPr>
            <a:lvl9pPr marL="1362456" indent="-137160">
              <a:lnSpc>
                <a:spcPct val="90000"/>
              </a:lnSpc>
              <a:spcBef>
                <a:spcPts val="200"/>
              </a:spcBef>
              <a:spcAft>
                <a:spcPts val="400"/>
              </a:spcAft>
              <a:buClr>
                <a:schemeClr val="accent2"/>
              </a:buClr>
              <a:buFont typeface="Wingdings 3" pitchFamily="18" charset="2"/>
              <a:buChar char=""/>
              <a:defRPr sz="1400"/>
            </a:lvl9pPr>
          </a:lstStyle>
          <a:p>
            <a:r>
              <a:rPr lang="en-US" dirty="0"/>
              <a:t>Random Large Gifts Came from outside-ROC</a:t>
            </a:r>
          </a:p>
        </p:txBody>
      </p:sp>
    </p:spTree>
    <p:extLst>
      <p:ext uri="{BB962C8B-B14F-4D97-AF65-F5344CB8AC3E}">
        <p14:creationId xmlns:p14="http://schemas.microsoft.com/office/powerpoint/2010/main" val="6417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build="p" animBg="1"/>
      <p:bldP spid="21"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CDD2-66D1-4B93-3ABB-92CBFA9DFD86}"/>
              </a:ext>
            </a:extLst>
          </p:cNvPr>
          <p:cNvSpPr>
            <a:spLocks noGrp="1"/>
          </p:cNvSpPr>
          <p:nvPr>
            <p:ph type="title"/>
          </p:nvPr>
        </p:nvSpPr>
        <p:spPr/>
        <p:txBody>
          <a:bodyPr/>
          <a:lstStyle/>
          <a:p>
            <a:r>
              <a:rPr lang="en-US"/>
              <a:t>Key demographics of donors </a:t>
            </a:r>
            <a:br>
              <a:rPr lang="en-US"/>
            </a:br>
            <a:r>
              <a:rPr lang="en-US" sz="3200"/>
              <a:t>indicated by regressions</a:t>
            </a:r>
            <a:endParaRPr lang="en-US"/>
          </a:p>
        </p:txBody>
      </p:sp>
      <p:sp>
        <p:nvSpPr>
          <p:cNvPr id="7" name="Rectangle 6">
            <a:extLst>
              <a:ext uri="{FF2B5EF4-FFF2-40B4-BE49-F238E27FC236}">
                <a16:creationId xmlns:a16="http://schemas.microsoft.com/office/drawing/2014/main" id="{645A9E13-F7DA-455F-6526-DA80306E99C8}"/>
              </a:ext>
            </a:extLst>
          </p:cNvPr>
          <p:cNvSpPr/>
          <p:nvPr/>
        </p:nvSpPr>
        <p:spPr>
          <a:xfrm>
            <a:off x="1013242" y="3292357"/>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INCOME ⇧</a:t>
            </a:r>
          </a:p>
        </p:txBody>
      </p:sp>
      <p:sp>
        <p:nvSpPr>
          <p:cNvPr id="8" name="Rectangle 7">
            <a:extLst>
              <a:ext uri="{FF2B5EF4-FFF2-40B4-BE49-F238E27FC236}">
                <a16:creationId xmlns:a16="http://schemas.microsoft.com/office/drawing/2014/main" id="{1985E699-7AD2-B40D-D349-875AC7B864B0}"/>
              </a:ext>
            </a:extLst>
          </p:cNvPr>
          <p:cNvSpPr/>
          <p:nvPr/>
        </p:nvSpPr>
        <p:spPr>
          <a:xfrm>
            <a:off x="1013242" y="2352918"/>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GENDER = M</a:t>
            </a:r>
          </a:p>
        </p:txBody>
      </p:sp>
      <p:sp>
        <p:nvSpPr>
          <p:cNvPr id="9" name="Rectangle 8">
            <a:extLst>
              <a:ext uri="{FF2B5EF4-FFF2-40B4-BE49-F238E27FC236}">
                <a16:creationId xmlns:a16="http://schemas.microsoft.com/office/drawing/2014/main" id="{F76AEB82-91CA-C1BD-193A-392D0C68F05C}"/>
              </a:ext>
            </a:extLst>
          </p:cNvPr>
          <p:cNvSpPr/>
          <p:nvPr/>
        </p:nvSpPr>
        <p:spPr>
          <a:xfrm>
            <a:off x="1013242" y="4208379"/>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EDUCATION ⇧</a:t>
            </a:r>
          </a:p>
        </p:txBody>
      </p:sp>
      <p:sp>
        <p:nvSpPr>
          <p:cNvPr id="10" name="Rectangle 9">
            <a:extLst>
              <a:ext uri="{FF2B5EF4-FFF2-40B4-BE49-F238E27FC236}">
                <a16:creationId xmlns:a16="http://schemas.microsoft.com/office/drawing/2014/main" id="{0DF96A4F-4A8A-F8A6-FA39-F46957B39DDC}"/>
              </a:ext>
            </a:extLst>
          </p:cNvPr>
          <p:cNvSpPr/>
          <p:nvPr/>
        </p:nvSpPr>
        <p:spPr>
          <a:xfrm>
            <a:off x="1013242" y="5163629"/>
            <a:ext cx="1611086" cy="64923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5"/>
                </a:solidFill>
              </a:rPr>
              <a:t>DIVERSITY ⇧</a:t>
            </a:r>
          </a:p>
        </p:txBody>
      </p:sp>
      <p:sp>
        <p:nvSpPr>
          <p:cNvPr id="11" name="Rectangle 10">
            <a:extLst>
              <a:ext uri="{FF2B5EF4-FFF2-40B4-BE49-F238E27FC236}">
                <a16:creationId xmlns:a16="http://schemas.microsoft.com/office/drawing/2014/main" id="{DB746E52-DBF7-6A22-1FCA-BD7712AF7BF5}"/>
              </a:ext>
            </a:extLst>
          </p:cNvPr>
          <p:cNvSpPr/>
          <p:nvPr/>
        </p:nvSpPr>
        <p:spPr>
          <a:xfrm>
            <a:off x="2877419" y="3292358"/>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A</a:t>
            </a:r>
            <a:r>
              <a:rPr lang="zh-CN" altLang="en-US">
                <a:solidFill>
                  <a:schemeClr val="tx2"/>
                </a:solidFill>
              </a:rPr>
              <a:t> </a:t>
            </a:r>
            <a:r>
              <a:rPr lang="en-US">
                <a:solidFill>
                  <a:schemeClr val="tx2"/>
                </a:solidFill>
              </a:rPr>
              <a:t>10% increase of income is likely to contribute to </a:t>
            </a:r>
            <a:r>
              <a:rPr lang="en-US">
                <a:solidFill>
                  <a:srgbClr val="C00000"/>
                </a:solidFill>
              </a:rPr>
              <a:t>3%</a:t>
            </a:r>
            <a:r>
              <a:rPr lang="en-US">
                <a:solidFill>
                  <a:schemeClr val="tx2"/>
                </a:solidFill>
              </a:rPr>
              <a:t> increase of gift amount</a:t>
            </a:r>
          </a:p>
        </p:txBody>
      </p:sp>
      <p:sp>
        <p:nvSpPr>
          <p:cNvPr id="12" name="Rectangle 11">
            <a:extLst>
              <a:ext uri="{FF2B5EF4-FFF2-40B4-BE49-F238E27FC236}">
                <a16:creationId xmlns:a16="http://schemas.microsoft.com/office/drawing/2014/main" id="{4C50E6FC-8DF7-0928-879D-4D9B3B73428C}"/>
              </a:ext>
            </a:extLst>
          </p:cNvPr>
          <p:cNvSpPr/>
          <p:nvPr/>
        </p:nvSpPr>
        <p:spPr>
          <a:xfrm>
            <a:off x="2877420" y="2351623"/>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Males donate </a:t>
            </a:r>
            <a:r>
              <a:rPr lang="en-US">
                <a:solidFill>
                  <a:srgbClr val="C00000"/>
                </a:solidFill>
              </a:rPr>
              <a:t>27%</a:t>
            </a:r>
            <a:r>
              <a:rPr lang="en-US">
                <a:solidFill>
                  <a:schemeClr val="tx2"/>
                </a:solidFill>
              </a:rPr>
              <a:t> more amount than females.</a:t>
            </a:r>
          </a:p>
        </p:txBody>
      </p:sp>
      <p:sp>
        <p:nvSpPr>
          <p:cNvPr id="13" name="Rectangle 12">
            <a:extLst>
              <a:ext uri="{FF2B5EF4-FFF2-40B4-BE49-F238E27FC236}">
                <a16:creationId xmlns:a16="http://schemas.microsoft.com/office/drawing/2014/main" id="{B376D377-AB2E-CBA4-C024-9ED25FC203FD}"/>
              </a:ext>
            </a:extLst>
          </p:cNvPr>
          <p:cNvSpPr/>
          <p:nvPr/>
        </p:nvSpPr>
        <p:spPr>
          <a:xfrm>
            <a:off x="2877421" y="4208379"/>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People with bachelor’s degree or above donate </a:t>
            </a:r>
            <a:r>
              <a:rPr lang="en-US">
                <a:solidFill>
                  <a:srgbClr val="C00000"/>
                </a:solidFill>
              </a:rPr>
              <a:t>103% </a:t>
            </a:r>
            <a:r>
              <a:rPr lang="en-US">
                <a:solidFill>
                  <a:schemeClr val="tx2"/>
                </a:solidFill>
              </a:rPr>
              <a:t>more amount than those who don't.</a:t>
            </a:r>
          </a:p>
        </p:txBody>
      </p:sp>
      <p:sp>
        <p:nvSpPr>
          <p:cNvPr id="14" name="Rectangle 13">
            <a:extLst>
              <a:ext uri="{FF2B5EF4-FFF2-40B4-BE49-F238E27FC236}">
                <a16:creationId xmlns:a16="http://schemas.microsoft.com/office/drawing/2014/main" id="{2F6CD6E1-8707-D1C3-44AF-289F2B5522E7}"/>
              </a:ext>
            </a:extLst>
          </p:cNvPr>
          <p:cNvSpPr/>
          <p:nvPr/>
        </p:nvSpPr>
        <p:spPr>
          <a:xfrm>
            <a:off x="2877421" y="5163629"/>
            <a:ext cx="8573400" cy="64923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tx2"/>
                </a:solidFill>
              </a:rPr>
              <a:t>People who live in areas with greater diversity donate </a:t>
            </a:r>
            <a:r>
              <a:rPr lang="en-US" sz="1800">
                <a:solidFill>
                  <a:srgbClr val="C00000"/>
                </a:solidFill>
              </a:rPr>
              <a:t>44%</a:t>
            </a:r>
            <a:r>
              <a:rPr lang="en-US" sz="1800">
                <a:solidFill>
                  <a:schemeClr val="tx2"/>
                </a:solidFill>
              </a:rPr>
              <a:t> more.</a:t>
            </a:r>
            <a:endParaRPr lang="en-US">
              <a:solidFill>
                <a:schemeClr val="tx2"/>
              </a:solidFill>
            </a:endParaRPr>
          </a:p>
        </p:txBody>
      </p:sp>
      <p:sp>
        <p:nvSpPr>
          <p:cNvPr id="3" name="Rectangle 2">
            <a:extLst>
              <a:ext uri="{FF2B5EF4-FFF2-40B4-BE49-F238E27FC236}">
                <a16:creationId xmlns:a16="http://schemas.microsoft.com/office/drawing/2014/main" id="{447004DC-7152-9E13-1648-B2F2E1A0F4D7}"/>
              </a:ext>
            </a:extLst>
          </p:cNvPr>
          <p:cNvSpPr/>
          <p:nvPr/>
        </p:nvSpPr>
        <p:spPr>
          <a:xfrm>
            <a:off x="2877419" y="4208379"/>
            <a:ext cx="8573400" cy="6492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People with bachelor’s degree or above donate </a:t>
            </a:r>
            <a:r>
              <a:rPr lang="en-US">
                <a:solidFill>
                  <a:srgbClr val="C00000"/>
                </a:solidFill>
              </a:rPr>
              <a:t>103% </a:t>
            </a:r>
            <a:r>
              <a:rPr lang="en-US">
                <a:solidFill>
                  <a:schemeClr val="tx2"/>
                </a:solidFill>
              </a:rPr>
              <a:t>more amount than those who don't.</a:t>
            </a:r>
          </a:p>
        </p:txBody>
      </p:sp>
    </p:spTree>
    <p:extLst>
      <p:ext uri="{BB962C8B-B14F-4D97-AF65-F5344CB8AC3E}">
        <p14:creationId xmlns:p14="http://schemas.microsoft.com/office/powerpoint/2010/main" val="12234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547D-C8B1-E240-49FD-8CE6AC3F336A}"/>
              </a:ext>
            </a:extLst>
          </p:cNvPr>
          <p:cNvSpPr>
            <a:spLocks noGrp="1"/>
          </p:cNvSpPr>
          <p:nvPr>
            <p:ph type="title"/>
          </p:nvPr>
        </p:nvSpPr>
        <p:spPr>
          <a:xfrm>
            <a:off x="1024128" y="585216"/>
            <a:ext cx="3133581" cy="1499616"/>
          </a:xfrm>
        </p:spPr>
        <p:txBody>
          <a:bodyPr>
            <a:normAutofit/>
          </a:bodyPr>
          <a:lstStyle/>
          <a:p>
            <a:r>
              <a:rPr lang="en-US" sz="4000"/>
              <a:t>Donor Dashboard</a:t>
            </a:r>
          </a:p>
        </p:txBody>
      </p:sp>
      <p:pic>
        <p:nvPicPr>
          <p:cNvPr id="4" name="slide2" descr="Donor Dashboard">
            <a:hlinkClick r:id="rId3"/>
            <a:extLst>
              <a:ext uri="{FF2B5EF4-FFF2-40B4-BE49-F238E27FC236}">
                <a16:creationId xmlns:a16="http://schemas.microsoft.com/office/drawing/2014/main" id="{DED6C39D-CA78-8498-FD9C-8915BA7F5A05}"/>
              </a:ext>
            </a:extLst>
          </p:cNvPr>
          <p:cNvPicPr>
            <a:picLocks noChangeAspect="1"/>
          </p:cNvPicPr>
          <p:nvPr/>
        </p:nvPicPr>
        <p:blipFill rotWithShape="1">
          <a:blip r:embed="rId4">
            <a:extLst>
              <a:ext uri="{28A0092B-C50C-407E-A947-70E740481C1C}">
                <a14:useLocalDpi xmlns:a14="http://schemas.microsoft.com/office/drawing/2010/main" val="0"/>
              </a:ext>
            </a:extLst>
          </a:blip>
          <a:srcRect t="380" b="35"/>
          <a:stretch/>
        </p:blipFill>
        <p:spPr>
          <a:xfrm>
            <a:off x="3279414" y="612648"/>
            <a:ext cx="8473672" cy="5632704"/>
          </a:xfrm>
          <a:prstGeom prst="rect">
            <a:avLst/>
          </a:prstGeom>
        </p:spPr>
      </p:pic>
      <p:sp>
        <p:nvSpPr>
          <p:cNvPr id="5" name="Rectangle 4">
            <a:extLst>
              <a:ext uri="{FF2B5EF4-FFF2-40B4-BE49-F238E27FC236}">
                <a16:creationId xmlns:a16="http://schemas.microsoft.com/office/drawing/2014/main" id="{9764791C-1C9D-D8C5-C8A5-2FE8D73EE5BD}"/>
              </a:ext>
            </a:extLst>
          </p:cNvPr>
          <p:cNvSpPr/>
          <p:nvPr/>
        </p:nvSpPr>
        <p:spPr>
          <a:xfrm>
            <a:off x="3279414" y="1387293"/>
            <a:ext cx="8473672" cy="712529"/>
          </a:xfrm>
          <a:prstGeom prst="rect">
            <a:avLst/>
          </a:prstGeom>
          <a:solidFill>
            <a:srgbClr val="FFC000">
              <a:alpha val="2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OVERVIEW</a:t>
            </a:r>
          </a:p>
        </p:txBody>
      </p:sp>
      <p:sp>
        <p:nvSpPr>
          <p:cNvPr id="6" name="Rectangle 5">
            <a:extLst>
              <a:ext uri="{FF2B5EF4-FFF2-40B4-BE49-F238E27FC236}">
                <a16:creationId xmlns:a16="http://schemas.microsoft.com/office/drawing/2014/main" id="{E93E83F5-6CDA-04C8-E24E-BAC7F219CBEC}"/>
              </a:ext>
            </a:extLst>
          </p:cNvPr>
          <p:cNvSpPr/>
          <p:nvPr/>
        </p:nvSpPr>
        <p:spPr>
          <a:xfrm>
            <a:off x="3279414" y="2112264"/>
            <a:ext cx="3413994" cy="4133088"/>
          </a:xfrm>
          <a:prstGeom prst="rect">
            <a:avLst/>
          </a:prstGeom>
          <a:solidFill>
            <a:schemeClr val="accent2">
              <a:lumMod val="75000"/>
              <a:alpha val="2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MAPS</a:t>
            </a:r>
          </a:p>
          <a:p>
            <a:pPr algn="ctr"/>
            <a:endParaRPr lang="en-US" sz="3200">
              <a:solidFill>
                <a:schemeClr val="tx1"/>
              </a:solidFill>
            </a:endParaRPr>
          </a:p>
        </p:txBody>
      </p:sp>
      <p:sp>
        <p:nvSpPr>
          <p:cNvPr id="7" name="Rectangle 6">
            <a:extLst>
              <a:ext uri="{FF2B5EF4-FFF2-40B4-BE49-F238E27FC236}">
                <a16:creationId xmlns:a16="http://schemas.microsoft.com/office/drawing/2014/main" id="{DD221736-2D98-EBAC-6882-A1420DEB6776}"/>
              </a:ext>
            </a:extLst>
          </p:cNvPr>
          <p:cNvSpPr/>
          <p:nvPr/>
        </p:nvSpPr>
        <p:spPr>
          <a:xfrm>
            <a:off x="6711696" y="2112264"/>
            <a:ext cx="5041390" cy="4133088"/>
          </a:xfrm>
          <a:prstGeom prst="rect">
            <a:avLst/>
          </a:prstGeom>
          <a:solidFill>
            <a:srgbClr val="002060">
              <a:alpha val="50196"/>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bg1"/>
                </a:solidFill>
              </a:rPr>
              <a:t>DEMOGRAPHICS</a:t>
            </a:r>
          </a:p>
          <a:p>
            <a:pPr algn="ctr"/>
            <a:endParaRPr lang="en-US" sz="3200">
              <a:solidFill>
                <a:schemeClr val="tx1"/>
              </a:solidFill>
            </a:endParaRPr>
          </a:p>
        </p:txBody>
      </p:sp>
      <p:sp>
        <p:nvSpPr>
          <p:cNvPr id="8" name="Rectangle 7">
            <a:extLst>
              <a:ext uri="{FF2B5EF4-FFF2-40B4-BE49-F238E27FC236}">
                <a16:creationId xmlns:a16="http://schemas.microsoft.com/office/drawing/2014/main" id="{9A65FAF9-37DC-FAD0-FAF7-89D01AF4898B}"/>
              </a:ext>
            </a:extLst>
          </p:cNvPr>
          <p:cNvSpPr/>
          <p:nvPr/>
        </p:nvSpPr>
        <p:spPr>
          <a:xfrm>
            <a:off x="8218585" y="1127010"/>
            <a:ext cx="3529582" cy="247841"/>
          </a:xfrm>
          <a:prstGeom prst="rect">
            <a:avLst/>
          </a:prstGeom>
          <a:solidFill>
            <a:srgbClr val="FF0000">
              <a:alpha val="2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FILTERS</a:t>
            </a:r>
          </a:p>
        </p:txBody>
      </p:sp>
    </p:spTree>
    <p:extLst>
      <p:ext uri="{BB962C8B-B14F-4D97-AF65-F5344CB8AC3E}">
        <p14:creationId xmlns:p14="http://schemas.microsoft.com/office/powerpoint/2010/main" val="17042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0F90726-C10A-D907-1E7D-01194E7130D5}"/>
              </a:ext>
            </a:extLst>
          </p:cNvPr>
          <p:cNvSpPr/>
          <p:nvPr/>
        </p:nvSpPr>
        <p:spPr>
          <a:xfrm>
            <a:off x="1076251" y="2618356"/>
            <a:ext cx="10690632" cy="1486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3" name="Rectangle: Rounded Corners 2">
            <a:extLst>
              <a:ext uri="{FF2B5EF4-FFF2-40B4-BE49-F238E27FC236}">
                <a16:creationId xmlns:a16="http://schemas.microsoft.com/office/drawing/2014/main" id="{30351718-F89A-7A10-9C3B-7B2D8987A87A}"/>
              </a:ext>
            </a:extLst>
          </p:cNvPr>
          <p:cNvSpPr/>
          <p:nvPr/>
        </p:nvSpPr>
        <p:spPr>
          <a:xfrm>
            <a:off x="1320063" y="2163699"/>
            <a:ext cx="8205459" cy="559272"/>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2">
            <a:extLst>
              <a:ext uri="{FF2B5EF4-FFF2-40B4-BE49-F238E27FC236}">
                <a16:creationId xmlns:a16="http://schemas.microsoft.com/office/drawing/2014/main" id="{04D13A6F-2205-3CF4-E1F8-E8C77CFE4FBF}"/>
              </a:ext>
            </a:extLst>
          </p:cNvPr>
          <p:cNvSpPr txBox="1"/>
          <p:nvPr/>
        </p:nvSpPr>
        <p:spPr>
          <a:xfrm>
            <a:off x="1938959" y="2209071"/>
            <a:ext cx="7101917"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t>Three rules of segmentation based on RFM </a:t>
            </a:r>
          </a:p>
        </p:txBody>
      </p:sp>
      <p:pic>
        <p:nvPicPr>
          <p:cNvPr id="11" name="Picture 11" descr="A picture containing text, sign&#10;&#10;Description automatically generated">
            <a:extLst>
              <a:ext uri="{FF2B5EF4-FFF2-40B4-BE49-F238E27FC236}">
                <a16:creationId xmlns:a16="http://schemas.microsoft.com/office/drawing/2014/main" id="{AFCE1F16-6507-9061-25A6-DDFC43DBF8E7}"/>
              </a:ext>
            </a:extLst>
          </p:cNvPr>
          <p:cNvPicPr>
            <a:picLocks noChangeAspect="1"/>
          </p:cNvPicPr>
          <p:nvPr/>
        </p:nvPicPr>
        <p:blipFill>
          <a:blip r:embed="rId3"/>
          <a:stretch>
            <a:fillRect/>
          </a:stretch>
        </p:blipFill>
        <p:spPr>
          <a:xfrm>
            <a:off x="1416116" y="2218844"/>
            <a:ext cx="519234" cy="453036"/>
          </a:xfrm>
          <a:prstGeom prst="rect">
            <a:avLst/>
          </a:prstGeom>
        </p:spPr>
      </p:pic>
      <p:sp>
        <p:nvSpPr>
          <p:cNvPr id="26" name="TextBox 25">
            <a:extLst>
              <a:ext uri="{FF2B5EF4-FFF2-40B4-BE49-F238E27FC236}">
                <a16:creationId xmlns:a16="http://schemas.microsoft.com/office/drawing/2014/main" id="{D155B5D9-6E20-13BA-9E42-EA189E5C0E43}"/>
              </a:ext>
            </a:extLst>
          </p:cNvPr>
          <p:cNvSpPr txBox="1"/>
          <p:nvPr/>
        </p:nvSpPr>
        <p:spPr>
          <a:xfrm>
            <a:off x="1397251" y="3185311"/>
            <a:ext cx="7918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Frequency: whether this person </a:t>
            </a:r>
            <a:r>
              <a:rPr lang="en-US" b="1">
                <a:cs typeface="Arial"/>
              </a:rPr>
              <a:t>donates more gifts</a:t>
            </a:r>
            <a:r>
              <a:rPr lang="en-US">
                <a:cs typeface="Arial"/>
              </a:rPr>
              <a:t> than the average </a:t>
            </a:r>
          </a:p>
        </p:txBody>
      </p:sp>
      <p:sp>
        <p:nvSpPr>
          <p:cNvPr id="27" name="TextBox 26">
            <a:extLst>
              <a:ext uri="{FF2B5EF4-FFF2-40B4-BE49-F238E27FC236}">
                <a16:creationId xmlns:a16="http://schemas.microsoft.com/office/drawing/2014/main" id="{7C013E3A-89EC-02FC-155F-72C5EA12F40D}"/>
              </a:ext>
            </a:extLst>
          </p:cNvPr>
          <p:cNvSpPr txBox="1"/>
          <p:nvPr/>
        </p:nvSpPr>
        <p:spPr>
          <a:xfrm>
            <a:off x="1397251" y="3554995"/>
            <a:ext cx="95182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Monetary value: whether this person </a:t>
            </a:r>
            <a:r>
              <a:rPr lang="en-US" b="1">
                <a:cs typeface="Arial"/>
              </a:rPr>
              <a:t>donate more money</a:t>
            </a:r>
            <a:r>
              <a:rPr lang="en-US">
                <a:cs typeface="Arial"/>
              </a:rPr>
              <a:t> than the average ​</a:t>
            </a:r>
          </a:p>
        </p:txBody>
      </p:sp>
      <p:sp>
        <p:nvSpPr>
          <p:cNvPr id="38" name="TextBox 37">
            <a:extLst>
              <a:ext uri="{FF2B5EF4-FFF2-40B4-BE49-F238E27FC236}">
                <a16:creationId xmlns:a16="http://schemas.microsoft.com/office/drawing/2014/main" id="{603AAB6B-7D9A-30EA-2793-51F854B5AA9B}"/>
              </a:ext>
            </a:extLst>
          </p:cNvPr>
          <p:cNvSpPr txBox="1"/>
          <p:nvPr/>
        </p:nvSpPr>
        <p:spPr>
          <a:xfrm>
            <a:off x="1397251" y="2815628"/>
            <a:ext cx="81300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cs typeface="Arial"/>
              </a:rPr>
              <a:t>  Recency: whether this person has donated </a:t>
            </a:r>
            <a:r>
              <a:rPr lang="en-US" b="1">
                <a:cs typeface="Arial"/>
              </a:rPr>
              <a:t>in 2021 or 2022 </a:t>
            </a:r>
            <a:r>
              <a:rPr lang="en-US">
                <a:cs typeface="Arial"/>
              </a:rPr>
              <a:t>​</a:t>
            </a:r>
          </a:p>
        </p:txBody>
      </p:sp>
      <p:grpSp>
        <p:nvGrpSpPr>
          <p:cNvPr id="41" name="Group 40">
            <a:extLst>
              <a:ext uri="{FF2B5EF4-FFF2-40B4-BE49-F238E27FC236}">
                <a16:creationId xmlns:a16="http://schemas.microsoft.com/office/drawing/2014/main" id="{6B87358C-8555-77AE-E80B-4C294BC30A75}"/>
              </a:ext>
            </a:extLst>
          </p:cNvPr>
          <p:cNvGrpSpPr/>
          <p:nvPr/>
        </p:nvGrpSpPr>
        <p:grpSpPr>
          <a:xfrm>
            <a:off x="1076250" y="4326920"/>
            <a:ext cx="8564181" cy="1453366"/>
            <a:chOff x="1076250" y="4326920"/>
            <a:chExt cx="8564181" cy="1453366"/>
          </a:xfrm>
        </p:grpSpPr>
        <p:sp>
          <p:nvSpPr>
            <p:cNvPr id="14" name="Arrow: Down 13">
              <a:extLst>
                <a:ext uri="{FF2B5EF4-FFF2-40B4-BE49-F238E27FC236}">
                  <a16:creationId xmlns:a16="http://schemas.microsoft.com/office/drawing/2014/main" id="{6BFBD4B7-DC68-82C9-04FD-4D98CAAB69B7}"/>
                </a:ext>
              </a:extLst>
            </p:cNvPr>
            <p:cNvSpPr/>
            <p:nvPr/>
          </p:nvSpPr>
          <p:spPr>
            <a:xfrm>
              <a:off x="1500412" y="4326920"/>
              <a:ext cx="421780" cy="594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1851627-0582-375B-326B-2CDC8949D4F0}"/>
                </a:ext>
              </a:extLst>
            </p:cNvPr>
            <p:cNvSpPr txBox="1"/>
            <p:nvPr/>
          </p:nvSpPr>
          <p:spPr>
            <a:xfrm>
              <a:off x="1076250" y="4797144"/>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Based on the rules above, we have </a:t>
              </a:r>
              <a:r>
                <a:rPr lang="en-US" sz="2800" b="1">
                  <a:solidFill>
                    <a:srgbClr val="C00000"/>
                  </a:solidFill>
                  <a:cs typeface="Arial"/>
                </a:rPr>
                <a:t>6</a:t>
              </a:r>
              <a:r>
                <a:rPr lang="en-US" sz="2000" b="1">
                  <a:cs typeface="Arial"/>
                </a:rPr>
                <a:t> segments:​</a:t>
              </a:r>
              <a:endParaRPr lang="en-US" sz="2000" b="1"/>
            </a:p>
          </p:txBody>
        </p:sp>
        <p:sp>
          <p:nvSpPr>
            <p:cNvPr id="40" name="TextBox 39">
              <a:extLst>
                <a:ext uri="{FF2B5EF4-FFF2-40B4-BE49-F238E27FC236}">
                  <a16:creationId xmlns:a16="http://schemas.microsoft.com/office/drawing/2014/main" id="{8210734C-3E19-3D83-A761-EB5A0C73E1E7}"/>
                </a:ext>
              </a:extLst>
            </p:cNvPr>
            <p:cNvSpPr txBox="1"/>
            <p:nvPr/>
          </p:nvSpPr>
          <p:spPr>
            <a:xfrm>
              <a:off x="1133192" y="5410954"/>
              <a:ext cx="85072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"CORE", "LOYAL", "WHALES", "PROMISING", "ROOKIES", "SLIPPING"</a:t>
              </a:r>
            </a:p>
          </p:txBody>
        </p:sp>
      </p:grpSp>
    </p:spTree>
    <p:extLst>
      <p:ext uri="{BB962C8B-B14F-4D97-AF65-F5344CB8AC3E}">
        <p14:creationId xmlns:p14="http://schemas.microsoft.com/office/powerpoint/2010/main" val="310331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hart, pie chart&#10;&#10;Description automatically generated">
            <a:extLst>
              <a:ext uri="{FF2B5EF4-FFF2-40B4-BE49-F238E27FC236}">
                <a16:creationId xmlns:a16="http://schemas.microsoft.com/office/drawing/2014/main" id="{7545C7E5-34B9-B452-43AE-031333B1321C}"/>
              </a:ext>
            </a:extLst>
          </p:cNvPr>
          <p:cNvPicPr>
            <a:picLocks noChangeAspect="1"/>
          </p:cNvPicPr>
          <p:nvPr/>
        </p:nvPicPr>
        <p:blipFill rotWithShape="1">
          <a:blip r:embed="rId3"/>
          <a:srcRect l="16318" t="3804" r="17685" b="-83"/>
          <a:stretch/>
        </p:blipFill>
        <p:spPr>
          <a:xfrm rot="16080000">
            <a:off x="5291862" y="2759322"/>
            <a:ext cx="2883414" cy="2908131"/>
          </a:xfrm>
          <a:prstGeom prst="ellipse">
            <a:avLst/>
          </a:prstGeom>
        </p:spPr>
      </p:pic>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15" name="TextBox 14">
            <a:extLst>
              <a:ext uri="{FF2B5EF4-FFF2-40B4-BE49-F238E27FC236}">
                <a16:creationId xmlns:a16="http://schemas.microsoft.com/office/drawing/2014/main" id="{51851627-0582-375B-326B-2CDC8949D4F0}"/>
              </a:ext>
            </a:extLst>
          </p:cNvPr>
          <p:cNvSpPr txBox="1"/>
          <p:nvPr/>
        </p:nvSpPr>
        <p:spPr>
          <a:xfrm>
            <a:off x="1098884" y="1817046"/>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Our </a:t>
            </a:r>
            <a:r>
              <a:rPr lang="en-US" sz="2800" b="1">
                <a:solidFill>
                  <a:srgbClr val="C00000"/>
                </a:solidFill>
                <a:cs typeface="Arial"/>
              </a:rPr>
              <a:t>6</a:t>
            </a:r>
            <a:r>
              <a:rPr lang="en-US" sz="2000" b="1">
                <a:cs typeface="Arial"/>
              </a:rPr>
              <a:t> segments:​</a:t>
            </a:r>
            <a:endParaRPr lang="en-US" sz="2000" b="1"/>
          </a:p>
        </p:txBody>
      </p:sp>
      <p:sp>
        <p:nvSpPr>
          <p:cNvPr id="16" name="TextBox 15">
            <a:extLst>
              <a:ext uri="{FF2B5EF4-FFF2-40B4-BE49-F238E27FC236}">
                <a16:creationId xmlns:a16="http://schemas.microsoft.com/office/drawing/2014/main" id="{F6C2E70B-3EEC-EB61-4ADC-CB7F4D5AEECC}"/>
              </a:ext>
            </a:extLst>
          </p:cNvPr>
          <p:cNvSpPr txBox="1"/>
          <p:nvPr/>
        </p:nvSpPr>
        <p:spPr>
          <a:xfrm>
            <a:off x="2268606" y="4768952"/>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"CORE"</a:t>
            </a:r>
            <a:br>
              <a:rPr lang="en-US"/>
            </a:br>
            <a:r>
              <a:rPr lang="en-US" sz="1050"/>
              <a:t>Whoa, here are our best donors!</a:t>
            </a:r>
          </a:p>
          <a:p>
            <a:pPr algn="r"/>
            <a:r>
              <a:rPr lang="en-US" sz="1050"/>
              <a:t>Recency=1, frequency=1, monetary value=1</a:t>
            </a:r>
          </a:p>
        </p:txBody>
      </p:sp>
      <p:sp>
        <p:nvSpPr>
          <p:cNvPr id="17" name="TextBox 16">
            <a:extLst>
              <a:ext uri="{FF2B5EF4-FFF2-40B4-BE49-F238E27FC236}">
                <a16:creationId xmlns:a16="http://schemas.microsoft.com/office/drawing/2014/main" id="{85DA7EAF-0B19-E22C-FDB1-8319909A50DB}"/>
              </a:ext>
            </a:extLst>
          </p:cNvPr>
          <p:cNvSpPr txBox="1"/>
          <p:nvPr/>
        </p:nvSpPr>
        <p:spPr>
          <a:xfrm>
            <a:off x="8581173" y="4825099"/>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"SLIPPING"</a:t>
            </a:r>
            <a:br>
              <a:rPr lang="en-US"/>
            </a:br>
            <a:r>
              <a:rPr lang="en-US" sz="1050"/>
              <a:t>Opps, they just left us!</a:t>
            </a:r>
          </a:p>
          <a:p>
            <a:r>
              <a:rPr lang="en-US" sz="1050"/>
              <a:t>Recency=0, frequency=0, monetary value=0</a:t>
            </a:r>
          </a:p>
        </p:txBody>
      </p:sp>
      <p:sp>
        <p:nvSpPr>
          <p:cNvPr id="18" name="TextBox 17">
            <a:extLst>
              <a:ext uri="{FF2B5EF4-FFF2-40B4-BE49-F238E27FC236}">
                <a16:creationId xmlns:a16="http://schemas.microsoft.com/office/drawing/2014/main" id="{C4EE4597-02FB-0C6D-BCA8-048A41FD6A73}"/>
              </a:ext>
            </a:extLst>
          </p:cNvPr>
          <p:cNvSpPr txBox="1"/>
          <p:nvPr/>
        </p:nvSpPr>
        <p:spPr>
          <a:xfrm>
            <a:off x="8517003" y="3686107"/>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"ROOKIES"</a:t>
            </a:r>
            <a:br>
              <a:rPr lang="en-US"/>
            </a:br>
            <a:r>
              <a:rPr lang="en-US" sz="1050"/>
              <a:t>Yeah! We got some new donors</a:t>
            </a:r>
          </a:p>
          <a:p>
            <a:r>
              <a:rPr lang="en-US" sz="1050"/>
              <a:t>Recency=1, frequency=0, monetary value=0</a:t>
            </a:r>
          </a:p>
        </p:txBody>
      </p:sp>
      <p:sp>
        <p:nvSpPr>
          <p:cNvPr id="19" name="TextBox 18">
            <a:extLst>
              <a:ext uri="{FF2B5EF4-FFF2-40B4-BE49-F238E27FC236}">
                <a16:creationId xmlns:a16="http://schemas.microsoft.com/office/drawing/2014/main" id="{9480F37A-C049-1676-B5A2-CDA36A08D583}"/>
              </a:ext>
            </a:extLst>
          </p:cNvPr>
          <p:cNvSpPr txBox="1"/>
          <p:nvPr/>
        </p:nvSpPr>
        <p:spPr>
          <a:xfrm>
            <a:off x="2027972" y="2964211"/>
            <a:ext cx="287153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"WHALES"</a:t>
            </a:r>
            <a:br>
              <a:rPr lang="en-US"/>
            </a:br>
            <a:r>
              <a:rPr lang="en-US" sz="1050"/>
              <a:t>How generous! Please come often!</a:t>
            </a:r>
            <a:endParaRPr lang="en-US"/>
          </a:p>
          <a:p>
            <a:pPr algn="r"/>
            <a:r>
              <a:rPr lang="en-US" sz="1050"/>
              <a:t>Recency=1/0, frequency=0, monetary value=1</a:t>
            </a:r>
            <a:endParaRPr lang="en-US"/>
          </a:p>
        </p:txBody>
      </p:sp>
      <p:sp>
        <p:nvSpPr>
          <p:cNvPr id="20" name="TextBox 19">
            <a:extLst>
              <a:ext uri="{FF2B5EF4-FFF2-40B4-BE49-F238E27FC236}">
                <a16:creationId xmlns:a16="http://schemas.microsoft.com/office/drawing/2014/main" id="{0F7EE54F-D655-A53C-E6EB-94FA72314BF4}"/>
              </a:ext>
            </a:extLst>
          </p:cNvPr>
          <p:cNvSpPr txBox="1"/>
          <p:nvPr/>
        </p:nvSpPr>
        <p:spPr>
          <a:xfrm>
            <a:off x="7706875" y="2498990"/>
            <a:ext cx="301591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"PROMISING"</a:t>
            </a:r>
            <a:br>
              <a:rPr lang="en-US"/>
            </a:br>
            <a:r>
              <a:rPr lang="en-US" sz="1050"/>
              <a:t>Not everyone is rich, but everyone can do charities!</a:t>
            </a:r>
          </a:p>
          <a:p>
            <a:r>
              <a:rPr lang="en-US" sz="1050"/>
              <a:t>Recency=1/0, frequency=1, monetary value=0</a:t>
            </a:r>
          </a:p>
        </p:txBody>
      </p:sp>
      <p:sp>
        <p:nvSpPr>
          <p:cNvPr id="25" name="TextBox 24">
            <a:extLst>
              <a:ext uri="{FF2B5EF4-FFF2-40B4-BE49-F238E27FC236}">
                <a16:creationId xmlns:a16="http://schemas.microsoft.com/office/drawing/2014/main" id="{B29B784D-DEE9-8D26-C24A-A2F38061B4F8}"/>
              </a:ext>
            </a:extLst>
          </p:cNvPr>
          <p:cNvSpPr txBox="1"/>
          <p:nvPr/>
        </p:nvSpPr>
        <p:spPr>
          <a:xfrm>
            <a:off x="1634938" y="3806421"/>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"LOYAL"</a:t>
            </a:r>
            <a:br>
              <a:rPr lang="en-US"/>
            </a:br>
            <a:r>
              <a:rPr lang="en-US" sz="1050"/>
              <a:t>Hey! Please don't forget us!</a:t>
            </a:r>
          </a:p>
          <a:p>
            <a:pPr algn="r"/>
            <a:r>
              <a:rPr lang="en-US" sz="1050"/>
              <a:t>Recency=0, frequency=1, monetary value=1</a:t>
            </a:r>
          </a:p>
        </p:txBody>
      </p:sp>
      <p:cxnSp>
        <p:nvCxnSpPr>
          <p:cNvPr id="29" name="Straight Arrow Connector 28">
            <a:extLst>
              <a:ext uri="{FF2B5EF4-FFF2-40B4-BE49-F238E27FC236}">
                <a16:creationId xmlns:a16="http://schemas.microsoft.com/office/drawing/2014/main" id="{E568469B-885C-CB10-CDF2-123F1D18F567}"/>
              </a:ext>
            </a:extLst>
          </p:cNvPr>
          <p:cNvCxnSpPr/>
          <p:nvPr/>
        </p:nvCxnSpPr>
        <p:spPr>
          <a:xfrm flipV="1">
            <a:off x="8020661" y="3907979"/>
            <a:ext cx="529390" cy="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9E0B489-EF37-7EA6-1AD5-A310DDB06E59}"/>
              </a:ext>
            </a:extLst>
          </p:cNvPr>
          <p:cNvCxnSpPr/>
          <p:nvPr/>
        </p:nvCxnSpPr>
        <p:spPr>
          <a:xfrm>
            <a:off x="7926959" y="4768450"/>
            <a:ext cx="376991" cy="40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8BE548B-DCB4-8A34-B08F-1C9D98342A70}"/>
              </a:ext>
            </a:extLst>
          </p:cNvPr>
          <p:cNvCxnSpPr/>
          <p:nvPr/>
        </p:nvCxnSpPr>
        <p:spPr>
          <a:xfrm flipH="1">
            <a:off x="4917560" y="4029010"/>
            <a:ext cx="497305" cy="938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97734FC-4E63-4BE8-F9DC-36A3DF273C7C}"/>
              </a:ext>
            </a:extLst>
          </p:cNvPr>
          <p:cNvGrpSpPr/>
          <p:nvPr/>
        </p:nvGrpSpPr>
        <p:grpSpPr>
          <a:xfrm>
            <a:off x="7116004" y="2600716"/>
            <a:ext cx="491097" cy="336886"/>
            <a:chOff x="7221628" y="3751300"/>
            <a:chExt cx="491097" cy="336886"/>
          </a:xfrm>
        </p:grpSpPr>
        <p:cxnSp>
          <p:nvCxnSpPr>
            <p:cNvPr id="32" name="Straight Arrow Connector 31">
              <a:extLst>
                <a:ext uri="{FF2B5EF4-FFF2-40B4-BE49-F238E27FC236}">
                  <a16:creationId xmlns:a16="http://schemas.microsoft.com/office/drawing/2014/main" id="{6A4D9AF5-79A5-19E0-9ACD-204308E50BA0}"/>
                </a:ext>
              </a:extLst>
            </p:cNvPr>
            <p:cNvCxnSpPr/>
            <p:nvPr/>
          </p:nvCxnSpPr>
          <p:spPr>
            <a:xfrm>
              <a:off x="7223441" y="3754639"/>
              <a:ext cx="489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DABB45-119E-168A-3B52-BBFBFCF7B713}"/>
                </a:ext>
              </a:extLst>
            </p:cNvPr>
            <p:cNvCxnSpPr/>
            <p:nvPr/>
          </p:nvCxnSpPr>
          <p:spPr>
            <a:xfrm>
              <a:off x="7221628" y="3751300"/>
              <a:ext cx="1" cy="336886"/>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35" name="Connector: Elbow 34">
            <a:extLst>
              <a:ext uri="{FF2B5EF4-FFF2-40B4-BE49-F238E27FC236}">
                <a16:creationId xmlns:a16="http://schemas.microsoft.com/office/drawing/2014/main" id="{CCCF199E-F25F-EC5F-E97B-898C9CA350B1}"/>
              </a:ext>
            </a:extLst>
          </p:cNvPr>
          <p:cNvCxnSpPr/>
          <p:nvPr/>
        </p:nvCxnSpPr>
        <p:spPr>
          <a:xfrm flipH="1">
            <a:off x="4289912" y="3609910"/>
            <a:ext cx="1243263" cy="417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980012-282B-04AD-F2B0-CFB9469CC6E9}"/>
              </a:ext>
            </a:extLst>
          </p:cNvPr>
          <p:cNvCxnSpPr/>
          <p:nvPr/>
        </p:nvCxnSpPr>
        <p:spPr>
          <a:xfrm flipH="1" flipV="1">
            <a:off x="4928590" y="3085534"/>
            <a:ext cx="721895" cy="288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A23254-6C17-A5AA-D863-6E44B5BCF229}"/>
              </a:ext>
            </a:extLst>
          </p:cNvPr>
          <p:cNvSpPr txBox="1"/>
          <p:nvPr/>
        </p:nvSpPr>
        <p:spPr>
          <a:xfrm>
            <a:off x="1121597" y="308453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2.56%</a:t>
            </a:r>
          </a:p>
        </p:txBody>
      </p:sp>
      <p:sp>
        <p:nvSpPr>
          <p:cNvPr id="8" name="TextBox 7">
            <a:extLst>
              <a:ext uri="{FF2B5EF4-FFF2-40B4-BE49-F238E27FC236}">
                <a16:creationId xmlns:a16="http://schemas.microsoft.com/office/drawing/2014/main" id="{9E5167BB-4315-C4B1-A00A-2FE57FBD54CD}"/>
              </a:ext>
            </a:extLst>
          </p:cNvPr>
          <p:cNvSpPr txBox="1"/>
          <p:nvPr/>
        </p:nvSpPr>
        <p:spPr>
          <a:xfrm>
            <a:off x="1121596" y="387059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2.06%</a:t>
            </a:r>
          </a:p>
        </p:txBody>
      </p:sp>
      <p:sp>
        <p:nvSpPr>
          <p:cNvPr id="9" name="TextBox 8">
            <a:extLst>
              <a:ext uri="{FF2B5EF4-FFF2-40B4-BE49-F238E27FC236}">
                <a16:creationId xmlns:a16="http://schemas.microsoft.com/office/drawing/2014/main" id="{AEE7352B-09A9-89D1-77EA-EF3104F04A31}"/>
              </a:ext>
            </a:extLst>
          </p:cNvPr>
          <p:cNvSpPr txBox="1"/>
          <p:nvPr/>
        </p:nvSpPr>
        <p:spPr>
          <a:xfrm>
            <a:off x="1121595" y="4825097"/>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6.98%</a:t>
            </a:r>
          </a:p>
        </p:txBody>
      </p:sp>
      <p:sp>
        <p:nvSpPr>
          <p:cNvPr id="10" name="TextBox 9">
            <a:extLst>
              <a:ext uri="{FF2B5EF4-FFF2-40B4-BE49-F238E27FC236}">
                <a16:creationId xmlns:a16="http://schemas.microsoft.com/office/drawing/2014/main" id="{941BB756-DA11-7F0E-E9CC-EC02DCC54943}"/>
              </a:ext>
            </a:extLst>
          </p:cNvPr>
          <p:cNvSpPr txBox="1"/>
          <p:nvPr/>
        </p:nvSpPr>
        <p:spPr>
          <a:xfrm>
            <a:off x="10722794" y="259524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27.75%</a:t>
            </a:r>
          </a:p>
        </p:txBody>
      </p:sp>
      <p:sp>
        <p:nvSpPr>
          <p:cNvPr id="12" name="TextBox 11">
            <a:extLst>
              <a:ext uri="{FF2B5EF4-FFF2-40B4-BE49-F238E27FC236}">
                <a16:creationId xmlns:a16="http://schemas.microsoft.com/office/drawing/2014/main" id="{124FAAE9-A538-EBBA-A09F-AD26302D9C29}"/>
              </a:ext>
            </a:extLst>
          </p:cNvPr>
          <p:cNvSpPr txBox="1"/>
          <p:nvPr/>
        </p:nvSpPr>
        <p:spPr>
          <a:xfrm>
            <a:off x="10722793" y="365402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23.41%</a:t>
            </a:r>
          </a:p>
        </p:txBody>
      </p:sp>
      <p:sp>
        <p:nvSpPr>
          <p:cNvPr id="21" name="TextBox 20">
            <a:extLst>
              <a:ext uri="{FF2B5EF4-FFF2-40B4-BE49-F238E27FC236}">
                <a16:creationId xmlns:a16="http://schemas.microsoft.com/office/drawing/2014/main" id="{E5472F9F-C095-8632-E9D0-1FCF01034E67}"/>
              </a:ext>
            </a:extLst>
          </p:cNvPr>
          <p:cNvSpPr txBox="1"/>
          <p:nvPr/>
        </p:nvSpPr>
        <p:spPr>
          <a:xfrm>
            <a:off x="10730814" y="4825095"/>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2E2B21"/>
                </a:solidFill>
              </a:rPr>
              <a:t>47.22%</a:t>
            </a:r>
          </a:p>
        </p:txBody>
      </p:sp>
    </p:spTree>
    <p:extLst>
      <p:ext uri="{BB962C8B-B14F-4D97-AF65-F5344CB8AC3E}">
        <p14:creationId xmlns:p14="http://schemas.microsoft.com/office/powerpoint/2010/main" val="83269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2AFB1F4-364F-50EB-D01E-6A3F7604A1B3}"/>
              </a:ext>
            </a:extLst>
          </p:cNvPr>
          <p:cNvSpPr/>
          <p:nvPr/>
        </p:nvSpPr>
        <p:spPr>
          <a:xfrm>
            <a:off x="993255" y="4744885"/>
            <a:ext cx="3906252"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descr="Chart, pie chart&#10;&#10;Description automatically generated">
            <a:extLst>
              <a:ext uri="{FF2B5EF4-FFF2-40B4-BE49-F238E27FC236}">
                <a16:creationId xmlns:a16="http://schemas.microsoft.com/office/drawing/2014/main" id="{7545C7E5-34B9-B452-43AE-031333B1321C}"/>
              </a:ext>
            </a:extLst>
          </p:cNvPr>
          <p:cNvPicPr>
            <a:picLocks noChangeAspect="1"/>
          </p:cNvPicPr>
          <p:nvPr/>
        </p:nvPicPr>
        <p:blipFill rotWithShape="1">
          <a:blip r:embed="rId3"/>
          <a:srcRect l="16318" t="3804" r="17685" b="-83"/>
          <a:stretch/>
        </p:blipFill>
        <p:spPr>
          <a:xfrm rot="16080000">
            <a:off x="5291862" y="2759322"/>
            <a:ext cx="2883414" cy="2908131"/>
          </a:xfrm>
          <a:prstGeom prst="ellipse">
            <a:avLst/>
          </a:prstGeom>
        </p:spPr>
      </p:pic>
      <p:sp>
        <p:nvSpPr>
          <p:cNvPr id="2" name="Title 1">
            <a:extLst>
              <a:ext uri="{FF2B5EF4-FFF2-40B4-BE49-F238E27FC236}">
                <a16:creationId xmlns:a16="http://schemas.microsoft.com/office/drawing/2014/main" id="{F5BA5338-D318-3735-D90A-884BF6337946}"/>
              </a:ext>
            </a:extLst>
          </p:cNvPr>
          <p:cNvSpPr>
            <a:spLocks noGrp="1"/>
          </p:cNvSpPr>
          <p:nvPr>
            <p:ph type="title"/>
          </p:nvPr>
        </p:nvSpPr>
        <p:spPr/>
        <p:txBody>
          <a:bodyPr/>
          <a:lstStyle/>
          <a:p>
            <a:r>
              <a:rPr lang="en-US"/>
              <a:t>Segmentation based on RFM Model</a:t>
            </a:r>
          </a:p>
        </p:txBody>
      </p:sp>
      <p:sp>
        <p:nvSpPr>
          <p:cNvPr id="15" name="TextBox 14">
            <a:extLst>
              <a:ext uri="{FF2B5EF4-FFF2-40B4-BE49-F238E27FC236}">
                <a16:creationId xmlns:a16="http://schemas.microsoft.com/office/drawing/2014/main" id="{51851627-0582-375B-326B-2CDC8949D4F0}"/>
              </a:ext>
            </a:extLst>
          </p:cNvPr>
          <p:cNvSpPr txBox="1"/>
          <p:nvPr/>
        </p:nvSpPr>
        <p:spPr>
          <a:xfrm>
            <a:off x="1098884" y="1817046"/>
            <a:ext cx="53435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Arial"/>
              </a:rPr>
              <a:t>Our </a:t>
            </a:r>
            <a:r>
              <a:rPr lang="en-US" sz="2800" b="1">
                <a:solidFill>
                  <a:srgbClr val="C00000"/>
                </a:solidFill>
                <a:cs typeface="Arial"/>
              </a:rPr>
              <a:t>6</a:t>
            </a:r>
            <a:r>
              <a:rPr lang="en-US" sz="2000" b="1">
                <a:cs typeface="Arial"/>
              </a:rPr>
              <a:t> segments:​</a:t>
            </a:r>
            <a:endParaRPr lang="en-US" sz="2000" b="1"/>
          </a:p>
        </p:txBody>
      </p:sp>
      <p:sp>
        <p:nvSpPr>
          <p:cNvPr id="16" name="TextBox 15">
            <a:extLst>
              <a:ext uri="{FF2B5EF4-FFF2-40B4-BE49-F238E27FC236}">
                <a16:creationId xmlns:a16="http://schemas.microsoft.com/office/drawing/2014/main" id="{F6C2E70B-3EEC-EB61-4ADC-CB7F4D5AEECC}"/>
              </a:ext>
            </a:extLst>
          </p:cNvPr>
          <p:cNvSpPr txBox="1"/>
          <p:nvPr/>
        </p:nvSpPr>
        <p:spPr>
          <a:xfrm>
            <a:off x="2268606" y="4768952"/>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C00000"/>
                </a:solidFill>
              </a:rPr>
              <a:t>"CORE"</a:t>
            </a:r>
            <a:br>
              <a:rPr lang="en-US">
                <a:solidFill>
                  <a:srgbClr val="C00000"/>
                </a:solidFill>
              </a:rPr>
            </a:br>
            <a:r>
              <a:rPr lang="en-US" sz="1050"/>
              <a:t>Whoa, here are our best donors!</a:t>
            </a:r>
          </a:p>
          <a:p>
            <a:pPr algn="r"/>
            <a:r>
              <a:rPr lang="en-US" sz="1050"/>
              <a:t>Recency=1, frequency=1, monetary value=1</a:t>
            </a:r>
          </a:p>
        </p:txBody>
      </p:sp>
      <p:sp>
        <p:nvSpPr>
          <p:cNvPr id="17" name="TextBox 16">
            <a:extLst>
              <a:ext uri="{FF2B5EF4-FFF2-40B4-BE49-F238E27FC236}">
                <a16:creationId xmlns:a16="http://schemas.microsoft.com/office/drawing/2014/main" id="{85DA7EAF-0B19-E22C-FDB1-8319909A50DB}"/>
              </a:ext>
            </a:extLst>
          </p:cNvPr>
          <p:cNvSpPr txBox="1"/>
          <p:nvPr/>
        </p:nvSpPr>
        <p:spPr>
          <a:xfrm>
            <a:off x="8581173" y="4825099"/>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"SLIPPING"</a:t>
            </a:r>
            <a:br>
              <a:rPr lang="en-US"/>
            </a:br>
            <a:r>
              <a:rPr lang="en-US" sz="1050"/>
              <a:t>Opps, they just left us!</a:t>
            </a:r>
          </a:p>
          <a:p>
            <a:r>
              <a:rPr lang="en-US" sz="1050"/>
              <a:t>Recency=0, frequency=0, monetary value=0</a:t>
            </a:r>
          </a:p>
        </p:txBody>
      </p:sp>
      <p:sp>
        <p:nvSpPr>
          <p:cNvPr id="18" name="TextBox 17">
            <a:extLst>
              <a:ext uri="{FF2B5EF4-FFF2-40B4-BE49-F238E27FC236}">
                <a16:creationId xmlns:a16="http://schemas.microsoft.com/office/drawing/2014/main" id="{C4EE4597-02FB-0C6D-BCA8-048A41FD6A73}"/>
              </a:ext>
            </a:extLst>
          </p:cNvPr>
          <p:cNvSpPr txBox="1"/>
          <p:nvPr/>
        </p:nvSpPr>
        <p:spPr>
          <a:xfrm>
            <a:off x="8517003" y="3686107"/>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00000"/>
                </a:solidFill>
              </a:rPr>
              <a:t>"ROOKIES"</a:t>
            </a:r>
            <a:br>
              <a:rPr lang="en-US"/>
            </a:br>
            <a:r>
              <a:rPr lang="en-US" sz="1050"/>
              <a:t>Yeah! We got some new donors</a:t>
            </a:r>
          </a:p>
          <a:p>
            <a:r>
              <a:rPr lang="en-US" sz="1050"/>
              <a:t>Recency=1, frequency=0, monetary value=0</a:t>
            </a:r>
          </a:p>
        </p:txBody>
      </p:sp>
      <p:sp>
        <p:nvSpPr>
          <p:cNvPr id="19" name="TextBox 18">
            <a:extLst>
              <a:ext uri="{FF2B5EF4-FFF2-40B4-BE49-F238E27FC236}">
                <a16:creationId xmlns:a16="http://schemas.microsoft.com/office/drawing/2014/main" id="{9480F37A-C049-1676-B5A2-CDA36A08D583}"/>
              </a:ext>
            </a:extLst>
          </p:cNvPr>
          <p:cNvSpPr txBox="1"/>
          <p:nvPr/>
        </p:nvSpPr>
        <p:spPr>
          <a:xfrm>
            <a:off x="2027972" y="2964211"/>
            <a:ext cx="2871536"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"WHALES"</a:t>
            </a:r>
            <a:br>
              <a:rPr lang="en-US"/>
            </a:br>
            <a:r>
              <a:rPr lang="en-US" sz="1050"/>
              <a:t>How generous! Please come often!</a:t>
            </a:r>
            <a:endParaRPr lang="en-US"/>
          </a:p>
          <a:p>
            <a:pPr algn="r"/>
            <a:r>
              <a:rPr lang="en-US" sz="1050"/>
              <a:t>Recency=1/0, frequency=0, monetary value=1</a:t>
            </a:r>
            <a:endParaRPr lang="en-US"/>
          </a:p>
        </p:txBody>
      </p:sp>
      <p:sp>
        <p:nvSpPr>
          <p:cNvPr id="20" name="TextBox 19">
            <a:extLst>
              <a:ext uri="{FF2B5EF4-FFF2-40B4-BE49-F238E27FC236}">
                <a16:creationId xmlns:a16="http://schemas.microsoft.com/office/drawing/2014/main" id="{0F7EE54F-D655-A53C-E6EB-94FA72314BF4}"/>
              </a:ext>
            </a:extLst>
          </p:cNvPr>
          <p:cNvSpPr txBox="1"/>
          <p:nvPr/>
        </p:nvSpPr>
        <p:spPr>
          <a:xfrm>
            <a:off x="7706875" y="2498990"/>
            <a:ext cx="301591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"PROMISING"</a:t>
            </a:r>
            <a:br>
              <a:rPr lang="en-US"/>
            </a:br>
            <a:r>
              <a:rPr lang="en-US" sz="1050"/>
              <a:t>Not everyone is rich, but everyone can do charities!</a:t>
            </a:r>
          </a:p>
          <a:p>
            <a:r>
              <a:rPr lang="en-US" sz="1050"/>
              <a:t>Recency=1/0, frequency=1, monetary value=0</a:t>
            </a:r>
          </a:p>
        </p:txBody>
      </p:sp>
      <p:sp>
        <p:nvSpPr>
          <p:cNvPr id="25" name="TextBox 24">
            <a:extLst>
              <a:ext uri="{FF2B5EF4-FFF2-40B4-BE49-F238E27FC236}">
                <a16:creationId xmlns:a16="http://schemas.microsoft.com/office/drawing/2014/main" id="{B29B784D-DEE9-8D26-C24A-A2F38061B4F8}"/>
              </a:ext>
            </a:extLst>
          </p:cNvPr>
          <p:cNvSpPr txBox="1"/>
          <p:nvPr/>
        </p:nvSpPr>
        <p:spPr>
          <a:xfrm>
            <a:off x="1634938" y="3806421"/>
            <a:ext cx="2614863"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t>"LOYAL"</a:t>
            </a:r>
            <a:br>
              <a:rPr lang="en-US"/>
            </a:br>
            <a:r>
              <a:rPr lang="en-US" sz="1050"/>
              <a:t>Hey! Please don't forget us!</a:t>
            </a:r>
          </a:p>
          <a:p>
            <a:pPr algn="r"/>
            <a:r>
              <a:rPr lang="en-US" sz="1050"/>
              <a:t>Recency=0, frequency=1, monetary value=1</a:t>
            </a:r>
          </a:p>
        </p:txBody>
      </p:sp>
      <p:cxnSp>
        <p:nvCxnSpPr>
          <p:cNvPr id="29" name="Straight Arrow Connector 28">
            <a:extLst>
              <a:ext uri="{FF2B5EF4-FFF2-40B4-BE49-F238E27FC236}">
                <a16:creationId xmlns:a16="http://schemas.microsoft.com/office/drawing/2014/main" id="{E568469B-885C-CB10-CDF2-123F1D18F567}"/>
              </a:ext>
            </a:extLst>
          </p:cNvPr>
          <p:cNvCxnSpPr/>
          <p:nvPr/>
        </p:nvCxnSpPr>
        <p:spPr>
          <a:xfrm flipV="1">
            <a:off x="8020661" y="3907979"/>
            <a:ext cx="529390" cy="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D9E0B489-EF37-7EA6-1AD5-A310DDB06E59}"/>
              </a:ext>
            </a:extLst>
          </p:cNvPr>
          <p:cNvCxnSpPr/>
          <p:nvPr/>
        </p:nvCxnSpPr>
        <p:spPr>
          <a:xfrm>
            <a:off x="7926959" y="4768450"/>
            <a:ext cx="376991" cy="40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D8BE548B-DCB4-8A34-B08F-1C9D98342A70}"/>
              </a:ext>
            </a:extLst>
          </p:cNvPr>
          <p:cNvCxnSpPr/>
          <p:nvPr/>
        </p:nvCxnSpPr>
        <p:spPr>
          <a:xfrm flipH="1">
            <a:off x="4917560" y="4029010"/>
            <a:ext cx="497305" cy="938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097734FC-4E63-4BE8-F9DC-36A3DF273C7C}"/>
              </a:ext>
            </a:extLst>
          </p:cNvPr>
          <p:cNvGrpSpPr/>
          <p:nvPr/>
        </p:nvGrpSpPr>
        <p:grpSpPr>
          <a:xfrm>
            <a:off x="7116004" y="2600716"/>
            <a:ext cx="491097" cy="336886"/>
            <a:chOff x="7221628" y="3751300"/>
            <a:chExt cx="491097" cy="336886"/>
          </a:xfrm>
        </p:grpSpPr>
        <p:cxnSp>
          <p:nvCxnSpPr>
            <p:cNvPr id="32" name="Straight Arrow Connector 31">
              <a:extLst>
                <a:ext uri="{FF2B5EF4-FFF2-40B4-BE49-F238E27FC236}">
                  <a16:creationId xmlns:a16="http://schemas.microsoft.com/office/drawing/2014/main" id="{6A4D9AF5-79A5-19E0-9ACD-204308E50BA0}"/>
                </a:ext>
              </a:extLst>
            </p:cNvPr>
            <p:cNvCxnSpPr/>
            <p:nvPr/>
          </p:nvCxnSpPr>
          <p:spPr>
            <a:xfrm>
              <a:off x="7223441" y="3754639"/>
              <a:ext cx="489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DABB45-119E-168A-3B52-BBFBFCF7B713}"/>
                </a:ext>
              </a:extLst>
            </p:cNvPr>
            <p:cNvCxnSpPr/>
            <p:nvPr/>
          </p:nvCxnSpPr>
          <p:spPr>
            <a:xfrm>
              <a:off x="7221628" y="3751300"/>
              <a:ext cx="1" cy="336886"/>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35" name="Connector: Elbow 34">
            <a:extLst>
              <a:ext uri="{FF2B5EF4-FFF2-40B4-BE49-F238E27FC236}">
                <a16:creationId xmlns:a16="http://schemas.microsoft.com/office/drawing/2014/main" id="{CCCF199E-F25F-EC5F-E97B-898C9CA350B1}"/>
              </a:ext>
            </a:extLst>
          </p:cNvPr>
          <p:cNvCxnSpPr/>
          <p:nvPr/>
        </p:nvCxnSpPr>
        <p:spPr>
          <a:xfrm flipH="1">
            <a:off x="4289912" y="3609910"/>
            <a:ext cx="1243263" cy="4170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980012-282B-04AD-F2B0-CFB9469CC6E9}"/>
              </a:ext>
            </a:extLst>
          </p:cNvPr>
          <p:cNvCxnSpPr/>
          <p:nvPr/>
        </p:nvCxnSpPr>
        <p:spPr>
          <a:xfrm flipH="1" flipV="1">
            <a:off x="4928590" y="3085534"/>
            <a:ext cx="721895" cy="288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A23254-6C17-A5AA-D863-6E44B5BCF229}"/>
              </a:ext>
            </a:extLst>
          </p:cNvPr>
          <p:cNvSpPr txBox="1"/>
          <p:nvPr/>
        </p:nvSpPr>
        <p:spPr>
          <a:xfrm>
            <a:off x="1121597" y="308453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2.56%</a:t>
            </a:r>
          </a:p>
        </p:txBody>
      </p:sp>
      <p:sp>
        <p:nvSpPr>
          <p:cNvPr id="8" name="TextBox 7">
            <a:extLst>
              <a:ext uri="{FF2B5EF4-FFF2-40B4-BE49-F238E27FC236}">
                <a16:creationId xmlns:a16="http://schemas.microsoft.com/office/drawing/2014/main" id="{9E5167BB-4315-C4B1-A00A-2FE57FBD54CD}"/>
              </a:ext>
            </a:extLst>
          </p:cNvPr>
          <p:cNvSpPr txBox="1"/>
          <p:nvPr/>
        </p:nvSpPr>
        <p:spPr>
          <a:xfrm>
            <a:off x="1121596" y="387059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2.06%</a:t>
            </a:r>
          </a:p>
        </p:txBody>
      </p:sp>
      <p:sp>
        <p:nvSpPr>
          <p:cNvPr id="9" name="TextBox 8">
            <a:extLst>
              <a:ext uri="{FF2B5EF4-FFF2-40B4-BE49-F238E27FC236}">
                <a16:creationId xmlns:a16="http://schemas.microsoft.com/office/drawing/2014/main" id="{AEE7352B-09A9-89D1-77EA-EF3104F04A31}"/>
              </a:ext>
            </a:extLst>
          </p:cNvPr>
          <p:cNvSpPr txBox="1"/>
          <p:nvPr/>
        </p:nvSpPr>
        <p:spPr>
          <a:xfrm>
            <a:off x="1121595" y="4825097"/>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6.98%</a:t>
            </a:r>
          </a:p>
        </p:txBody>
      </p:sp>
      <p:sp>
        <p:nvSpPr>
          <p:cNvPr id="10" name="TextBox 9">
            <a:extLst>
              <a:ext uri="{FF2B5EF4-FFF2-40B4-BE49-F238E27FC236}">
                <a16:creationId xmlns:a16="http://schemas.microsoft.com/office/drawing/2014/main" id="{941BB756-DA11-7F0E-E9CC-EC02DCC54943}"/>
              </a:ext>
            </a:extLst>
          </p:cNvPr>
          <p:cNvSpPr txBox="1"/>
          <p:nvPr/>
        </p:nvSpPr>
        <p:spPr>
          <a:xfrm>
            <a:off x="10722794" y="2595243"/>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27.75%</a:t>
            </a:r>
          </a:p>
        </p:txBody>
      </p:sp>
      <p:sp>
        <p:nvSpPr>
          <p:cNvPr id="12" name="TextBox 11">
            <a:extLst>
              <a:ext uri="{FF2B5EF4-FFF2-40B4-BE49-F238E27FC236}">
                <a16:creationId xmlns:a16="http://schemas.microsoft.com/office/drawing/2014/main" id="{124FAAE9-A538-EBBA-A09F-AD26302D9C29}"/>
              </a:ext>
            </a:extLst>
          </p:cNvPr>
          <p:cNvSpPr txBox="1"/>
          <p:nvPr/>
        </p:nvSpPr>
        <p:spPr>
          <a:xfrm>
            <a:off x="10722793" y="3654021"/>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23.41%</a:t>
            </a:r>
          </a:p>
        </p:txBody>
      </p:sp>
      <p:sp>
        <p:nvSpPr>
          <p:cNvPr id="21" name="TextBox 20">
            <a:extLst>
              <a:ext uri="{FF2B5EF4-FFF2-40B4-BE49-F238E27FC236}">
                <a16:creationId xmlns:a16="http://schemas.microsoft.com/office/drawing/2014/main" id="{E5472F9F-C095-8632-E9D0-1FCF01034E67}"/>
              </a:ext>
            </a:extLst>
          </p:cNvPr>
          <p:cNvSpPr txBox="1"/>
          <p:nvPr/>
        </p:nvSpPr>
        <p:spPr>
          <a:xfrm>
            <a:off x="10730814" y="4825095"/>
            <a:ext cx="930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C00000"/>
                </a:solidFill>
              </a:rPr>
              <a:t>47.22%</a:t>
            </a:r>
          </a:p>
        </p:txBody>
      </p:sp>
      <p:sp>
        <p:nvSpPr>
          <p:cNvPr id="22" name="Rectangle 21">
            <a:extLst>
              <a:ext uri="{FF2B5EF4-FFF2-40B4-BE49-F238E27FC236}">
                <a16:creationId xmlns:a16="http://schemas.microsoft.com/office/drawing/2014/main" id="{FD277240-5388-6DED-7EB9-7472AA129BB3}"/>
              </a:ext>
            </a:extLst>
          </p:cNvPr>
          <p:cNvSpPr/>
          <p:nvPr/>
        </p:nvSpPr>
        <p:spPr>
          <a:xfrm>
            <a:off x="8557112" y="3565794"/>
            <a:ext cx="3096127" cy="826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53C755-59F1-A9BC-3932-832953C9D34B}"/>
              </a:ext>
            </a:extLst>
          </p:cNvPr>
          <p:cNvSpPr/>
          <p:nvPr/>
        </p:nvSpPr>
        <p:spPr>
          <a:xfrm>
            <a:off x="8460858" y="4768951"/>
            <a:ext cx="3208421" cy="818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13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403A-B55B-4FEE-20DD-F0DBDB10BE09}"/>
              </a:ext>
            </a:extLst>
          </p:cNvPr>
          <p:cNvSpPr>
            <a:spLocks noGrp="1"/>
          </p:cNvSpPr>
          <p:nvPr>
            <p:ph type="title"/>
          </p:nvPr>
        </p:nvSpPr>
        <p:spPr/>
        <p:txBody>
          <a:bodyPr/>
          <a:lstStyle/>
          <a:p>
            <a:r>
              <a:rPr lang="en-US"/>
              <a:t>Segments Profile </a:t>
            </a:r>
          </a:p>
        </p:txBody>
      </p:sp>
      <p:sp>
        <p:nvSpPr>
          <p:cNvPr id="3" name="Text Placeholder 2">
            <a:extLst>
              <a:ext uri="{FF2B5EF4-FFF2-40B4-BE49-F238E27FC236}">
                <a16:creationId xmlns:a16="http://schemas.microsoft.com/office/drawing/2014/main" id="{0A46D8D0-4284-2BD3-1939-110A30BAC439}"/>
              </a:ext>
            </a:extLst>
          </p:cNvPr>
          <p:cNvSpPr>
            <a:spLocks noGrp="1"/>
          </p:cNvSpPr>
          <p:nvPr>
            <p:ph type="body" idx="1"/>
          </p:nvPr>
        </p:nvSpPr>
        <p:spPr>
          <a:xfrm>
            <a:off x="1094868" y="2252208"/>
            <a:ext cx="4775389" cy="1033322"/>
          </a:xfrm>
          <a:ln>
            <a:noFill/>
          </a:ln>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sz="2000">
                <a:solidFill>
                  <a:schemeClr val="bg1"/>
                </a:solidFill>
              </a:rPr>
              <a:t>Acquired Donors from Current Targeting Strategies </a:t>
            </a:r>
          </a:p>
        </p:txBody>
      </p:sp>
      <p:sp>
        <p:nvSpPr>
          <p:cNvPr id="8" name="Content Placeholder 7">
            <a:extLst>
              <a:ext uri="{FF2B5EF4-FFF2-40B4-BE49-F238E27FC236}">
                <a16:creationId xmlns:a16="http://schemas.microsoft.com/office/drawing/2014/main" id="{D117B606-ABB8-E923-821B-67372C5F591D}"/>
              </a:ext>
            </a:extLst>
          </p:cNvPr>
          <p:cNvSpPr>
            <a:spLocks noGrp="1"/>
          </p:cNvSpPr>
          <p:nvPr>
            <p:ph sz="half" idx="2"/>
          </p:nvPr>
        </p:nvSpPr>
        <p:spPr>
          <a:xfrm>
            <a:off x="1385968" y="4258168"/>
            <a:ext cx="4244556" cy="1649144"/>
          </a:xfrm>
          <a:ln>
            <a:noFill/>
          </a:ln>
        </p:spPr>
        <p:style>
          <a:lnRef idx="2">
            <a:schemeClr val="dk1"/>
          </a:lnRef>
          <a:fillRef idx="1">
            <a:schemeClr val="lt1"/>
          </a:fillRef>
          <a:effectRef idx="0">
            <a:schemeClr val="dk1"/>
          </a:effectRef>
          <a:fontRef idx="minor">
            <a:schemeClr val="dk1"/>
          </a:fontRef>
        </p:style>
        <p:txBody>
          <a:bodyPr/>
          <a:lstStyle/>
          <a:p>
            <a:pPr marL="0" indent="0" algn="ctr">
              <a:buNone/>
            </a:pPr>
            <a:r>
              <a:rPr lang="en-US" sz="2000">
                <a:solidFill>
                  <a:schemeClr val="tx2"/>
                </a:solidFill>
              </a:rPr>
              <a:t>Female</a:t>
            </a:r>
          </a:p>
          <a:p>
            <a:pPr marL="0" indent="0" algn="ctr">
              <a:buNone/>
            </a:pPr>
            <a:r>
              <a:rPr lang="en-US" sz="2000">
                <a:solidFill>
                  <a:schemeClr val="tx2"/>
                </a:solidFill>
              </a:rPr>
              <a:t>Lower income</a:t>
            </a:r>
          </a:p>
          <a:p>
            <a:pPr marL="0" indent="0" algn="ctr">
              <a:buNone/>
            </a:pPr>
            <a:r>
              <a:rPr lang="en-US" sz="2000">
                <a:solidFill>
                  <a:schemeClr val="tx2"/>
                </a:solidFill>
              </a:rPr>
              <a:t>Lower education level</a:t>
            </a:r>
          </a:p>
        </p:txBody>
      </p:sp>
      <p:sp>
        <p:nvSpPr>
          <p:cNvPr id="9" name="Text Placeholder 8">
            <a:extLst>
              <a:ext uri="{FF2B5EF4-FFF2-40B4-BE49-F238E27FC236}">
                <a16:creationId xmlns:a16="http://schemas.microsoft.com/office/drawing/2014/main" id="{EC85AC8B-59CA-A2D0-9AAF-ABE687B1A077}"/>
              </a:ext>
            </a:extLst>
          </p:cNvPr>
          <p:cNvSpPr>
            <a:spLocks noGrp="1"/>
          </p:cNvSpPr>
          <p:nvPr>
            <p:ph type="body" sz="quarter" idx="3"/>
          </p:nvPr>
        </p:nvSpPr>
        <p:spPr>
          <a:xfrm>
            <a:off x="6351161" y="2252208"/>
            <a:ext cx="4551336" cy="1033322"/>
          </a:xfrm>
          <a:ln>
            <a:noFill/>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a:solidFill>
                  <a:schemeClr val="bg1"/>
                </a:solidFill>
              </a:rPr>
              <a:t>Expected Donors </a:t>
            </a:r>
          </a:p>
        </p:txBody>
      </p:sp>
      <p:sp>
        <p:nvSpPr>
          <p:cNvPr id="10" name="Content Placeholder 9">
            <a:extLst>
              <a:ext uri="{FF2B5EF4-FFF2-40B4-BE49-F238E27FC236}">
                <a16:creationId xmlns:a16="http://schemas.microsoft.com/office/drawing/2014/main" id="{0AA59B1B-DF0E-534A-0D4F-4E2C1FE4695E}"/>
              </a:ext>
            </a:extLst>
          </p:cNvPr>
          <p:cNvSpPr>
            <a:spLocks noGrp="1"/>
          </p:cNvSpPr>
          <p:nvPr>
            <p:ph sz="quarter" idx="4"/>
          </p:nvPr>
        </p:nvSpPr>
        <p:spPr>
          <a:xfrm>
            <a:off x="6510906" y="4259979"/>
            <a:ext cx="4244556" cy="1731530"/>
          </a:xfrm>
        </p:spPr>
        <p:txBody>
          <a:bodyPr>
            <a:normAutofit/>
          </a:bodyPr>
          <a:lstStyle/>
          <a:p>
            <a:pPr marL="0" indent="0" algn="ctr">
              <a:buNone/>
            </a:pPr>
            <a:r>
              <a:rPr lang="en-US" sz="2000">
                <a:solidFill>
                  <a:schemeClr val="tx2"/>
                </a:solidFill>
              </a:rPr>
              <a:t>Male </a:t>
            </a:r>
          </a:p>
          <a:p>
            <a:pPr marL="0" indent="0" algn="ctr">
              <a:buNone/>
            </a:pPr>
            <a:r>
              <a:rPr lang="en-US" sz="2000">
                <a:solidFill>
                  <a:schemeClr val="tx2"/>
                </a:solidFill>
              </a:rPr>
              <a:t>Higher income</a:t>
            </a:r>
          </a:p>
          <a:p>
            <a:pPr marL="0" indent="0" algn="ctr">
              <a:buNone/>
            </a:pPr>
            <a:r>
              <a:rPr lang="en-US" sz="2000">
                <a:solidFill>
                  <a:schemeClr val="tx2"/>
                </a:solidFill>
              </a:rPr>
              <a:t>Higher education level</a:t>
            </a:r>
          </a:p>
          <a:p>
            <a:pPr marL="0" indent="0" algn="ctr">
              <a:buNone/>
            </a:pPr>
            <a:endParaRPr lang="en-US" sz="2000">
              <a:solidFill>
                <a:schemeClr val="tx2"/>
              </a:solidFill>
            </a:endParaRPr>
          </a:p>
        </p:txBody>
      </p:sp>
      <p:sp>
        <p:nvSpPr>
          <p:cNvPr id="13" name="TextBox 12">
            <a:extLst>
              <a:ext uri="{FF2B5EF4-FFF2-40B4-BE49-F238E27FC236}">
                <a16:creationId xmlns:a16="http://schemas.microsoft.com/office/drawing/2014/main" id="{E3421B40-9894-0036-2F57-4D85E9DAA8C8}"/>
              </a:ext>
            </a:extLst>
          </p:cNvPr>
          <p:cNvSpPr txBox="1"/>
          <p:nvPr/>
        </p:nvSpPr>
        <p:spPr>
          <a:xfrm>
            <a:off x="1120551" y="3324522"/>
            <a:ext cx="4775389" cy="830997"/>
          </a:xfrm>
          <a:prstGeom prst="rect">
            <a:avLst/>
          </a:prstGeom>
          <a:noFill/>
        </p:spPr>
        <p:txBody>
          <a:bodyPr wrap="square" lIns="91440" tIns="45720" rIns="91440" bIns="45720" anchor="t">
            <a:spAutoFit/>
          </a:bodyPr>
          <a:lstStyle/>
          <a:p>
            <a:pPr algn="ctr"/>
            <a:r>
              <a:rPr lang="en-US" sz="4800" b="1">
                <a:solidFill>
                  <a:schemeClr val="accent4"/>
                </a:solidFill>
              </a:rPr>
              <a:t>Rookie + Slipping</a:t>
            </a:r>
          </a:p>
        </p:txBody>
      </p:sp>
      <p:sp>
        <p:nvSpPr>
          <p:cNvPr id="15" name="TextBox 14">
            <a:extLst>
              <a:ext uri="{FF2B5EF4-FFF2-40B4-BE49-F238E27FC236}">
                <a16:creationId xmlns:a16="http://schemas.microsoft.com/office/drawing/2014/main" id="{E4610C4B-BCC9-597A-89E8-DBE29206B160}"/>
              </a:ext>
            </a:extLst>
          </p:cNvPr>
          <p:cNvSpPr txBox="1"/>
          <p:nvPr/>
        </p:nvSpPr>
        <p:spPr>
          <a:xfrm>
            <a:off x="6351163" y="3285530"/>
            <a:ext cx="4541439" cy="830997"/>
          </a:xfrm>
          <a:prstGeom prst="rect">
            <a:avLst/>
          </a:prstGeom>
          <a:noFill/>
        </p:spPr>
        <p:txBody>
          <a:bodyPr wrap="square">
            <a:spAutoFit/>
          </a:bodyPr>
          <a:lstStyle/>
          <a:p>
            <a:pPr algn="ctr"/>
            <a:r>
              <a:rPr lang="en-US" sz="4800" b="1">
                <a:solidFill>
                  <a:schemeClr val="accent3"/>
                </a:solidFill>
              </a:rPr>
              <a:t>Core</a:t>
            </a:r>
          </a:p>
        </p:txBody>
      </p:sp>
      <p:sp>
        <p:nvSpPr>
          <p:cNvPr id="16" name="Rectangle 15">
            <a:extLst>
              <a:ext uri="{FF2B5EF4-FFF2-40B4-BE49-F238E27FC236}">
                <a16:creationId xmlns:a16="http://schemas.microsoft.com/office/drawing/2014/main" id="{5B44EC8A-1958-5FC2-81A4-89059CCAC645}"/>
              </a:ext>
            </a:extLst>
          </p:cNvPr>
          <p:cNvSpPr/>
          <p:nvPr/>
        </p:nvSpPr>
        <p:spPr>
          <a:xfrm>
            <a:off x="1094868" y="2252208"/>
            <a:ext cx="4775389" cy="3534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253E5-6A58-D501-5ABE-F044A2EAADB4}"/>
              </a:ext>
            </a:extLst>
          </p:cNvPr>
          <p:cNvSpPr/>
          <p:nvPr/>
        </p:nvSpPr>
        <p:spPr>
          <a:xfrm>
            <a:off x="6351160" y="2252601"/>
            <a:ext cx="4541441" cy="3534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3E11D6E-FEC3-7DE7-6373-8D4FB83D8F75}"/>
              </a:ext>
            </a:extLst>
          </p:cNvPr>
          <p:cNvSpPr/>
          <p:nvPr/>
        </p:nvSpPr>
        <p:spPr>
          <a:xfrm>
            <a:off x="5559497" y="3873729"/>
            <a:ext cx="1018593" cy="8994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035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2786</Words>
  <Application>Microsoft Macintosh PowerPoint</Application>
  <PresentationFormat>Widescreen</PresentationFormat>
  <Paragraphs>440</Paragraphs>
  <Slides>22</Slides>
  <Notes>13</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等线</vt:lpstr>
      <vt:lpstr>Arial</vt:lpstr>
      <vt:lpstr>Calibri</vt:lpstr>
      <vt:lpstr>Tw Cen MT</vt:lpstr>
      <vt:lpstr>Tw Cen MT Condensed</vt:lpstr>
      <vt:lpstr>Wingdings 3</vt:lpstr>
      <vt:lpstr>Integral</vt:lpstr>
      <vt:lpstr>Donor analysis and  marketing strategies</vt:lpstr>
      <vt:lpstr>Table of content</vt:lpstr>
      <vt:lpstr>PowerPoint Presentation</vt:lpstr>
      <vt:lpstr>Key demographics of donors  indicated by regressions</vt:lpstr>
      <vt:lpstr>Donor Dashboard</vt:lpstr>
      <vt:lpstr>Segmentation based on RFM Model</vt:lpstr>
      <vt:lpstr>Segmentation based on RFM Model</vt:lpstr>
      <vt:lpstr>Segmentation based on RFM Model</vt:lpstr>
      <vt:lpstr>Segments Profile </vt:lpstr>
      <vt:lpstr>Promotional Plan</vt:lpstr>
      <vt:lpstr>Executive Summary</vt:lpstr>
      <vt:lpstr>Other Recommendations </vt:lpstr>
      <vt:lpstr>Appendix</vt:lpstr>
      <vt:lpstr>Regression result</vt:lpstr>
      <vt:lpstr>RFM</vt:lpstr>
      <vt:lpstr>RFM</vt:lpstr>
      <vt:lpstr>RFM</vt:lpstr>
      <vt:lpstr>PowerPoint Presentation</vt:lpstr>
      <vt:lpstr>Segments</vt:lpstr>
      <vt:lpstr>Descriptive analysis</vt:lpstr>
      <vt:lpstr>Campaigns</vt:lpstr>
      <vt:lpstr>Summary for promotions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Sharma, Surbhi</cp:lastModifiedBy>
  <cp:revision>13</cp:revision>
  <dcterms:created xsi:type="dcterms:W3CDTF">2022-11-28T02:07:19Z</dcterms:created>
  <dcterms:modified xsi:type="dcterms:W3CDTF">2025-04-08T20:08:09Z</dcterms:modified>
</cp:coreProperties>
</file>