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7" r:id="rId2"/>
    <p:sldId id="268" r:id="rId3"/>
    <p:sldId id="269" r:id="rId4"/>
    <p:sldId id="270" r:id="rId5"/>
    <p:sldId id="260" r:id="rId6"/>
    <p:sldId id="261" r:id="rId7"/>
    <p:sldId id="262" r:id="rId8"/>
    <p:sldId id="263" r:id="rId9"/>
    <p:sldId id="271" r:id="rId10"/>
    <p:sldId id="266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8"/>
  </p:normalViewPr>
  <p:slideViewPr>
    <p:cSldViewPr>
      <p:cViewPr varScale="1">
        <p:scale>
          <a:sx n="115" d="100"/>
          <a:sy n="115" d="100"/>
        </p:scale>
        <p:origin x="57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B109E-6256-411F-AB4F-FB2DC8A6D3CC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0CAEB0-641F-4D8D-BC29-1974B1AEFE98}">
      <dgm:prSet/>
      <dgm:spPr/>
      <dgm:t>
        <a:bodyPr/>
        <a:lstStyle/>
        <a:p>
          <a:r>
            <a:rPr lang="en-US" dirty="0"/>
            <a:t>Data Analysis</a:t>
          </a:r>
        </a:p>
      </dgm:t>
    </dgm:pt>
    <dgm:pt modelId="{8BDC9A8E-784C-4DD8-8677-188CC032C67D}" type="parTrans" cxnId="{E9B671FF-6E0D-493C-B2C2-7CAE29BBDF67}">
      <dgm:prSet/>
      <dgm:spPr/>
      <dgm:t>
        <a:bodyPr/>
        <a:lstStyle/>
        <a:p>
          <a:endParaRPr lang="en-US"/>
        </a:p>
      </dgm:t>
    </dgm:pt>
    <dgm:pt modelId="{4DC0D482-C398-4E0A-BCA7-442226E28D6E}" type="sibTrans" cxnId="{E9B671FF-6E0D-493C-B2C2-7CAE29BBDF67}">
      <dgm:prSet/>
      <dgm:spPr/>
      <dgm:t>
        <a:bodyPr/>
        <a:lstStyle/>
        <a:p>
          <a:endParaRPr lang="en-US"/>
        </a:p>
      </dgm:t>
    </dgm:pt>
    <dgm:pt modelId="{4FC88F03-A1B3-4B3B-ABB4-9F9597D49C9A}">
      <dgm:prSet/>
      <dgm:spPr/>
      <dgm:t>
        <a:bodyPr/>
        <a:lstStyle/>
        <a:p>
          <a:r>
            <a:rPr lang="en-US" dirty="0"/>
            <a:t>Highlights and Conclusions</a:t>
          </a:r>
        </a:p>
      </dgm:t>
    </dgm:pt>
    <dgm:pt modelId="{AA1119E0-C193-46E2-8A44-21EDCB837904}" type="parTrans" cxnId="{79939FFC-3969-40FA-B435-2C2935778612}">
      <dgm:prSet/>
      <dgm:spPr/>
      <dgm:t>
        <a:bodyPr/>
        <a:lstStyle/>
        <a:p>
          <a:endParaRPr lang="en-US"/>
        </a:p>
      </dgm:t>
    </dgm:pt>
    <dgm:pt modelId="{899DA867-4B6F-4368-8B38-18F81DCA35B4}" type="sibTrans" cxnId="{79939FFC-3969-40FA-B435-2C2935778612}">
      <dgm:prSet/>
      <dgm:spPr/>
      <dgm:t>
        <a:bodyPr/>
        <a:lstStyle/>
        <a:p>
          <a:endParaRPr lang="en-US"/>
        </a:p>
      </dgm:t>
    </dgm:pt>
    <dgm:pt modelId="{1C8657A3-797F-49CA-9F04-C41B102C3C39}">
      <dgm:prSet/>
      <dgm:spPr/>
      <dgm:t>
        <a:bodyPr/>
        <a:lstStyle/>
        <a:p>
          <a:r>
            <a:rPr lang="en-US"/>
            <a:t>Facebook Ads Analysis</a:t>
          </a:r>
        </a:p>
      </dgm:t>
    </dgm:pt>
    <dgm:pt modelId="{72923444-DA24-4BF1-9E22-B8FA0F2EEA60}" type="parTrans" cxnId="{FD2FA9EC-965F-4E86-A9F2-919FF472F7BC}">
      <dgm:prSet/>
      <dgm:spPr/>
      <dgm:t>
        <a:bodyPr/>
        <a:lstStyle/>
        <a:p>
          <a:endParaRPr lang="en-US"/>
        </a:p>
      </dgm:t>
    </dgm:pt>
    <dgm:pt modelId="{8F1BBC38-FD9E-45C6-9760-811E49A14824}" type="sibTrans" cxnId="{FD2FA9EC-965F-4E86-A9F2-919FF472F7BC}">
      <dgm:prSet/>
      <dgm:spPr/>
      <dgm:t>
        <a:bodyPr/>
        <a:lstStyle/>
        <a:p>
          <a:endParaRPr lang="en-US"/>
        </a:p>
      </dgm:t>
    </dgm:pt>
    <dgm:pt modelId="{969A413E-A1AE-4B1F-B1BA-1D323AF2F20E}">
      <dgm:prSet/>
      <dgm:spPr/>
      <dgm:t>
        <a:bodyPr/>
        <a:lstStyle/>
        <a:p>
          <a:r>
            <a:rPr lang="en-US"/>
            <a:t>Why are the younger people not responding to the ads?</a:t>
          </a:r>
        </a:p>
      </dgm:t>
    </dgm:pt>
    <dgm:pt modelId="{D4ED58CE-D317-42E1-AEC3-490C3245008A}" type="parTrans" cxnId="{D59715B0-35F1-4102-8FE5-E169192D46A8}">
      <dgm:prSet/>
      <dgm:spPr/>
      <dgm:t>
        <a:bodyPr/>
        <a:lstStyle/>
        <a:p>
          <a:endParaRPr lang="en-US"/>
        </a:p>
      </dgm:t>
    </dgm:pt>
    <dgm:pt modelId="{EAFCFC4F-EEF5-4185-9CB4-8F2255A4F9B8}" type="sibTrans" cxnId="{D59715B0-35F1-4102-8FE5-E169192D46A8}">
      <dgm:prSet/>
      <dgm:spPr/>
      <dgm:t>
        <a:bodyPr/>
        <a:lstStyle/>
        <a:p>
          <a:endParaRPr lang="en-US"/>
        </a:p>
      </dgm:t>
    </dgm:pt>
    <dgm:pt modelId="{E6D4F860-6BDF-4506-9AA9-5C80810FCDEA}">
      <dgm:prSet/>
      <dgm:spPr/>
      <dgm:t>
        <a:bodyPr/>
        <a:lstStyle/>
        <a:p>
          <a:r>
            <a:rPr lang="en-US" dirty="0"/>
            <a:t>Recommendations</a:t>
          </a:r>
        </a:p>
      </dgm:t>
    </dgm:pt>
    <dgm:pt modelId="{53C7CEDF-9349-4835-AA70-32F8FBC3CA4E}" type="parTrans" cxnId="{9BD5A566-94C9-4C6B-9B27-1150EECB3050}">
      <dgm:prSet/>
      <dgm:spPr/>
      <dgm:t>
        <a:bodyPr/>
        <a:lstStyle/>
        <a:p>
          <a:endParaRPr lang="en-US"/>
        </a:p>
      </dgm:t>
    </dgm:pt>
    <dgm:pt modelId="{66D3F318-76FF-43FC-825C-A0AAC87A6D9A}" type="sibTrans" cxnId="{9BD5A566-94C9-4C6B-9B27-1150EECB3050}">
      <dgm:prSet/>
      <dgm:spPr/>
      <dgm:t>
        <a:bodyPr/>
        <a:lstStyle/>
        <a:p>
          <a:endParaRPr lang="en-US"/>
        </a:p>
      </dgm:t>
    </dgm:pt>
    <dgm:pt modelId="{B689F468-B82C-46FB-BF04-815C14E6A8A0}">
      <dgm:prSet/>
      <dgm:spPr/>
      <dgm:t>
        <a:bodyPr/>
        <a:lstStyle/>
        <a:p>
          <a:r>
            <a:rPr lang="en-US" dirty="0"/>
            <a:t>Conclusion and Summary</a:t>
          </a:r>
        </a:p>
      </dgm:t>
    </dgm:pt>
    <dgm:pt modelId="{B0BED909-39CF-477B-A3D9-9AFA94C2C997}" type="parTrans" cxnId="{957D29D0-8E1D-46FC-B2F1-85CF5AAFD969}">
      <dgm:prSet/>
      <dgm:spPr/>
      <dgm:t>
        <a:bodyPr/>
        <a:lstStyle/>
        <a:p>
          <a:endParaRPr lang="en-US"/>
        </a:p>
      </dgm:t>
    </dgm:pt>
    <dgm:pt modelId="{B4B89BB5-2173-407E-8BE1-C1B291672123}" type="sibTrans" cxnId="{957D29D0-8E1D-46FC-B2F1-85CF5AAFD969}">
      <dgm:prSet/>
      <dgm:spPr/>
      <dgm:t>
        <a:bodyPr/>
        <a:lstStyle/>
        <a:p>
          <a:endParaRPr lang="en-US"/>
        </a:p>
      </dgm:t>
    </dgm:pt>
    <dgm:pt modelId="{746441EB-4223-644C-990C-67599D07740D}" type="pres">
      <dgm:prSet presAssocID="{040B109E-6256-411F-AB4F-FB2DC8A6D3CC}" presName="vert0" presStyleCnt="0">
        <dgm:presLayoutVars>
          <dgm:dir/>
          <dgm:animOne val="branch"/>
          <dgm:animLvl val="lvl"/>
        </dgm:presLayoutVars>
      </dgm:prSet>
      <dgm:spPr/>
    </dgm:pt>
    <dgm:pt modelId="{C55944C7-F76A-784F-AE38-90C8588ED6AC}" type="pres">
      <dgm:prSet presAssocID="{580CAEB0-641F-4D8D-BC29-1974B1AEFE98}" presName="thickLine" presStyleLbl="alignNode1" presStyleIdx="0" presStyleCnt="6"/>
      <dgm:spPr/>
    </dgm:pt>
    <dgm:pt modelId="{45B15344-95BC-5F41-BD3B-7D1205F9AFB5}" type="pres">
      <dgm:prSet presAssocID="{580CAEB0-641F-4D8D-BC29-1974B1AEFE98}" presName="horz1" presStyleCnt="0"/>
      <dgm:spPr/>
    </dgm:pt>
    <dgm:pt modelId="{7AD4EB2D-EFB2-E94C-8F31-5C1D4D848E05}" type="pres">
      <dgm:prSet presAssocID="{580CAEB0-641F-4D8D-BC29-1974B1AEFE98}" presName="tx1" presStyleLbl="revTx" presStyleIdx="0" presStyleCnt="6"/>
      <dgm:spPr/>
    </dgm:pt>
    <dgm:pt modelId="{767B5813-135F-6241-8761-21E02219F0F2}" type="pres">
      <dgm:prSet presAssocID="{580CAEB0-641F-4D8D-BC29-1974B1AEFE98}" presName="vert1" presStyleCnt="0"/>
      <dgm:spPr/>
    </dgm:pt>
    <dgm:pt modelId="{4ED18083-8817-7148-B759-0A95114CF548}" type="pres">
      <dgm:prSet presAssocID="{4FC88F03-A1B3-4B3B-ABB4-9F9597D49C9A}" presName="thickLine" presStyleLbl="alignNode1" presStyleIdx="1" presStyleCnt="6"/>
      <dgm:spPr/>
    </dgm:pt>
    <dgm:pt modelId="{A447550E-A67A-D544-88FA-C20C289FFB93}" type="pres">
      <dgm:prSet presAssocID="{4FC88F03-A1B3-4B3B-ABB4-9F9597D49C9A}" presName="horz1" presStyleCnt="0"/>
      <dgm:spPr/>
    </dgm:pt>
    <dgm:pt modelId="{495DF2DF-92D0-E14D-93B7-05DD14723A28}" type="pres">
      <dgm:prSet presAssocID="{4FC88F03-A1B3-4B3B-ABB4-9F9597D49C9A}" presName="tx1" presStyleLbl="revTx" presStyleIdx="1" presStyleCnt="6"/>
      <dgm:spPr/>
    </dgm:pt>
    <dgm:pt modelId="{67295D62-9186-2549-B202-C9D580CC1329}" type="pres">
      <dgm:prSet presAssocID="{4FC88F03-A1B3-4B3B-ABB4-9F9597D49C9A}" presName="vert1" presStyleCnt="0"/>
      <dgm:spPr/>
    </dgm:pt>
    <dgm:pt modelId="{8F09B918-E9CF-A447-95B7-4BF8B815D389}" type="pres">
      <dgm:prSet presAssocID="{1C8657A3-797F-49CA-9F04-C41B102C3C39}" presName="thickLine" presStyleLbl="alignNode1" presStyleIdx="2" presStyleCnt="6"/>
      <dgm:spPr/>
    </dgm:pt>
    <dgm:pt modelId="{B8D97740-C5BF-9040-A1CF-311008BC5928}" type="pres">
      <dgm:prSet presAssocID="{1C8657A3-797F-49CA-9F04-C41B102C3C39}" presName="horz1" presStyleCnt="0"/>
      <dgm:spPr/>
    </dgm:pt>
    <dgm:pt modelId="{CCECDC50-F662-FD44-BB68-C70551CE959C}" type="pres">
      <dgm:prSet presAssocID="{1C8657A3-797F-49CA-9F04-C41B102C3C39}" presName="tx1" presStyleLbl="revTx" presStyleIdx="2" presStyleCnt="6"/>
      <dgm:spPr/>
    </dgm:pt>
    <dgm:pt modelId="{66E563B8-C853-3749-84B2-AA65B9026C07}" type="pres">
      <dgm:prSet presAssocID="{1C8657A3-797F-49CA-9F04-C41B102C3C39}" presName="vert1" presStyleCnt="0"/>
      <dgm:spPr/>
    </dgm:pt>
    <dgm:pt modelId="{286F0B63-EDB7-F14F-B222-6A880A34FC42}" type="pres">
      <dgm:prSet presAssocID="{969A413E-A1AE-4B1F-B1BA-1D323AF2F20E}" presName="thickLine" presStyleLbl="alignNode1" presStyleIdx="3" presStyleCnt="6"/>
      <dgm:spPr/>
    </dgm:pt>
    <dgm:pt modelId="{9EE8E011-E874-9948-B7AB-09382FDDA978}" type="pres">
      <dgm:prSet presAssocID="{969A413E-A1AE-4B1F-B1BA-1D323AF2F20E}" presName="horz1" presStyleCnt="0"/>
      <dgm:spPr/>
    </dgm:pt>
    <dgm:pt modelId="{648C271E-805B-7747-957D-B3E259725D02}" type="pres">
      <dgm:prSet presAssocID="{969A413E-A1AE-4B1F-B1BA-1D323AF2F20E}" presName="tx1" presStyleLbl="revTx" presStyleIdx="3" presStyleCnt="6"/>
      <dgm:spPr/>
    </dgm:pt>
    <dgm:pt modelId="{B1522DDC-B42E-C846-B711-8C06762176B4}" type="pres">
      <dgm:prSet presAssocID="{969A413E-A1AE-4B1F-B1BA-1D323AF2F20E}" presName="vert1" presStyleCnt="0"/>
      <dgm:spPr/>
    </dgm:pt>
    <dgm:pt modelId="{3E7F19F6-8842-FC4E-BD0A-2D82DA0D56DD}" type="pres">
      <dgm:prSet presAssocID="{E6D4F860-6BDF-4506-9AA9-5C80810FCDEA}" presName="thickLine" presStyleLbl="alignNode1" presStyleIdx="4" presStyleCnt="6"/>
      <dgm:spPr/>
    </dgm:pt>
    <dgm:pt modelId="{494E47AB-2377-664B-B946-2BBBFF0AAC38}" type="pres">
      <dgm:prSet presAssocID="{E6D4F860-6BDF-4506-9AA9-5C80810FCDEA}" presName="horz1" presStyleCnt="0"/>
      <dgm:spPr/>
    </dgm:pt>
    <dgm:pt modelId="{ECCFACA7-8DBC-7445-8611-F20462D5B5C5}" type="pres">
      <dgm:prSet presAssocID="{E6D4F860-6BDF-4506-9AA9-5C80810FCDEA}" presName="tx1" presStyleLbl="revTx" presStyleIdx="4" presStyleCnt="6"/>
      <dgm:spPr/>
    </dgm:pt>
    <dgm:pt modelId="{E598EAE1-C97C-4248-813E-56D68E0FE2D9}" type="pres">
      <dgm:prSet presAssocID="{E6D4F860-6BDF-4506-9AA9-5C80810FCDEA}" presName="vert1" presStyleCnt="0"/>
      <dgm:spPr/>
    </dgm:pt>
    <dgm:pt modelId="{9274941C-2BBD-584A-99E5-B5EC61B7CC85}" type="pres">
      <dgm:prSet presAssocID="{B689F468-B82C-46FB-BF04-815C14E6A8A0}" presName="thickLine" presStyleLbl="alignNode1" presStyleIdx="5" presStyleCnt="6"/>
      <dgm:spPr/>
    </dgm:pt>
    <dgm:pt modelId="{E54151BD-E3CB-1043-AD1B-042D01EFFFDD}" type="pres">
      <dgm:prSet presAssocID="{B689F468-B82C-46FB-BF04-815C14E6A8A0}" presName="horz1" presStyleCnt="0"/>
      <dgm:spPr/>
    </dgm:pt>
    <dgm:pt modelId="{AA9191A3-CF17-8242-9F8D-EB7FDF65E3E8}" type="pres">
      <dgm:prSet presAssocID="{B689F468-B82C-46FB-BF04-815C14E6A8A0}" presName="tx1" presStyleLbl="revTx" presStyleIdx="5" presStyleCnt="6"/>
      <dgm:spPr/>
    </dgm:pt>
    <dgm:pt modelId="{A981997C-C874-7F4D-95C1-E1AD15C72421}" type="pres">
      <dgm:prSet presAssocID="{B689F468-B82C-46FB-BF04-815C14E6A8A0}" presName="vert1" presStyleCnt="0"/>
      <dgm:spPr/>
    </dgm:pt>
  </dgm:ptLst>
  <dgm:cxnLst>
    <dgm:cxn modelId="{125FA135-4C99-8541-87B8-8AB76BFBA627}" type="presOf" srcId="{1C8657A3-797F-49CA-9F04-C41B102C3C39}" destId="{CCECDC50-F662-FD44-BB68-C70551CE959C}" srcOrd="0" destOrd="0" presId="urn:microsoft.com/office/officeart/2008/layout/LinedList"/>
    <dgm:cxn modelId="{087BE43D-1454-0947-8FDF-B46B415196ED}" type="presOf" srcId="{E6D4F860-6BDF-4506-9AA9-5C80810FCDEA}" destId="{ECCFACA7-8DBC-7445-8611-F20462D5B5C5}" srcOrd="0" destOrd="0" presId="urn:microsoft.com/office/officeart/2008/layout/LinedList"/>
    <dgm:cxn modelId="{9BD5A566-94C9-4C6B-9B27-1150EECB3050}" srcId="{040B109E-6256-411F-AB4F-FB2DC8A6D3CC}" destId="{E6D4F860-6BDF-4506-9AA9-5C80810FCDEA}" srcOrd="4" destOrd="0" parTransId="{53C7CEDF-9349-4835-AA70-32F8FBC3CA4E}" sibTransId="{66D3F318-76FF-43FC-825C-A0AAC87A6D9A}"/>
    <dgm:cxn modelId="{60328D89-B8C9-694B-8CBB-404AE0729862}" type="presOf" srcId="{B689F468-B82C-46FB-BF04-815C14E6A8A0}" destId="{AA9191A3-CF17-8242-9F8D-EB7FDF65E3E8}" srcOrd="0" destOrd="0" presId="urn:microsoft.com/office/officeart/2008/layout/LinedList"/>
    <dgm:cxn modelId="{C9004198-ACF4-D044-9233-180EEB59C386}" type="presOf" srcId="{4FC88F03-A1B3-4B3B-ABB4-9F9597D49C9A}" destId="{495DF2DF-92D0-E14D-93B7-05DD14723A28}" srcOrd="0" destOrd="0" presId="urn:microsoft.com/office/officeart/2008/layout/LinedList"/>
    <dgm:cxn modelId="{D59715B0-35F1-4102-8FE5-E169192D46A8}" srcId="{040B109E-6256-411F-AB4F-FB2DC8A6D3CC}" destId="{969A413E-A1AE-4B1F-B1BA-1D323AF2F20E}" srcOrd="3" destOrd="0" parTransId="{D4ED58CE-D317-42E1-AEC3-490C3245008A}" sibTransId="{EAFCFC4F-EEF5-4185-9CB4-8F2255A4F9B8}"/>
    <dgm:cxn modelId="{57E969B6-E131-BA44-BAE5-D135BFD0B3B6}" type="presOf" srcId="{580CAEB0-641F-4D8D-BC29-1974B1AEFE98}" destId="{7AD4EB2D-EFB2-E94C-8F31-5C1D4D848E05}" srcOrd="0" destOrd="0" presId="urn:microsoft.com/office/officeart/2008/layout/LinedList"/>
    <dgm:cxn modelId="{517CEEB9-A3F9-C14A-A08B-423215149821}" type="presOf" srcId="{040B109E-6256-411F-AB4F-FB2DC8A6D3CC}" destId="{746441EB-4223-644C-990C-67599D07740D}" srcOrd="0" destOrd="0" presId="urn:microsoft.com/office/officeart/2008/layout/LinedList"/>
    <dgm:cxn modelId="{957D29D0-8E1D-46FC-B2F1-85CF5AAFD969}" srcId="{040B109E-6256-411F-AB4F-FB2DC8A6D3CC}" destId="{B689F468-B82C-46FB-BF04-815C14E6A8A0}" srcOrd="5" destOrd="0" parTransId="{B0BED909-39CF-477B-A3D9-9AFA94C2C997}" sibTransId="{B4B89BB5-2173-407E-8BE1-C1B291672123}"/>
    <dgm:cxn modelId="{FD2FA9EC-965F-4E86-A9F2-919FF472F7BC}" srcId="{040B109E-6256-411F-AB4F-FB2DC8A6D3CC}" destId="{1C8657A3-797F-49CA-9F04-C41B102C3C39}" srcOrd="2" destOrd="0" parTransId="{72923444-DA24-4BF1-9E22-B8FA0F2EEA60}" sibTransId="{8F1BBC38-FD9E-45C6-9760-811E49A14824}"/>
    <dgm:cxn modelId="{5FBB22F9-ED3D-9D48-817F-F9B47B8AB1F9}" type="presOf" srcId="{969A413E-A1AE-4B1F-B1BA-1D323AF2F20E}" destId="{648C271E-805B-7747-957D-B3E259725D02}" srcOrd="0" destOrd="0" presId="urn:microsoft.com/office/officeart/2008/layout/LinedList"/>
    <dgm:cxn modelId="{79939FFC-3969-40FA-B435-2C2935778612}" srcId="{040B109E-6256-411F-AB4F-FB2DC8A6D3CC}" destId="{4FC88F03-A1B3-4B3B-ABB4-9F9597D49C9A}" srcOrd="1" destOrd="0" parTransId="{AA1119E0-C193-46E2-8A44-21EDCB837904}" sibTransId="{899DA867-4B6F-4368-8B38-18F81DCA35B4}"/>
    <dgm:cxn modelId="{E9B671FF-6E0D-493C-B2C2-7CAE29BBDF67}" srcId="{040B109E-6256-411F-AB4F-FB2DC8A6D3CC}" destId="{580CAEB0-641F-4D8D-BC29-1974B1AEFE98}" srcOrd="0" destOrd="0" parTransId="{8BDC9A8E-784C-4DD8-8677-188CC032C67D}" sibTransId="{4DC0D482-C398-4E0A-BCA7-442226E28D6E}"/>
    <dgm:cxn modelId="{06F42D20-4B2F-E74A-8320-A2260D087D18}" type="presParOf" srcId="{746441EB-4223-644C-990C-67599D07740D}" destId="{C55944C7-F76A-784F-AE38-90C8588ED6AC}" srcOrd="0" destOrd="0" presId="urn:microsoft.com/office/officeart/2008/layout/LinedList"/>
    <dgm:cxn modelId="{38BDEDD5-3486-0242-9E17-DE76B2352E65}" type="presParOf" srcId="{746441EB-4223-644C-990C-67599D07740D}" destId="{45B15344-95BC-5F41-BD3B-7D1205F9AFB5}" srcOrd="1" destOrd="0" presId="urn:microsoft.com/office/officeart/2008/layout/LinedList"/>
    <dgm:cxn modelId="{723C2F0A-3282-AA41-AAE0-02BB6590E0DD}" type="presParOf" srcId="{45B15344-95BC-5F41-BD3B-7D1205F9AFB5}" destId="{7AD4EB2D-EFB2-E94C-8F31-5C1D4D848E05}" srcOrd="0" destOrd="0" presId="urn:microsoft.com/office/officeart/2008/layout/LinedList"/>
    <dgm:cxn modelId="{C480251A-0D5C-6048-B2E3-3F2BEBC65834}" type="presParOf" srcId="{45B15344-95BC-5F41-BD3B-7D1205F9AFB5}" destId="{767B5813-135F-6241-8761-21E02219F0F2}" srcOrd="1" destOrd="0" presId="urn:microsoft.com/office/officeart/2008/layout/LinedList"/>
    <dgm:cxn modelId="{F4A6FB1A-DADB-FD4C-A4E0-85BCFCB087CC}" type="presParOf" srcId="{746441EB-4223-644C-990C-67599D07740D}" destId="{4ED18083-8817-7148-B759-0A95114CF548}" srcOrd="2" destOrd="0" presId="urn:microsoft.com/office/officeart/2008/layout/LinedList"/>
    <dgm:cxn modelId="{3BF6A743-CB04-1C43-A78F-8B9DDC9BB200}" type="presParOf" srcId="{746441EB-4223-644C-990C-67599D07740D}" destId="{A447550E-A67A-D544-88FA-C20C289FFB93}" srcOrd="3" destOrd="0" presId="urn:microsoft.com/office/officeart/2008/layout/LinedList"/>
    <dgm:cxn modelId="{F1744CDB-F321-F946-8942-5FA4193406B6}" type="presParOf" srcId="{A447550E-A67A-D544-88FA-C20C289FFB93}" destId="{495DF2DF-92D0-E14D-93B7-05DD14723A28}" srcOrd="0" destOrd="0" presId="urn:microsoft.com/office/officeart/2008/layout/LinedList"/>
    <dgm:cxn modelId="{D3E6912E-0279-FB49-BCA5-F8E02411DC44}" type="presParOf" srcId="{A447550E-A67A-D544-88FA-C20C289FFB93}" destId="{67295D62-9186-2549-B202-C9D580CC1329}" srcOrd="1" destOrd="0" presId="urn:microsoft.com/office/officeart/2008/layout/LinedList"/>
    <dgm:cxn modelId="{6F935CA8-763B-FC4C-A7AB-2B91424A87A4}" type="presParOf" srcId="{746441EB-4223-644C-990C-67599D07740D}" destId="{8F09B918-E9CF-A447-95B7-4BF8B815D389}" srcOrd="4" destOrd="0" presId="urn:microsoft.com/office/officeart/2008/layout/LinedList"/>
    <dgm:cxn modelId="{C26A6728-AFA2-3947-82A0-F93D174193FC}" type="presParOf" srcId="{746441EB-4223-644C-990C-67599D07740D}" destId="{B8D97740-C5BF-9040-A1CF-311008BC5928}" srcOrd="5" destOrd="0" presId="urn:microsoft.com/office/officeart/2008/layout/LinedList"/>
    <dgm:cxn modelId="{E4ED18FE-AFA4-7743-B130-112F0CC27D01}" type="presParOf" srcId="{B8D97740-C5BF-9040-A1CF-311008BC5928}" destId="{CCECDC50-F662-FD44-BB68-C70551CE959C}" srcOrd="0" destOrd="0" presId="urn:microsoft.com/office/officeart/2008/layout/LinedList"/>
    <dgm:cxn modelId="{76D3B0D9-EC92-DD4A-9B3B-D6EE569548C7}" type="presParOf" srcId="{B8D97740-C5BF-9040-A1CF-311008BC5928}" destId="{66E563B8-C853-3749-84B2-AA65B9026C07}" srcOrd="1" destOrd="0" presId="urn:microsoft.com/office/officeart/2008/layout/LinedList"/>
    <dgm:cxn modelId="{7B97312C-3FD9-DA43-BF2B-2E87081AD965}" type="presParOf" srcId="{746441EB-4223-644C-990C-67599D07740D}" destId="{286F0B63-EDB7-F14F-B222-6A880A34FC42}" srcOrd="6" destOrd="0" presId="urn:microsoft.com/office/officeart/2008/layout/LinedList"/>
    <dgm:cxn modelId="{23E7D53E-55BD-E24A-983E-FC057B6A1599}" type="presParOf" srcId="{746441EB-4223-644C-990C-67599D07740D}" destId="{9EE8E011-E874-9948-B7AB-09382FDDA978}" srcOrd="7" destOrd="0" presId="urn:microsoft.com/office/officeart/2008/layout/LinedList"/>
    <dgm:cxn modelId="{B8684BDF-146C-C54B-8415-95D3ED7984FD}" type="presParOf" srcId="{9EE8E011-E874-9948-B7AB-09382FDDA978}" destId="{648C271E-805B-7747-957D-B3E259725D02}" srcOrd="0" destOrd="0" presId="urn:microsoft.com/office/officeart/2008/layout/LinedList"/>
    <dgm:cxn modelId="{4F1533E0-3DDB-B84E-8E78-08443AAD2BCE}" type="presParOf" srcId="{9EE8E011-E874-9948-B7AB-09382FDDA978}" destId="{B1522DDC-B42E-C846-B711-8C06762176B4}" srcOrd="1" destOrd="0" presId="urn:microsoft.com/office/officeart/2008/layout/LinedList"/>
    <dgm:cxn modelId="{6AAC5E25-A264-9747-9D79-5DB492D60108}" type="presParOf" srcId="{746441EB-4223-644C-990C-67599D07740D}" destId="{3E7F19F6-8842-FC4E-BD0A-2D82DA0D56DD}" srcOrd="8" destOrd="0" presId="urn:microsoft.com/office/officeart/2008/layout/LinedList"/>
    <dgm:cxn modelId="{CB664010-5189-6D4E-B7C7-780BEF69EFF0}" type="presParOf" srcId="{746441EB-4223-644C-990C-67599D07740D}" destId="{494E47AB-2377-664B-B946-2BBBFF0AAC38}" srcOrd="9" destOrd="0" presId="urn:microsoft.com/office/officeart/2008/layout/LinedList"/>
    <dgm:cxn modelId="{B82F0F2C-9819-EA49-AAD0-2EDD0108B2DF}" type="presParOf" srcId="{494E47AB-2377-664B-B946-2BBBFF0AAC38}" destId="{ECCFACA7-8DBC-7445-8611-F20462D5B5C5}" srcOrd="0" destOrd="0" presId="urn:microsoft.com/office/officeart/2008/layout/LinedList"/>
    <dgm:cxn modelId="{6E36B663-ACCB-A94A-AC95-26F7641C28B2}" type="presParOf" srcId="{494E47AB-2377-664B-B946-2BBBFF0AAC38}" destId="{E598EAE1-C97C-4248-813E-56D68E0FE2D9}" srcOrd="1" destOrd="0" presId="urn:microsoft.com/office/officeart/2008/layout/LinedList"/>
    <dgm:cxn modelId="{CDCD6110-F487-B141-B6E2-1DD7AF4CA232}" type="presParOf" srcId="{746441EB-4223-644C-990C-67599D07740D}" destId="{9274941C-2BBD-584A-99E5-B5EC61B7CC85}" srcOrd="10" destOrd="0" presId="urn:microsoft.com/office/officeart/2008/layout/LinedList"/>
    <dgm:cxn modelId="{2A57427B-B226-AC44-9AAC-FC7167D2C4F1}" type="presParOf" srcId="{746441EB-4223-644C-990C-67599D07740D}" destId="{E54151BD-E3CB-1043-AD1B-042D01EFFFDD}" srcOrd="11" destOrd="0" presId="urn:microsoft.com/office/officeart/2008/layout/LinedList"/>
    <dgm:cxn modelId="{505ED79E-0AC7-C94C-A183-5752A6B3F4AA}" type="presParOf" srcId="{E54151BD-E3CB-1043-AD1B-042D01EFFFDD}" destId="{AA9191A3-CF17-8242-9F8D-EB7FDF65E3E8}" srcOrd="0" destOrd="0" presId="urn:microsoft.com/office/officeart/2008/layout/LinedList"/>
    <dgm:cxn modelId="{1A7D2A9C-705F-2C49-92AF-945ACD04DA4F}" type="presParOf" srcId="{E54151BD-E3CB-1043-AD1B-042D01EFFFDD}" destId="{A981997C-C874-7F4D-95C1-E1AD15C724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5A8563-AA64-4F16-8693-FE0A44AA62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794534-0547-4AB6-A15F-3BC74646193D}">
      <dgm:prSet/>
      <dgm:spPr/>
      <dgm:t>
        <a:bodyPr/>
        <a:lstStyle/>
        <a:p>
          <a:r>
            <a:rPr lang="en-US" dirty="0"/>
            <a:t>Which keywords work the best?</a:t>
          </a:r>
        </a:p>
      </dgm:t>
    </dgm:pt>
    <dgm:pt modelId="{D8CD7C78-3883-4913-9631-A88F5369A1A9}" type="parTrans" cxnId="{CF244111-495B-4BF7-BFFC-DBDC6C19EA7B}">
      <dgm:prSet/>
      <dgm:spPr/>
      <dgm:t>
        <a:bodyPr/>
        <a:lstStyle/>
        <a:p>
          <a:endParaRPr lang="en-US"/>
        </a:p>
      </dgm:t>
    </dgm:pt>
    <dgm:pt modelId="{9B380E3C-AEF5-481B-A229-4A8755A778AB}" type="sibTrans" cxnId="{CF244111-495B-4BF7-BFFC-DBDC6C19EA7B}">
      <dgm:prSet/>
      <dgm:spPr/>
      <dgm:t>
        <a:bodyPr/>
        <a:lstStyle/>
        <a:p>
          <a:endParaRPr lang="en-US"/>
        </a:p>
      </dgm:t>
    </dgm:pt>
    <dgm:pt modelId="{0B06B9E8-A720-42DC-A0A8-4038915530BF}">
      <dgm:prSet/>
      <dgm:spPr/>
      <dgm:t>
        <a:bodyPr/>
        <a:lstStyle/>
        <a:p>
          <a:r>
            <a:rPr lang="en-US"/>
            <a:t>Desktop vs. Mobile: Which drives better results?</a:t>
          </a:r>
        </a:p>
      </dgm:t>
    </dgm:pt>
    <dgm:pt modelId="{EFCBBBB5-A1A5-480F-87F3-2FE8DA000FA4}" type="parTrans" cxnId="{547EEDE0-F5F5-4BFA-8C82-0474F90D6BA8}">
      <dgm:prSet/>
      <dgm:spPr/>
      <dgm:t>
        <a:bodyPr/>
        <a:lstStyle/>
        <a:p>
          <a:endParaRPr lang="en-US"/>
        </a:p>
      </dgm:t>
    </dgm:pt>
    <dgm:pt modelId="{79DA75EB-BBF1-482A-AB44-CE8794883893}" type="sibTrans" cxnId="{547EEDE0-F5F5-4BFA-8C82-0474F90D6BA8}">
      <dgm:prSet/>
      <dgm:spPr/>
      <dgm:t>
        <a:bodyPr/>
        <a:lstStyle/>
        <a:p>
          <a:endParaRPr lang="en-US"/>
        </a:p>
      </dgm:t>
    </dgm:pt>
    <dgm:pt modelId="{82D98D48-3C37-48E3-B842-680ADEE46B3C}">
      <dgm:prSet/>
      <dgm:spPr/>
      <dgm:t>
        <a:bodyPr/>
        <a:lstStyle/>
        <a:p>
          <a:r>
            <a:rPr lang="en-US" dirty="0"/>
            <a:t>Which age group gets the most traction?</a:t>
          </a:r>
        </a:p>
      </dgm:t>
    </dgm:pt>
    <dgm:pt modelId="{18555E09-9F9F-4EB1-B4D5-3D0ECA03BD64}" type="parTrans" cxnId="{81C1FD89-00ED-4FED-A400-E9D4F667687D}">
      <dgm:prSet/>
      <dgm:spPr/>
      <dgm:t>
        <a:bodyPr/>
        <a:lstStyle/>
        <a:p>
          <a:endParaRPr lang="en-US"/>
        </a:p>
      </dgm:t>
    </dgm:pt>
    <dgm:pt modelId="{8E4C4A77-6125-4D4F-AD6A-FA7D173F0388}" type="sibTrans" cxnId="{81C1FD89-00ED-4FED-A400-E9D4F667687D}">
      <dgm:prSet/>
      <dgm:spPr/>
      <dgm:t>
        <a:bodyPr/>
        <a:lstStyle/>
        <a:p>
          <a:endParaRPr lang="en-US"/>
        </a:p>
      </dgm:t>
    </dgm:pt>
    <dgm:pt modelId="{03E9A372-B863-4E6D-8F08-1D9670010A79}">
      <dgm:prSet/>
      <dgm:spPr/>
      <dgm:t>
        <a:bodyPr/>
        <a:lstStyle/>
        <a:p>
          <a:r>
            <a:rPr lang="en-US"/>
            <a:t>Which category works the best for a higher click rate?</a:t>
          </a:r>
        </a:p>
      </dgm:t>
    </dgm:pt>
    <dgm:pt modelId="{FE7391E8-31D8-4D92-9D3D-AE1928D053DE}" type="parTrans" cxnId="{847A1921-249D-425A-B26E-048EF8C0D5C4}">
      <dgm:prSet/>
      <dgm:spPr/>
      <dgm:t>
        <a:bodyPr/>
        <a:lstStyle/>
        <a:p>
          <a:endParaRPr lang="en-US"/>
        </a:p>
      </dgm:t>
    </dgm:pt>
    <dgm:pt modelId="{DE4C7319-5762-468A-99F8-307133561748}" type="sibTrans" cxnId="{847A1921-249D-425A-B26E-048EF8C0D5C4}">
      <dgm:prSet/>
      <dgm:spPr/>
      <dgm:t>
        <a:bodyPr/>
        <a:lstStyle/>
        <a:p>
          <a:endParaRPr lang="en-US"/>
        </a:p>
      </dgm:t>
    </dgm:pt>
    <dgm:pt modelId="{E7998AE3-2CBF-414F-A540-47279ABE31B5}">
      <dgm:prSet/>
      <dgm:spPr/>
      <dgm:t>
        <a:bodyPr/>
        <a:lstStyle/>
        <a:p>
          <a:r>
            <a:rPr lang="en-US"/>
            <a:t>Which clicks lead to the highest profits?</a:t>
          </a:r>
        </a:p>
      </dgm:t>
    </dgm:pt>
    <dgm:pt modelId="{C7623C24-1098-4701-B79D-CFBE1C0DD53E}" type="parTrans" cxnId="{CDD52740-07D3-4E29-93EC-468E024E15B8}">
      <dgm:prSet/>
      <dgm:spPr/>
      <dgm:t>
        <a:bodyPr/>
        <a:lstStyle/>
        <a:p>
          <a:endParaRPr lang="en-US"/>
        </a:p>
      </dgm:t>
    </dgm:pt>
    <dgm:pt modelId="{B18230DB-B23E-46C9-94EF-68B516A3C642}" type="sibTrans" cxnId="{CDD52740-07D3-4E29-93EC-468E024E15B8}">
      <dgm:prSet/>
      <dgm:spPr/>
      <dgm:t>
        <a:bodyPr/>
        <a:lstStyle/>
        <a:p>
          <a:endParaRPr lang="en-US"/>
        </a:p>
      </dgm:t>
    </dgm:pt>
    <dgm:pt modelId="{6F576B21-E75D-8B4C-9A2F-2D67F3EEDD3C}" type="pres">
      <dgm:prSet presAssocID="{EB5A8563-AA64-4F16-8693-FE0A44AA62DD}" presName="linear" presStyleCnt="0">
        <dgm:presLayoutVars>
          <dgm:animLvl val="lvl"/>
          <dgm:resizeHandles val="exact"/>
        </dgm:presLayoutVars>
      </dgm:prSet>
      <dgm:spPr/>
    </dgm:pt>
    <dgm:pt modelId="{BC1D8E94-0F98-7243-A914-649B1B9C5484}" type="pres">
      <dgm:prSet presAssocID="{AA794534-0547-4AB6-A15F-3BC74646193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FBFD408-3D87-B74F-9223-7E0F30DF268D}" type="pres">
      <dgm:prSet presAssocID="{9B380E3C-AEF5-481B-A229-4A8755A778AB}" presName="spacer" presStyleCnt="0"/>
      <dgm:spPr/>
    </dgm:pt>
    <dgm:pt modelId="{8F54F93F-BFC4-C244-91B9-D97E2777E3EC}" type="pres">
      <dgm:prSet presAssocID="{0B06B9E8-A720-42DC-A0A8-4038915530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73C3A26-D8B2-764A-9556-1DB405CE9E0E}" type="pres">
      <dgm:prSet presAssocID="{79DA75EB-BBF1-482A-AB44-CE8794883893}" presName="spacer" presStyleCnt="0"/>
      <dgm:spPr/>
    </dgm:pt>
    <dgm:pt modelId="{0A597430-7F4B-D34E-B417-8B538E35D505}" type="pres">
      <dgm:prSet presAssocID="{82D98D48-3C37-48E3-B842-680ADEE46B3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421FE9D-0D0A-1C46-853B-3BCF5B2D4B90}" type="pres">
      <dgm:prSet presAssocID="{8E4C4A77-6125-4D4F-AD6A-FA7D173F0388}" presName="spacer" presStyleCnt="0"/>
      <dgm:spPr/>
    </dgm:pt>
    <dgm:pt modelId="{AB90EF3B-BACF-B34F-9815-A77866C9DE83}" type="pres">
      <dgm:prSet presAssocID="{03E9A372-B863-4E6D-8F08-1D9670010A7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3248529-17D1-9B43-8D69-C183DE779DB8}" type="pres">
      <dgm:prSet presAssocID="{DE4C7319-5762-468A-99F8-307133561748}" presName="spacer" presStyleCnt="0"/>
      <dgm:spPr/>
    </dgm:pt>
    <dgm:pt modelId="{991B92FF-0B0F-8D4B-8888-B24D99CC77CC}" type="pres">
      <dgm:prSet presAssocID="{E7998AE3-2CBF-414F-A540-47279ABE31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BEB1A0C-C5F3-9746-BC32-7D6F39BC25EB}" type="presOf" srcId="{AA794534-0547-4AB6-A15F-3BC74646193D}" destId="{BC1D8E94-0F98-7243-A914-649B1B9C5484}" srcOrd="0" destOrd="0" presId="urn:microsoft.com/office/officeart/2005/8/layout/vList2"/>
    <dgm:cxn modelId="{CF244111-495B-4BF7-BFFC-DBDC6C19EA7B}" srcId="{EB5A8563-AA64-4F16-8693-FE0A44AA62DD}" destId="{AA794534-0547-4AB6-A15F-3BC74646193D}" srcOrd="0" destOrd="0" parTransId="{D8CD7C78-3883-4913-9631-A88F5369A1A9}" sibTransId="{9B380E3C-AEF5-481B-A229-4A8755A778AB}"/>
    <dgm:cxn modelId="{847A1921-249D-425A-B26E-048EF8C0D5C4}" srcId="{EB5A8563-AA64-4F16-8693-FE0A44AA62DD}" destId="{03E9A372-B863-4E6D-8F08-1D9670010A79}" srcOrd="3" destOrd="0" parTransId="{FE7391E8-31D8-4D92-9D3D-AE1928D053DE}" sibTransId="{DE4C7319-5762-468A-99F8-307133561748}"/>
    <dgm:cxn modelId="{CDD52740-07D3-4E29-93EC-468E024E15B8}" srcId="{EB5A8563-AA64-4F16-8693-FE0A44AA62DD}" destId="{E7998AE3-2CBF-414F-A540-47279ABE31B5}" srcOrd="4" destOrd="0" parTransId="{C7623C24-1098-4701-B79D-CFBE1C0DD53E}" sibTransId="{B18230DB-B23E-46C9-94EF-68B516A3C642}"/>
    <dgm:cxn modelId="{EF2C6573-5C16-0F4C-B83C-956761EC47A1}" type="presOf" srcId="{0B06B9E8-A720-42DC-A0A8-4038915530BF}" destId="{8F54F93F-BFC4-C244-91B9-D97E2777E3EC}" srcOrd="0" destOrd="0" presId="urn:microsoft.com/office/officeart/2005/8/layout/vList2"/>
    <dgm:cxn modelId="{81C1FD89-00ED-4FED-A400-E9D4F667687D}" srcId="{EB5A8563-AA64-4F16-8693-FE0A44AA62DD}" destId="{82D98D48-3C37-48E3-B842-680ADEE46B3C}" srcOrd="2" destOrd="0" parTransId="{18555E09-9F9F-4EB1-B4D5-3D0ECA03BD64}" sibTransId="{8E4C4A77-6125-4D4F-AD6A-FA7D173F0388}"/>
    <dgm:cxn modelId="{373E428F-E8D5-754B-8C43-B31CBAAA2D3A}" type="presOf" srcId="{EB5A8563-AA64-4F16-8693-FE0A44AA62DD}" destId="{6F576B21-E75D-8B4C-9A2F-2D67F3EEDD3C}" srcOrd="0" destOrd="0" presId="urn:microsoft.com/office/officeart/2005/8/layout/vList2"/>
    <dgm:cxn modelId="{4DEB5BB1-33A6-7C46-B47F-3AB8A1DBC34D}" type="presOf" srcId="{E7998AE3-2CBF-414F-A540-47279ABE31B5}" destId="{991B92FF-0B0F-8D4B-8888-B24D99CC77CC}" srcOrd="0" destOrd="0" presId="urn:microsoft.com/office/officeart/2005/8/layout/vList2"/>
    <dgm:cxn modelId="{5BABB4C4-6038-D248-929A-77364CC8C495}" type="presOf" srcId="{82D98D48-3C37-48E3-B842-680ADEE46B3C}" destId="{0A597430-7F4B-D34E-B417-8B538E35D505}" srcOrd="0" destOrd="0" presId="urn:microsoft.com/office/officeart/2005/8/layout/vList2"/>
    <dgm:cxn modelId="{3E6C97D1-4CA1-5241-8D56-4437D840E45F}" type="presOf" srcId="{03E9A372-B863-4E6D-8F08-1D9670010A79}" destId="{AB90EF3B-BACF-B34F-9815-A77866C9DE83}" srcOrd="0" destOrd="0" presId="urn:microsoft.com/office/officeart/2005/8/layout/vList2"/>
    <dgm:cxn modelId="{547EEDE0-F5F5-4BFA-8C82-0474F90D6BA8}" srcId="{EB5A8563-AA64-4F16-8693-FE0A44AA62DD}" destId="{0B06B9E8-A720-42DC-A0A8-4038915530BF}" srcOrd="1" destOrd="0" parTransId="{EFCBBBB5-A1A5-480F-87F3-2FE8DA000FA4}" sibTransId="{79DA75EB-BBF1-482A-AB44-CE8794883893}"/>
    <dgm:cxn modelId="{9983C04B-7111-4242-8E19-ADE155DC5458}" type="presParOf" srcId="{6F576B21-E75D-8B4C-9A2F-2D67F3EEDD3C}" destId="{BC1D8E94-0F98-7243-A914-649B1B9C5484}" srcOrd="0" destOrd="0" presId="urn:microsoft.com/office/officeart/2005/8/layout/vList2"/>
    <dgm:cxn modelId="{AA93B296-A02F-034A-A73F-693B9AA71CD2}" type="presParOf" srcId="{6F576B21-E75D-8B4C-9A2F-2D67F3EEDD3C}" destId="{4FBFD408-3D87-B74F-9223-7E0F30DF268D}" srcOrd="1" destOrd="0" presId="urn:microsoft.com/office/officeart/2005/8/layout/vList2"/>
    <dgm:cxn modelId="{20E458C2-25D0-F141-BE58-4678BAF431A6}" type="presParOf" srcId="{6F576B21-E75D-8B4C-9A2F-2D67F3EEDD3C}" destId="{8F54F93F-BFC4-C244-91B9-D97E2777E3EC}" srcOrd="2" destOrd="0" presId="urn:microsoft.com/office/officeart/2005/8/layout/vList2"/>
    <dgm:cxn modelId="{72C2FA89-FDC1-0D42-A65A-60778FACFCB3}" type="presParOf" srcId="{6F576B21-E75D-8B4C-9A2F-2D67F3EEDD3C}" destId="{E73C3A26-D8B2-764A-9556-1DB405CE9E0E}" srcOrd="3" destOrd="0" presId="urn:microsoft.com/office/officeart/2005/8/layout/vList2"/>
    <dgm:cxn modelId="{6BD54F1B-06B7-4243-B073-93B0077DA328}" type="presParOf" srcId="{6F576B21-E75D-8B4C-9A2F-2D67F3EEDD3C}" destId="{0A597430-7F4B-D34E-B417-8B538E35D505}" srcOrd="4" destOrd="0" presId="urn:microsoft.com/office/officeart/2005/8/layout/vList2"/>
    <dgm:cxn modelId="{EF93B280-3B63-3B4B-B02D-E8DA97DBBB58}" type="presParOf" srcId="{6F576B21-E75D-8B4C-9A2F-2D67F3EEDD3C}" destId="{6421FE9D-0D0A-1C46-853B-3BCF5B2D4B90}" srcOrd="5" destOrd="0" presId="urn:microsoft.com/office/officeart/2005/8/layout/vList2"/>
    <dgm:cxn modelId="{B39E9B2C-3864-7C4B-BC89-E751C79862FC}" type="presParOf" srcId="{6F576B21-E75D-8B4C-9A2F-2D67F3EEDD3C}" destId="{AB90EF3B-BACF-B34F-9815-A77866C9DE83}" srcOrd="6" destOrd="0" presId="urn:microsoft.com/office/officeart/2005/8/layout/vList2"/>
    <dgm:cxn modelId="{053752F6-5822-9843-8A2F-DB7F16040C67}" type="presParOf" srcId="{6F576B21-E75D-8B4C-9A2F-2D67F3EEDD3C}" destId="{53248529-17D1-9B43-8D69-C183DE779DB8}" srcOrd="7" destOrd="0" presId="urn:microsoft.com/office/officeart/2005/8/layout/vList2"/>
    <dgm:cxn modelId="{00236286-1E63-C44E-83BC-70F35BE5A5FA}" type="presParOf" srcId="{6F576B21-E75D-8B4C-9A2F-2D67F3EEDD3C}" destId="{991B92FF-0B0F-8D4B-8888-B24D99CC77C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CC550D-F615-465F-8735-3389EF18CF2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374B26-01AA-4C7A-80DD-16ECBDD11FF1}">
      <dgm:prSet/>
      <dgm:spPr/>
      <dgm:t>
        <a:bodyPr/>
        <a:lstStyle/>
        <a:p>
          <a:r>
            <a:rPr lang="en-US"/>
            <a:t>“shopping” is the best keyword to use amongst the keywords</a:t>
          </a:r>
        </a:p>
      </dgm:t>
    </dgm:pt>
    <dgm:pt modelId="{5DF3D617-25F5-43A3-ACB7-261912BF8107}" type="parTrans" cxnId="{75DA5357-AA9E-4B79-8E9B-2974ECFB2801}">
      <dgm:prSet/>
      <dgm:spPr/>
      <dgm:t>
        <a:bodyPr/>
        <a:lstStyle/>
        <a:p>
          <a:endParaRPr lang="en-US"/>
        </a:p>
      </dgm:t>
    </dgm:pt>
    <dgm:pt modelId="{328F7657-E407-4257-B8D6-D86CB6F1DE34}" type="sibTrans" cxnId="{75DA5357-AA9E-4B79-8E9B-2974ECFB2801}">
      <dgm:prSet/>
      <dgm:spPr/>
      <dgm:t>
        <a:bodyPr/>
        <a:lstStyle/>
        <a:p>
          <a:endParaRPr lang="en-US"/>
        </a:p>
      </dgm:t>
    </dgm:pt>
    <dgm:pt modelId="{B233F20B-417E-4815-990B-B75EBFAD3C4B}">
      <dgm:prSet/>
      <dgm:spPr/>
      <dgm:t>
        <a:bodyPr/>
        <a:lstStyle/>
        <a:p>
          <a:r>
            <a:rPr lang="en-US"/>
            <a:t>More Facebook Ads on Mobiles showing better performance on Clicks Per Dollar.</a:t>
          </a:r>
        </a:p>
      </dgm:t>
    </dgm:pt>
    <dgm:pt modelId="{B4DEF233-5061-491B-B70C-E86D457B5A19}" type="parTrans" cxnId="{996D9A2D-B851-41F3-8A2B-3D23F030A511}">
      <dgm:prSet/>
      <dgm:spPr/>
      <dgm:t>
        <a:bodyPr/>
        <a:lstStyle/>
        <a:p>
          <a:endParaRPr lang="en-US"/>
        </a:p>
      </dgm:t>
    </dgm:pt>
    <dgm:pt modelId="{F7E32BAA-F7E5-44BA-8886-4D84AB74804A}" type="sibTrans" cxnId="{996D9A2D-B851-41F3-8A2B-3D23F030A511}">
      <dgm:prSet/>
      <dgm:spPr/>
      <dgm:t>
        <a:bodyPr/>
        <a:lstStyle/>
        <a:p>
          <a:endParaRPr lang="en-US"/>
        </a:p>
      </dgm:t>
    </dgm:pt>
    <dgm:pt modelId="{CD92B5D6-091B-4CC9-832A-CB8F7CC7AB67}">
      <dgm:prSet/>
      <dgm:spPr/>
      <dgm:t>
        <a:bodyPr/>
        <a:lstStyle/>
        <a:p>
          <a:r>
            <a:rPr lang="en-US" dirty="0"/>
            <a:t>We should focus more on appealing the younger group.</a:t>
          </a:r>
        </a:p>
      </dgm:t>
    </dgm:pt>
    <dgm:pt modelId="{DA1BCC3F-DC89-4A43-8F34-2363636BFD80}" type="parTrans" cxnId="{720DAC25-CC62-4D5A-9936-44EFB52E382B}">
      <dgm:prSet/>
      <dgm:spPr/>
      <dgm:t>
        <a:bodyPr/>
        <a:lstStyle/>
        <a:p>
          <a:endParaRPr lang="en-US"/>
        </a:p>
      </dgm:t>
    </dgm:pt>
    <dgm:pt modelId="{247E72CA-3BDA-4030-9424-3AF90997CD31}" type="sibTrans" cxnId="{720DAC25-CC62-4D5A-9936-44EFB52E382B}">
      <dgm:prSet/>
      <dgm:spPr/>
      <dgm:t>
        <a:bodyPr/>
        <a:lstStyle/>
        <a:p>
          <a:endParaRPr lang="en-US"/>
        </a:p>
      </dgm:t>
    </dgm:pt>
    <dgm:pt modelId="{BC6E33E5-BC0E-4B8D-9B36-E781184A7D64}">
      <dgm:prSet/>
      <dgm:spPr/>
      <dgm:t>
        <a:bodyPr/>
        <a:lstStyle/>
        <a:p>
          <a:r>
            <a:rPr lang="en-US"/>
            <a:t>The factor to focus on when optimizing clicks&amp;profit: age, placement, category, body, and adType.</a:t>
          </a:r>
        </a:p>
      </dgm:t>
    </dgm:pt>
    <dgm:pt modelId="{3CB3BED1-F941-467F-979D-B880FF3813EB}" type="parTrans" cxnId="{8BC40C70-1B87-460D-BADC-38AD576CAFA5}">
      <dgm:prSet/>
      <dgm:spPr/>
      <dgm:t>
        <a:bodyPr/>
        <a:lstStyle/>
        <a:p>
          <a:endParaRPr lang="en-US"/>
        </a:p>
      </dgm:t>
    </dgm:pt>
    <dgm:pt modelId="{FB9A5C68-4C44-483D-BE5B-543B39E55E2A}" type="sibTrans" cxnId="{8BC40C70-1B87-460D-BADC-38AD576CAFA5}">
      <dgm:prSet/>
      <dgm:spPr/>
      <dgm:t>
        <a:bodyPr/>
        <a:lstStyle/>
        <a:p>
          <a:endParaRPr lang="en-US"/>
        </a:p>
      </dgm:t>
    </dgm:pt>
    <dgm:pt modelId="{6564DD1A-FE3E-44CA-BB0F-1596B8BF826E}">
      <dgm:prSet/>
      <dgm:spPr/>
      <dgm:t>
        <a:bodyPr/>
        <a:lstStyle/>
        <a:p>
          <a:r>
            <a:rPr lang="en-US"/>
            <a:t>The category and placement are two important factors.</a:t>
          </a:r>
        </a:p>
      </dgm:t>
    </dgm:pt>
    <dgm:pt modelId="{EB129A4C-C144-4E9A-B2FC-C4AB9128B102}" type="parTrans" cxnId="{4E7396C4-8826-496B-93C4-35F9B72265E9}">
      <dgm:prSet/>
      <dgm:spPr/>
      <dgm:t>
        <a:bodyPr/>
        <a:lstStyle/>
        <a:p>
          <a:endParaRPr lang="en-US"/>
        </a:p>
      </dgm:t>
    </dgm:pt>
    <dgm:pt modelId="{AE7F1491-B401-4511-8625-6206F6B8537A}" type="sibTrans" cxnId="{4E7396C4-8826-496B-93C4-35F9B72265E9}">
      <dgm:prSet/>
      <dgm:spPr/>
      <dgm:t>
        <a:bodyPr/>
        <a:lstStyle/>
        <a:p>
          <a:endParaRPr lang="en-US"/>
        </a:p>
      </dgm:t>
    </dgm:pt>
    <dgm:pt modelId="{6C6724E4-1EDA-9F4B-99B6-76FF737A4FB4}" type="pres">
      <dgm:prSet presAssocID="{3ECC550D-F615-465F-8735-3389EF18CF2B}" presName="diagram" presStyleCnt="0">
        <dgm:presLayoutVars>
          <dgm:dir/>
          <dgm:resizeHandles val="exact"/>
        </dgm:presLayoutVars>
      </dgm:prSet>
      <dgm:spPr/>
    </dgm:pt>
    <dgm:pt modelId="{250EA3FE-1CD2-B649-9E99-0551DC1C7CB7}" type="pres">
      <dgm:prSet presAssocID="{71374B26-01AA-4C7A-80DD-16ECBDD11FF1}" presName="node" presStyleLbl="node1" presStyleIdx="0" presStyleCnt="5">
        <dgm:presLayoutVars>
          <dgm:bulletEnabled val="1"/>
        </dgm:presLayoutVars>
      </dgm:prSet>
      <dgm:spPr/>
    </dgm:pt>
    <dgm:pt modelId="{68F7D6A1-61BE-4C4C-AF70-6B9E64EC8E54}" type="pres">
      <dgm:prSet presAssocID="{328F7657-E407-4257-B8D6-D86CB6F1DE34}" presName="sibTrans" presStyleCnt="0"/>
      <dgm:spPr/>
    </dgm:pt>
    <dgm:pt modelId="{CEB639DD-1F41-D845-897B-B24B1456E207}" type="pres">
      <dgm:prSet presAssocID="{B233F20B-417E-4815-990B-B75EBFAD3C4B}" presName="node" presStyleLbl="node1" presStyleIdx="1" presStyleCnt="5">
        <dgm:presLayoutVars>
          <dgm:bulletEnabled val="1"/>
        </dgm:presLayoutVars>
      </dgm:prSet>
      <dgm:spPr/>
    </dgm:pt>
    <dgm:pt modelId="{FAD8F436-ECEE-0246-B7D3-F7BBE4BA29CA}" type="pres">
      <dgm:prSet presAssocID="{F7E32BAA-F7E5-44BA-8886-4D84AB74804A}" presName="sibTrans" presStyleCnt="0"/>
      <dgm:spPr/>
    </dgm:pt>
    <dgm:pt modelId="{FFA54F46-9209-864D-93CA-31ED944D0F8F}" type="pres">
      <dgm:prSet presAssocID="{CD92B5D6-091B-4CC9-832A-CB8F7CC7AB67}" presName="node" presStyleLbl="node1" presStyleIdx="2" presStyleCnt="5">
        <dgm:presLayoutVars>
          <dgm:bulletEnabled val="1"/>
        </dgm:presLayoutVars>
      </dgm:prSet>
      <dgm:spPr/>
    </dgm:pt>
    <dgm:pt modelId="{8E1A8785-63C8-F24B-ABD2-AB6438AEFBEB}" type="pres">
      <dgm:prSet presAssocID="{247E72CA-3BDA-4030-9424-3AF90997CD31}" presName="sibTrans" presStyleCnt="0"/>
      <dgm:spPr/>
    </dgm:pt>
    <dgm:pt modelId="{3E36EB58-F986-A84E-8DE1-6C303CC25592}" type="pres">
      <dgm:prSet presAssocID="{BC6E33E5-BC0E-4B8D-9B36-E781184A7D64}" presName="node" presStyleLbl="node1" presStyleIdx="3" presStyleCnt="5">
        <dgm:presLayoutVars>
          <dgm:bulletEnabled val="1"/>
        </dgm:presLayoutVars>
      </dgm:prSet>
      <dgm:spPr/>
    </dgm:pt>
    <dgm:pt modelId="{B48B31CD-CCFC-804A-9539-181C2C5CC4F9}" type="pres">
      <dgm:prSet presAssocID="{FB9A5C68-4C44-483D-BE5B-543B39E55E2A}" presName="sibTrans" presStyleCnt="0"/>
      <dgm:spPr/>
    </dgm:pt>
    <dgm:pt modelId="{88254DF4-DCB9-AC4F-A062-DB795F39DC9E}" type="pres">
      <dgm:prSet presAssocID="{6564DD1A-FE3E-44CA-BB0F-1596B8BF826E}" presName="node" presStyleLbl="node1" presStyleIdx="4" presStyleCnt="5">
        <dgm:presLayoutVars>
          <dgm:bulletEnabled val="1"/>
        </dgm:presLayoutVars>
      </dgm:prSet>
      <dgm:spPr/>
    </dgm:pt>
  </dgm:ptLst>
  <dgm:cxnLst>
    <dgm:cxn modelId="{720DAC25-CC62-4D5A-9936-44EFB52E382B}" srcId="{3ECC550D-F615-465F-8735-3389EF18CF2B}" destId="{CD92B5D6-091B-4CC9-832A-CB8F7CC7AB67}" srcOrd="2" destOrd="0" parTransId="{DA1BCC3F-DC89-4A43-8F34-2363636BFD80}" sibTransId="{247E72CA-3BDA-4030-9424-3AF90997CD31}"/>
    <dgm:cxn modelId="{996D9A2D-B851-41F3-8A2B-3D23F030A511}" srcId="{3ECC550D-F615-465F-8735-3389EF18CF2B}" destId="{B233F20B-417E-4815-990B-B75EBFAD3C4B}" srcOrd="1" destOrd="0" parTransId="{B4DEF233-5061-491B-B70C-E86D457B5A19}" sibTransId="{F7E32BAA-F7E5-44BA-8886-4D84AB74804A}"/>
    <dgm:cxn modelId="{75DA5357-AA9E-4B79-8E9B-2974ECFB2801}" srcId="{3ECC550D-F615-465F-8735-3389EF18CF2B}" destId="{71374B26-01AA-4C7A-80DD-16ECBDD11FF1}" srcOrd="0" destOrd="0" parTransId="{5DF3D617-25F5-43A3-ACB7-261912BF8107}" sibTransId="{328F7657-E407-4257-B8D6-D86CB6F1DE34}"/>
    <dgm:cxn modelId="{CDE6E057-9CD3-174E-B4B1-94AF44F8044A}" type="presOf" srcId="{CD92B5D6-091B-4CC9-832A-CB8F7CC7AB67}" destId="{FFA54F46-9209-864D-93CA-31ED944D0F8F}" srcOrd="0" destOrd="0" presId="urn:microsoft.com/office/officeart/2005/8/layout/default"/>
    <dgm:cxn modelId="{0E82CC5E-114B-084C-B7FB-D7CDA19C5F5B}" type="presOf" srcId="{3ECC550D-F615-465F-8735-3389EF18CF2B}" destId="{6C6724E4-1EDA-9F4B-99B6-76FF737A4FB4}" srcOrd="0" destOrd="0" presId="urn:microsoft.com/office/officeart/2005/8/layout/default"/>
    <dgm:cxn modelId="{8BC40C70-1B87-460D-BADC-38AD576CAFA5}" srcId="{3ECC550D-F615-465F-8735-3389EF18CF2B}" destId="{BC6E33E5-BC0E-4B8D-9B36-E781184A7D64}" srcOrd="3" destOrd="0" parTransId="{3CB3BED1-F941-467F-979D-B880FF3813EB}" sibTransId="{FB9A5C68-4C44-483D-BE5B-543B39E55E2A}"/>
    <dgm:cxn modelId="{42F7AC83-0E6E-7840-9AEA-86761F2DE86C}" type="presOf" srcId="{71374B26-01AA-4C7A-80DD-16ECBDD11FF1}" destId="{250EA3FE-1CD2-B649-9E99-0551DC1C7CB7}" srcOrd="0" destOrd="0" presId="urn:microsoft.com/office/officeart/2005/8/layout/default"/>
    <dgm:cxn modelId="{6843F58A-6B40-2D4A-BCBE-C5ED09EA4465}" type="presOf" srcId="{BC6E33E5-BC0E-4B8D-9B36-E781184A7D64}" destId="{3E36EB58-F986-A84E-8DE1-6C303CC25592}" srcOrd="0" destOrd="0" presId="urn:microsoft.com/office/officeart/2005/8/layout/default"/>
    <dgm:cxn modelId="{E92B13B1-5155-8046-ADCC-8A2DFE675200}" type="presOf" srcId="{6564DD1A-FE3E-44CA-BB0F-1596B8BF826E}" destId="{88254DF4-DCB9-AC4F-A062-DB795F39DC9E}" srcOrd="0" destOrd="0" presId="urn:microsoft.com/office/officeart/2005/8/layout/default"/>
    <dgm:cxn modelId="{9F7B98B5-36AE-B94E-9748-49615E2612BF}" type="presOf" srcId="{B233F20B-417E-4815-990B-B75EBFAD3C4B}" destId="{CEB639DD-1F41-D845-897B-B24B1456E207}" srcOrd="0" destOrd="0" presId="urn:microsoft.com/office/officeart/2005/8/layout/default"/>
    <dgm:cxn modelId="{4E7396C4-8826-496B-93C4-35F9B72265E9}" srcId="{3ECC550D-F615-465F-8735-3389EF18CF2B}" destId="{6564DD1A-FE3E-44CA-BB0F-1596B8BF826E}" srcOrd="4" destOrd="0" parTransId="{EB129A4C-C144-4E9A-B2FC-C4AB9128B102}" sibTransId="{AE7F1491-B401-4511-8625-6206F6B8537A}"/>
    <dgm:cxn modelId="{096E7E32-D420-444D-B314-67E58EEEFC1B}" type="presParOf" srcId="{6C6724E4-1EDA-9F4B-99B6-76FF737A4FB4}" destId="{250EA3FE-1CD2-B649-9E99-0551DC1C7CB7}" srcOrd="0" destOrd="0" presId="urn:microsoft.com/office/officeart/2005/8/layout/default"/>
    <dgm:cxn modelId="{4565A21C-64C4-2E49-A553-1A3B0D02FB10}" type="presParOf" srcId="{6C6724E4-1EDA-9F4B-99B6-76FF737A4FB4}" destId="{68F7D6A1-61BE-4C4C-AF70-6B9E64EC8E54}" srcOrd="1" destOrd="0" presId="urn:microsoft.com/office/officeart/2005/8/layout/default"/>
    <dgm:cxn modelId="{3288B556-CFD2-8D47-B051-4483D538A657}" type="presParOf" srcId="{6C6724E4-1EDA-9F4B-99B6-76FF737A4FB4}" destId="{CEB639DD-1F41-D845-897B-B24B1456E207}" srcOrd="2" destOrd="0" presId="urn:microsoft.com/office/officeart/2005/8/layout/default"/>
    <dgm:cxn modelId="{EAF3A2C0-7042-8E4A-A234-41CE7EB235C2}" type="presParOf" srcId="{6C6724E4-1EDA-9F4B-99B6-76FF737A4FB4}" destId="{FAD8F436-ECEE-0246-B7D3-F7BBE4BA29CA}" srcOrd="3" destOrd="0" presId="urn:microsoft.com/office/officeart/2005/8/layout/default"/>
    <dgm:cxn modelId="{FE70F048-EB0E-5A4A-B93C-C651DA6BF472}" type="presParOf" srcId="{6C6724E4-1EDA-9F4B-99B6-76FF737A4FB4}" destId="{FFA54F46-9209-864D-93CA-31ED944D0F8F}" srcOrd="4" destOrd="0" presId="urn:microsoft.com/office/officeart/2005/8/layout/default"/>
    <dgm:cxn modelId="{26A31822-BB4F-6B47-952B-0153589F92EE}" type="presParOf" srcId="{6C6724E4-1EDA-9F4B-99B6-76FF737A4FB4}" destId="{8E1A8785-63C8-F24B-ABD2-AB6438AEFBEB}" srcOrd="5" destOrd="0" presId="urn:microsoft.com/office/officeart/2005/8/layout/default"/>
    <dgm:cxn modelId="{99862D8F-D4A8-B64D-975E-9134AD4B11DB}" type="presParOf" srcId="{6C6724E4-1EDA-9F4B-99B6-76FF737A4FB4}" destId="{3E36EB58-F986-A84E-8DE1-6C303CC25592}" srcOrd="6" destOrd="0" presId="urn:microsoft.com/office/officeart/2005/8/layout/default"/>
    <dgm:cxn modelId="{66DC2350-7570-3445-9D4A-2B11E05E5F3B}" type="presParOf" srcId="{6C6724E4-1EDA-9F4B-99B6-76FF737A4FB4}" destId="{B48B31CD-CCFC-804A-9539-181C2C5CC4F9}" srcOrd="7" destOrd="0" presId="urn:microsoft.com/office/officeart/2005/8/layout/default"/>
    <dgm:cxn modelId="{D5016EB1-4CE9-4B41-9F88-557EC5D5FC42}" type="presParOf" srcId="{6C6724E4-1EDA-9F4B-99B6-76FF737A4FB4}" destId="{88254DF4-DCB9-AC4F-A062-DB795F39DC9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944C7-F76A-784F-AE38-90C8588ED6AC}">
      <dsp:nvSpPr>
        <dsp:cNvPr id="0" name=""/>
        <dsp:cNvSpPr/>
      </dsp:nvSpPr>
      <dsp:spPr>
        <a:xfrm>
          <a:off x="0" y="1637"/>
          <a:ext cx="476594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D4EB2D-EFB2-E94C-8F31-5C1D4D848E05}">
      <dsp:nvSpPr>
        <dsp:cNvPr id="0" name=""/>
        <dsp:cNvSpPr/>
      </dsp:nvSpPr>
      <dsp:spPr>
        <a:xfrm>
          <a:off x="0" y="1637"/>
          <a:ext cx="4765949" cy="55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Analysis</a:t>
          </a:r>
        </a:p>
      </dsp:txBody>
      <dsp:txXfrm>
        <a:off x="0" y="1637"/>
        <a:ext cx="4765949" cy="558366"/>
      </dsp:txXfrm>
    </dsp:sp>
    <dsp:sp modelId="{4ED18083-8817-7148-B759-0A95114CF548}">
      <dsp:nvSpPr>
        <dsp:cNvPr id="0" name=""/>
        <dsp:cNvSpPr/>
      </dsp:nvSpPr>
      <dsp:spPr>
        <a:xfrm>
          <a:off x="0" y="560004"/>
          <a:ext cx="4765949" cy="0"/>
        </a:xfrm>
        <a:prstGeom prst="line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shade val="51000"/>
                <a:satMod val="130000"/>
              </a:schemeClr>
            </a:gs>
            <a:gs pos="80000">
              <a:schemeClr val="accent5">
                <a:hueOff val="-1986775"/>
                <a:satOff val="7962"/>
                <a:lumOff val="1726"/>
                <a:alphaOff val="0"/>
                <a:shade val="93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5DF2DF-92D0-E14D-93B7-05DD14723A28}">
      <dsp:nvSpPr>
        <dsp:cNvPr id="0" name=""/>
        <dsp:cNvSpPr/>
      </dsp:nvSpPr>
      <dsp:spPr>
        <a:xfrm>
          <a:off x="0" y="560004"/>
          <a:ext cx="4765949" cy="55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Highlights and Conclusions</a:t>
          </a:r>
        </a:p>
      </dsp:txBody>
      <dsp:txXfrm>
        <a:off x="0" y="560004"/>
        <a:ext cx="4765949" cy="558366"/>
      </dsp:txXfrm>
    </dsp:sp>
    <dsp:sp modelId="{8F09B918-E9CF-A447-95B7-4BF8B815D389}">
      <dsp:nvSpPr>
        <dsp:cNvPr id="0" name=""/>
        <dsp:cNvSpPr/>
      </dsp:nvSpPr>
      <dsp:spPr>
        <a:xfrm>
          <a:off x="0" y="1118371"/>
          <a:ext cx="4765949" cy="0"/>
        </a:xfrm>
        <a:prstGeom prst="line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shade val="51000"/>
                <a:satMod val="130000"/>
              </a:schemeClr>
            </a:gs>
            <a:gs pos="80000">
              <a:schemeClr val="accent5">
                <a:hueOff val="-3973551"/>
                <a:satOff val="15924"/>
                <a:lumOff val="3451"/>
                <a:alphaOff val="0"/>
                <a:shade val="93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ECDC50-F662-FD44-BB68-C70551CE959C}">
      <dsp:nvSpPr>
        <dsp:cNvPr id="0" name=""/>
        <dsp:cNvSpPr/>
      </dsp:nvSpPr>
      <dsp:spPr>
        <a:xfrm>
          <a:off x="0" y="1118371"/>
          <a:ext cx="4765949" cy="55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Facebook Ads Analysis</a:t>
          </a:r>
        </a:p>
      </dsp:txBody>
      <dsp:txXfrm>
        <a:off x="0" y="1118371"/>
        <a:ext cx="4765949" cy="558366"/>
      </dsp:txXfrm>
    </dsp:sp>
    <dsp:sp modelId="{286F0B63-EDB7-F14F-B222-6A880A34FC42}">
      <dsp:nvSpPr>
        <dsp:cNvPr id="0" name=""/>
        <dsp:cNvSpPr/>
      </dsp:nvSpPr>
      <dsp:spPr>
        <a:xfrm>
          <a:off x="0" y="1676738"/>
          <a:ext cx="4765949" cy="0"/>
        </a:xfrm>
        <a:prstGeom prst="line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shade val="51000"/>
                <a:satMod val="130000"/>
              </a:schemeClr>
            </a:gs>
            <a:gs pos="80000">
              <a:schemeClr val="accent5">
                <a:hueOff val="-5960326"/>
                <a:satOff val="23887"/>
                <a:lumOff val="5177"/>
                <a:alphaOff val="0"/>
                <a:shade val="93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8C271E-805B-7747-957D-B3E259725D02}">
      <dsp:nvSpPr>
        <dsp:cNvPr id="0" name=""/>
        <dsp:cNvSpPr/>
      </dsp:nvSpPr>
      <dsp:spPr>
        <a:xfrm>
          <a:off x="0" y="1676738"/>
          <a:ext cx="4765949" cy="55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Why are the younger people not responding to the ads?</a:t>
          </a:r>
        </a:p>
      </dsp:txBody>
      <dsp:txXfrm>
        <a:off x="0" y="1676738"/>
        <a:ext cx="4765949" cy="558366"/>
      </dsp:txXfrm>
    </dsp:sp>
    <dsp:sp modelId="{3E7F19F6-8842-FC4E-BD0A-2D82DA0D56DD}">
      <dsp:nvSpPr>
        <dsp:cNvPr id="0" name=""/>
        <dsp:cNvSpPr/>
      </dsp:nvSpPr>
      <dsp:spPr>
        <a:xfrm>
          <a:off x="0" y="2235104"/>
          <a:ext cx="4765949" cy="0"/>
        </a:xfrm>
        <a:prstGeom prst="line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947101"/>
                <a:satOff val="31849"/>
                <a:lumOff val="6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CFACA7-8DBC-7445-8611-F20462D5B5C5}">
      <dsp:nvSpPr>
        <dsp:cNvPr id="0" name=""/>
        <dsp:cNvSpPr/>
      </dsp:nvSpPr>
      <dsp:spPr>
        <a:xfrm>
          <a:off x="0" y="2235104"/>
          <a:ext cx="4765949" cy="55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Recommendations</a:t>
          </a:r>
        </a:p>
      </dsp:txBody>
      <dsp:txXfrm>
        <a:off x="0" y="2235104"/>
        <a:ext cx="4765949" cy="558366"/>
      </dsp:txXfrm>
    </dsp:sp>
    <dsp:sp modelId="{9274941C-2BBD-584A-99E5-B5EC61B7CC85}">
      <dsp:nvSpPr>
        <dsp:cNvPr id="0" name=""/>
        <dsp:cNvSpPr/>
      </dsp:nvSpPr>
      <dsp:spPr>
        <a:xfrm>
          <a:off x="0" y="2793471"/>
          <a:ext cx="4765949" cy="0"/>
        </a:xfrm>
        <a:prstGeom prst="lin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9191A3-CF17-8242-9F8D-EB7FDF65E3E8}">
      <dsp:nvSpPr>
        <dsp:cNvPr id="0" name=""/>
        <dsp:cNvSpPr/>
      </dsp:nvSpPr>
      <dsp:spPr>
        <a:xfrm>
          <a:off x="0" y="2793471"/>
          <a:ext cx="4765949" cy="55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 and Summary</a:t>
          </a:r>
        </a:p>
      </dsp:txBody>
      <dsp:txXfrm>
        <a:off x="0" y="2793471"/>
        <a:ext cx="4765949" cy="558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D8E94-0F98-7243-A914-649B1B9C5484}">
      <dsp:nvSpPr>
        <dsp:cNvPr id="0" name=""/>
        <dsp:cNvSpPr/>
      </dsp:nvSpPr>
      <dsp:spPr>
        <a:xfrm>
          <a:off x="0" y="3988"/>
          <a:ext cx="11086591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Which keywords work the best?</a:t>
          </a:r>
        </a:p>
      </dsp:txBody>
      <dsp:txXfrm>
        <a:off x="33955" y="37943"/>
        <a:ext cx="11018681" cy="627655"/>
      </dsp:txXfrm>
    </dsp:sp>
    <dsp:sp modelId="{8F54F93F-BFC4-C244-91B9-D97E2777E3EC}">
      <dsp:nvSpPr>
        <dsp:cNvPr id="0" name=""/>
        <dsp:cNvSpPr/>
      </dsp:nvSpPr>
      <dsp:spPr>
        <a:xfrm>
          <a:off x="0" y="783073"/>
          <a:ext cx="11086591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Desktop vs. Mobile: Which drives better results?</a:t>
          </a:r>
        </a:p>
      </dsp:txBody>
      <dsp:txXfrm>
        <a:off x="33955" y="817028"/>
        <a:ext cx="11018681" cy="627655"/>
      </dsp:txXfrm>
    </dsp:sp>
    <dsp:sp modelId="{0A597430-7F4B-D34E-B417-8B538E35D505}">
      <dsp:nvSpPr>
        <dsp:cNvPr id="0" name=""/>
        <dsp:cNvSpPr/>
      </dsp:nvSpPr>
      <dsp:spPr>
        <a:xfrm>
          <a:off x="0" y="1562158"/>
          <a:ext cx="11086591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Which age group gets the most traction?</a:t>
          </a:r>
        </a:p>
      </dsp:txBody>
      <dsp:txXfrm>
        <a:off x="33955" y="1596113"/>
        <a:ext cx="11018681" cy="627655"/>
      </dsp:txXfrm>
    </dsp:sp>
    <dsp:sp modelId="{AB90EF3B-BACF-B34F-9815-A77866C9DE83}">
      <dsp:nvSpPr>
        <dsp:cNvPr id="0" name=""/>
        <dsp:cNvSpPr/>
      </dsp:nvSpPr>
      <dsp:spPr>
        <a:xfrm>
          <a:off x="0" y="2341244"/>
          <a:ext cx="11086591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Which category works the best for a higher click rate?</a:t>
          </a:r>
        </a:p>
      </dsp:txBody>
      <dsp:txXfrm>
        <a:off x="33955" y="2375199"/>
        <a:ext cx="11018681" cy="627655"/>
      </dsp:txXfrm>
    </dsp:sp>
    <dsp:sp modelId="{991B92FF-0B0F-8D4B-8888-B24D99CC77CC}">
      <dsp:nvSpPr>
        <dsp:cNvPr id="0" name=""/>
        <dsp:cNvSpPr/>
      </dsp:nvSpPr>
      <dsp:spPr>
        <a:xfrm>
          <a:off x="0" y="3120329"/>
          <a:ext cx="11086591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Which clicks lead to the highest profits?</a:t>
          </a:r>
        </a:p>
      </dsp:txBody>
      <dsp:txXfrm>
        <a:off x="33955" y="3154284"/>
        <a:ext cx="11018681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EA3FE-1CD2-B649-9E99-0551DC1C7CB7}">
      <dsp:nvSpPr>
        <dsp:cNvPr id="0" name=""/>
        <dsp:cNvSpPr/>
      </dsp:nvSpPr>
      <dsp:spPr>
        <a:xfrm>
          <a:off x="1209114" y="428"/>
          <a:ext cx="2761726" cy="1657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“shopping” is the best keyword to use amongst the keywords</a:t>
          </a:r>
        </a:p>
      </dsp:txBody>
      <dsp:txXfrm>
        <a:off x="1209114" y="428"/>
        <a:ext cx="2761726" cy="1657036"/>
      </dsp:txXfrm>
    </dsp:sp>
    <dsp:sp modelId="{CEB639DD-1F41-D845-897B-B24B1456E207}">
      <dsp:nvSpPr>
        <dsp:cNvPr id="0" name=""/>
        <dsp:cNvSpPr/>
      </dsp:nvSpPr>
      <dsp:spPr>
        <a:xfrm>
          <a:off x="4247014" y="428"/>
          <a:ext cx="2761726" cy="1657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More Facebook Ads on Mobiles showing better performance on Clicks Per Dollar.</a:t>
          </a:r>
        </a:p>
      </dsp:txBody>
      <dsp:txXfrm>
        <a:off x="4247014" y="428"/>
        <a:ext cx="2761726" cy="1657036"/>
      </dsp:txXfrm>
    </dsp:sp>
    <dsp:sp modelId="{FFA54F46-9209-864D-93CA-31ED944D0F8F}">
      <dsp:nvSpPr>
        <dsp:cNvPr id="0" name=""/>
        <dsp:cNvSpPr/>
      </dsp:nvSpPr>
      <dsp:spPr>
        <a:xfrm>
          <a:off x="7284913" y="428"/>
          <a:ext cx="2761726" cy="1657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 should focus more on appealing the younger group.</a:t>
          </a:r>
        </a:p>
      </dsp:txBody>
      <dsp:txXfrm>
        <a:off x="7284913" y="428"/>
        <a:ext cx="2761726" cy="1657036"/>
      </dsp:txXfrm>
    </dsp:sp>
    <dsp:sp modelId="{3E36EB58-F986-A84E-8DE1-6C303CC25592}">
      <dsp:nvSpPr>
        <dsp:cNvPr id="0" name=""/>
        <dsp:cNvSpPr/>
      </dsp:nvSpPr>
      <dsp:spPr>
        <a:xfrm>
          <a:off x="2728064" y="1933637"/>
          <a:ext cx="2761726" cy="1657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factor to focus on when optimizing clicks&amp;profit: age, placement, category, body, and adType.</a:t>
          </a:r>
        </a:p>
      </dsp:txBody>
      <dsp:txXfrm>
        <a:off x="2728064" y="1933637"/>
        <a:ext cx="2761726" cy="1657036"/>
      </dsp:txXfrm>
    </dsp:sp>
    <dsp:sp modelId="{88254DF4-DCB9-AC4F-A062-DB795F39DC9E}">
      <dsp:nvSpPr>
        <dsp:cNvPr id="0" name=""/>
        <dsp:cNvSpPr/>
      </dsp:nvSpPr>
      <dsp:spPr>
        <a:xfrm>
          <a:off x="5765963" y="1933637"/>
          <a:ext cx="2761726" cy="16570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category and placement are two important factors.</a:t>
          </a:r>
        </a:p>
      </dsp:txBody>
      <dsp:txXfrm>
        <a:off x="5765963" y="1933637"/>
        <a:ext cx="2761726" cy="1657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392E1-3B4D-A648-9DA5-2F9876CB3B34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0F527-975B-0B4C-B525-01B9D62F6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D56D6-C182-F043-A627-4D758A513D85}" type="datetime1">
              <a:rPr lang="en-US" smtClean="0"/>
              <a:t>4/8/25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1638-AC52-3440-AF3D-87BA4CBE6858}" type="datetime1">
              <a:rPr lang="en-US" smtClean="0"/>
              <a:t>4/8/25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36A35-469F-A74B-A892-CCE3919D8274}" type="datetime1">
              <a:rPr lang="en-US" smtClean="0"/>
              <a:t>4/8/25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3367" y="0"/>
            <a:ext cx="9628632" cy="6857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6754495" cy="6858000"/>
          </a:xfrm>
          <a:custGeom>
            <a:avLst/>
            <a:gdLst/>
            <a:ahLst/>
            <a:cxnLst/>
            <a:rect l="l" t="t" r="r" b="b"/>
            <a:pathLst>
              <a:path w="6754495" h="6858000">
                <a:moveTo>
                  <a:pt x="6754368" y="0"/>
                </a:moveTo>
                <a:lnTo>
                  <a:pt x="0" y="0"/>
                </a:lnTo>
                <a:lnTo>
                  <a:pt x="0" y="6857999"/>
                </a:lnTo>
                <a:lnTo>
                  <a:pt x="3577971" y="6857999"/>
                </a:lnTo>
                <a:lnTo>
                  <a:pt x="6754368" y="0"/>
                </a:lnTo>
                <a:close/>
              </a:path>
            </a:pathLst>
          </a:custGeom>
          <a:solidFill>
            <a:srgbClr val="252525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5953125" cy="6858000"/>
          </a:xfrm>
          <a:custGeom>
            <a:avLst/>
            <a:gdLst/>
            <a:ahLst/>
            <a:cxnLst/>
            <a:rect l="l" t="t" r="r" b="b"/>
            <a:pathLst>
              <a:path w="5953125" h="6858000">
                <a:moveTo>
                  <a:pt x="5952744" y="0"/>
                </a:moveTo>
                <a:lnTo>
                  <a:pt x="0" y="0"/>
                </a:lnTo>
                <a:lnTo>
                  <a:pt x="0" y="6857999"/>
                </a:lnTo>
                <a:lnTo>
                  <a:pt x="2776982" y="6857999"/>
                </a:lnTo>
                <a:lnTo>
                  <a:pt x="5952744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B415-1161-0849-87CD-95CC7560937E}" type="datetime1">
              <a:rPr lang="en-US" smtClean="0"/>
              <a:t>4/8/25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5692-DB1D-9948-B919-BD1684445BA3}" type="datetime1">
              <a:rPr lang="en-US" smtClean="0"/>
              <a:t>4/8/25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2704" y="313689"/>
            <a:ext cx="11086591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971497"/>
            <a:ext cx="5511165" cy="331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3CB51-9C96-CE4C-AFB7-4A2798B75E01}" type="datetime1">
              <a:rPr lang="en-US" smtClean="0"/>
              <a:t>4/8/25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3D5E3-6C8D-BED0-3985-D79660635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0" y="2057400"/>
            <a:ext cx="6912404" cy="2400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5400" kern="1200" dirty="0">
                <a:latin typeface="+mj-lt"/>
                <a:ea typeface="+mj-ea"/>
                <a:cs typeface="+mj-cs"/>
              </a:rPr>
              <a:t>CASE STUDY 3: Meta/Facebook 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18624-A0CE-E42D-A99C-CB130AD6EFA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771174" y="338956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Surbhi Sharma</a:t>
            </a:r>
          </a:p>
        </p:txBody>
      </p:sp>
      <p:pic>
        <p:nvPicPr>
          <p:cNvPr id="7" name="Graphic 6" descr="Advertising">
            <a:extLst>
              <a:ext uri="{FF2B5EF4-FFF2-40B4-BE49-F238E27FC236}">
                <a16:creationId xmlns:a16="http://schemas.microsoft.com/office/drawing/2014/main" id="{AABAF531-411A-6A40-4739-7CC9E35EA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1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77BDA-00DE-170A-4F67-DC93DF52D0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23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2254" y="247853"/>
            <a:ext cx="21082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0" dirty="0">
                <a:latin typeface="Calibri Light"/>
                <a:cs typeface="Calibri Light"/>
              </a:rPr>
              <a:t>Appendix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996136"/>
            <a:ext cx="9987915" cy="128778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10" dirty="0">
                <a:latin typeface="Calibri"/>
                <a:cs typeface="Calibri"/>
              </a:rPr>
              <a:t>ols_step_both_aic(march.lm)</a:t>
            </a:r>
            <a:endParaRPr sz="1600" dirty="0">
              <a:latin typeface="Calibri"/>
              <a:cs typeface="Calibri"/>
            </a:endParaRPr>
          </a:p>
          <a:p>
            <a:pPr marL="240665" indent="-227965">
              <a:lnSpc>
                <a:spcPts val="1825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10" dirty="0">
                <a:latin typeface="Calibri"/>
                <a:cs typeface="Calibri"/>
              </a:rPr>
              <a:t>march.lm.mod&lt;-lm(clickPerDollar~factor(ageMean)*placement+factor(ageMean)*category+adType+body+placement,</a:t>
            </a:r>
            <a:endParaRPr sz="1600" dirty="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600" spc="-10" dirty="0">
                <a:latin typeface="Calibri"/>
                <a:cs typeface="Calibri"/>
              </a:rPr>
              <a:t>data=hw3.march)</a:t>
            </a:r>
            <a:endParaRPr sz="16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spc="-10" dirty="0">
                <a:latin typeface="Calibri"/>
                <a:cs typeface="Calibri"/>
              </a:rPr>
              <a:t>summary(march.lm.mod)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4767" y="3008376"/>
            <a:ext cx="6627204" cy="7132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8463" y="3742131"/>
            <a:ext cx="9806940" cy="27108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k1$dummy&lt;-ifelse(k1$extend=="TRUE",1,0)</a:t>
            </a:r>
            <a:endParaRPr sz="1600" dirty="0">
              <a:latin typeface="Calibri"/>
              <a:cs typeface="Calibri"/>
            </a:endParaRPr>
          </a:p>
          <a:p>
            <a:pPr marL="299085" marR="51371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h3rpart&lt;-rpart(dummy~factor(agemean)+category+adtype+body+placement,parms=list(split="information"), data=k1)</a:t>
            </a:r>
            <a:endParaRPr sz="16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fancyRpartPlot(h3rpart,cex=0.5,main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='Decision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Tree')</a:t>
            </a:r>
            <a:endParaRPr sz="16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young&lt;-subset(hw3.march,ageMean=="27")</a:t>
            </a:r>
            <a:endParaRPr sz="16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boxplot(clickPerDollar~category,data=young,col="light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blue",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main="The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Clicks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Dollar</a:t>
            </a:r>
            <a:r>
              <a:rPr sz="1600" spc="-10" dirty="0">
                <a:latin typeface="Calibri"/>
                <a:cs typeface="Calibri"/>
              </a:rPr>
              <a:t> Spent(For</a:t>
            </a:r>
            <a:endParaRPr sz="16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600" spc="-20" dirty="0">
                <a:latin typeface="Calibri"/>
                <a:cs typeface="Calibri"/>
              </a:rPr>
              <a:t>Young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People)",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xlab="Category")</a:t>
            </a:r>
            <a:endParaRPr sz="16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600" spc="-10" dirty="0">
                <a:latin typeface="Calibri"/>
                <a:cs typeface="Calibri"/>
              </a:rPr>
              <a:t>young.new&lt;-subset(hw3.ap,ageMean=="27")</a:t>
            </a:r>
            <a:endParaRPr sz="1600" dirty="0">
              <a:latin typeface="Calibri"/>
              <a:cs typeface="Calibri"/>
            </a:endParaRPr>
          </a:p>
          <a:p>
            <a:pPr marL="299085" marR="47434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spc="-20" dirty="0">
                <a:latin typeface="Calibri"/>
                <a:cs typeface="Calibri"/>
              </a:rPr>
              <a:t>boxplot(clickPerDollar~category,data=young.new,col="light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blue",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main="The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Number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 Clicks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 One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Dollar </a:t>
            </a:r>
            <a:r>
              <a:rPr sz="1600" dirty="0">
                <a:latin typeface="Calibri"/>
                <a:cs typeface="Calibri"/>
              </a:rPr>
              <a:t>Spent(For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Young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People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New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Experiment)",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xlab="Category")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1951" y="2228088"/>
            <a:ext cx="6729983" cy="73456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57C78-A501-405F-66C3-03DEF1A1A7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E6398-9567-DD0A-6ADA-0DD7449D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Table of Content </a:t>
            </a:r>
            <a:br>
              <a:rPr lang="en-US" sz="5400" dirty="0">
                <a:solidFill>
                  <a:schemeClr val="tx2"/>
                </a:solidFill>
              </a:rPr>
            </a:br>
            <a:br>
              <a:rPr lang="en-US" sz="5400" dirty="0">
                <a:solidFill>
                  <a:schemeClr val="tx2"/>
                </a:solidFill>
              </a:rPr>
            </a:br>
            <a:br>
              <a:rPr lang="en-US" sz="5400" dirty="0">
                <a:solidFill>
                  <a:schemeClr val="tx2"/>
                </a:solidFill>
              </a:rPr>
            </a:br>
            <a:endParaRPr lang="en-US" sz="5400" dirty="0">
              <a:solidFill>
                <a:schemeClr val="tx2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BA9D08C2-F459-A7A4-9733-5987AE12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graphicFrame>
        <p:nvGraphicFramePr>
          <p:cNvPr id="25" name="Text Placeholder 2">
            <a:extLst>
              <a:ext uri="{FF2B5EF4-FFF2-40B4-BE49-F238E27FC236}">
                <a16:creationId xmlns:a16="http://schemas.microsoft.com/office/drawing/2014/main" id="{C57A345A-8EDC-C118-35BA-BA9BFC957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192313"/>
              </p:ext>
            </p:extLst>
          </p:nvPr>
        </p:nvGraphicFramePr>
        <p:xfrm>
          <a:off x="804672" y="2421683"/>
          <a:ext cx="4765949" cy="335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3410D-0437-E7EE-3EC7-79774C9C0D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CD2C-65C9-EA0C-0FB2-6F59BBA7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04" y="313689"/>
            <a:ext cx="11086591" cy="830997"/>
          </a:xfrm>
        </p:spPr>
        <p:txBody>
          <a:bodyPr/>
          <a:lstStyle/>
          <a:p>
            <a:r>
              <a:rPr lang="en-US" sz="5400" dirty="0"/>
              <a:t>Data Analysis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CFE97EE-42E4-076A-64E1-6FE1FF3A0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788555"/>
              </p:ext>
            </p:extLst>
          </p:nvPr>
        </p:nvGraphicFramePr>
        <p:xfrm>
          <a:off x="383540" y="1752600"/>
          <a:ext cx="11086591" cy="3819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619A4-FF79-4A89-031C-74A09A3568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0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27BC-65A5-06F5-7012-B2986D81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04" y="313689"/>
            <a:ext cx="11086591" cy="830997"/>
          </a:xfrm>
        </p:spPr>
        <p:txBody>
          <a:bodyPr/>
          <a:lstStyle/>
          <a:p>
            <a:r>
              <a:rPr lang="en-US" sz="5400" dirty="0"/>
              <a:t>Highlights and Conclusions</a:t>
            </a:r>
          </a:p>
        </p:txBody>
      </p:sp>
      <p:graphicFrame>
        <p:nvGraphicFramePr>
          <p:cNvPr id="19" name="Text Placeholder 2">
            <a:extLst>
              <a:ext uri="{FF2B5EF4-FFF2-40B4-BE49-F238E27FC236}">
                <a16:creationId xmlns:a16="http://schemas.microsoft.com/office/drawing/2014/main" id="{B34D62AF-D381-1EFF-D6AE-1A0945322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062303"/>
              </p:ext>
            </p:extLst>
          </p:nvPr>
        </p:nvGraphicFramePr>
        <p:xfrm>
          <a:off x="383540" y="1971497"/>
          <a:ext cx="11255755" cy="3591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6F38A-0A09-316C-CE36-D9E94AE9DE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039" y="137617"/>
            <a:ext cx="5400220" cy="1186863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55"/>
              </a:spcBef>
              <a:tabLst>
                <a:tab pos="3825240" algn="l"/>
              </a:tabLst>
            </a:pPr>
            <a:r>
              <a:rPr sz="4000" u="sng" dirty="0">
                <a:solidFill>
                  <a:schemeClr val="tx1"/>
                </a:solidFill>
                <a:latin typeface="Calibri"/>
                <a:ea typeface="+mj-ea"/>
                <a:cs typeface="Calibri"/>
              </a:rPr>
              <a:t>Cosmetics and Retailers</a:t>
            </a:r>
            <a:r>
              <a:rPr sz="4000" spc="-45" dirty="0">
                <a:latin typeface="Calibri Light"/>
                <a:cs typeface="Calibri Light"/>
              </a:rPr>
              <a:t> </a:t>
            </a:r>
            <a:r>
              <a:rPr sz="4000" u="sng" dirty="0">
                <a:solidFill>
                  <a:schemeClr val="tx1"/>
                </a:solidFill>
                <a:latin typeface="Calibri"/>
                <a:ea typeface="+mj-ea"/>
                <a:cs typeface="Calibri"/>
              </a:rPr>
              <a:t>are clear winners!</a:t>
            </a:r>
            <a:r>
              <a:rPr sz="400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	</a:t>
            </a:r>
            <a:endParaRPr sz="4000" dirty="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1272" y="1953767"/>
            <a:ext cx="5486400" cy="4373880"/>
            <a:chOff x="271272" y="1953767"/>
            <a:chExt cx="5486400" cy="4373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272" y="1953767"/>
              <a:ext cx="5486400" cy="43738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31036" y="2634995"/>
              <a:ext cx="1417320" cy="3200400"/>
            </a:xfrm>
            <a:custGeom>
              <a:avLst/>
              <a:gdLst/>
              <a:ahLst/>
              <a:cxnLst/>
              <a:rect l="l" t="t" r="r" b="b"/>
              <a:pathLst>
                <a:path w="1417320" h="3200400">
                  <a:moveTo>
                    <a:pt x="0" y="3200400"/>
                  </a:moveTo>
                  <a:lnTo>
                    <a:pt x="1417320" y="3200400"/>
                  </a:lnTo>
                  <a:lnTo>
                    <a:pt x="1417320" y="0"/>
                  </a:lnTo>
                  <a:lnTo>
                    <a:pt x="0" y="0"/>
                  </a:lnTo>
                  <a:lnTo>
                    <a:pt x="0" y="3200400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138416" y="3147060"/>
            <a:ext cx="2304415" cy="1649095"/>
            <a:chOff x="7138416" y="3147060"/>
            <a:chExt cx="2304415" cy="1649095"/>
          </a:xfrm>
        </p:grpSpPr>
        <p:sp>
          <p:nvSpPr>
            <p:cNvPr id="8" name="object 8"/>
            <p:cNvSpPr/>
            <p:nvPr/>
          </p:nvSpPr>
          <p:spPr>
            <a:xfrm>
              <a:off x="7682484" y="3147060"/>
              <a:ext cx="1612900" cy="1649095"/>
            </a:xfrm>
            <a:custGeom>
              <a:avLst/>
              <a:gdLst/>
              <a:ahLst/>
              <a:cxnLst/>
              <a:rect l="l" t="t" r="r" b="b"/>
              <a:pathLst>
                <a:path w="1612900" h="1649095">
                  <a:moveTo>
                    <a:pt x="0" y="1443227"/>
                  </a:moveTo>
                  <a:lnTo>
                    <a:pt x="0" y="1648967"/>
                  </a:lnTo>
                </a:path>
                <a:path w="1612900" h="1649095">
                  <a:moveTo>
                    <a:pt x="0" y="617219"/>
                  </a:moveTo>
                  <a:lnTo>
                    <a:pt x="0" y="1031747"/>
                  </a:lnTo>
                </a:path>
                <a:path w="1612900" h="1649095">
                  <a:moveTo>
                    <a:pt x="0" y="0"/>
                  </a:moveTo>
                  <a:lnTo>
                    <a:pt x="0" y="205739"/>
                  </a:lnTo>
                </a:path>
                <a:path w="1612900" h="1649095">
                  <a:moveTo>
                    <a:pt x="536448" y="1443227"/>
                  </a:moveTo>
                  <a:lnTo>
                    <a:pt x="536448" y="1648967"/>
                  </a:lnTo>
                </a:path>
                <a:path w="1612900" h="1649095">
                  <a:moveTo>
                    <a:pt x="536448" y="617219"/>
                  </a:moveTo>
                  <a:lnTo>
                    <a:pt x="536448" y="1031747"/>
                  </a:lnTo>
                </a:path>
                <a:path w="1612900" h="1649095">
                  <a:moveTo>
                    <a:pt x="536448" y="0"/>
                  </a:moveTo>
                  <a:lnTo>
                    <a:pt x="536448" y="205739"/>
                  </a:lnTo>
                </a:path>
                <a:path w="1612900" h="1649095">
                  <a:moveTo>
                    <a:pt x="1072896" y="617219"/>
                  </a:moveTo>
                  <a:lnTo>
                    <a:pt x="1072896" y="1648967"/>
                  </a:lnTo>
                </a:path>
                <a:path w="1612900" h="1649095">
                  <a:moveTo>
                    <a:pt x="1072896" y="0"/>
                  </a:moveTo>
                  <a:lnTo>
                    <a:pt x="1072896" y="205739"/>
                  </a:lnTo>
                </a:path>
                <a:path w="1612900" h="1649095">
                  <a:moveTo>
                    <a:pt x="1612392" y="617219"/>
                  </a:moveTo>
                  <a:lnTo>
                    <a:pt x="1612392" y="1648967"/>
                  </a:lnTo>
                </a:path>
                <a:path w="1612900" h="1649095">
                  <a:moveTo>
                    <a:pt x="1612392" y="0"/>
                  </a:moveTo>
                  <a:lnTo>
                    <a:pt x="1612392" y="205739"/>
                  </a:lnTo>
                </a:path>
              </a:pathLst>
            </a:custGeom>
            <a:ln w="9144">
              <a:solidFill>
                <a:srgbClr val="DFE4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4512" y="4178808"/>
              <a:ext cx="1459992" cy="4114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4512" y="3352800"/>
              <a:ext cx="2298192" cy="4114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142988" y="3147060"/>
              <a:ext cx="0" cy="1649095"/>
            </a:xfrm>
            <a:custGeom>
              <a:avLst/>
              <a:gdLst/>
              <a:ahLst/>
              <a:cxnLst/>
              <a:rect l="l" t="t" r="r" b="b"/>
              <a:pathLst>
                <a:path h="1649095">
                  <a:moveTo>
                    <a:pt x="0" y="1648967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FE4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9831323" y="3147060"/>
            <a:ext cx="0" cy="1649095"/>
          </a:xfrm>
          <a:custGeom>
            <a:avLst/>
            <a:gdLst/>
            <a:ahLst/>
            <a:cxnLst/>
            <a:rect l="l" t="t" r="r" b="b"/>
            <a:pathLst>
              <a:path h="1649095">
                <a:moveTo>
                  <a:pt x="0" y="0"/>
                </a:moveTo>
                <a:lnTo>
                  <a:pt x="0" y="1648967"/>
                </a:lnTo>
              </a:path>
            </a:pathLst>
          </a:custGeom>
          <a:ln w="9144">
            <a:solidFill>
              <a:srgbClr val="DFE4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18935" y="4262754"/>
            <a:ext cx="385699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4536A"/>
                </a:solidFill>
                <a:latin typeface="Calibri"/>
                <a:cs typeface="Calibri"/>
              </a:rPr>
              <a:t>desktopfeed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200">
              <a:latin typeface="Calibri"/>
              <a:cs typeface="Calibri"/>
            </a:endParaRPr>
          </a:p>
          <a:p>
            <a:pPr marL="887730">
              <a:lnSpc>
                <a:spcPct val="100000"/>
              </a:lnSpc>
              <a:tabLst>
                <a:tab pos="1232535" algn="l"/>
              </a:tabLst>
            </a:pPr>
            <a:r>
              <a:rPr sz="1200" spc="-50" dirty="0">
                <a:solidFill>
                  <a:srgbClr val="44536A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4536A"/>
                </a:solidFill>
                <a:latin typeface="Calibri"/>
                <a:cs typeface="Calibri"/>
              </a:rPr>
              <a:t>	100000</a:t>
            </a:r>
            <a:r>
              <a:rPr sz="1200" spc="26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4536A"/>
                </a:solidFill>
                <a:latin typeface="Calibri"/>
                <a:cs typeface="Calibri"/>
              </a:rPr>
              <a:t>200000</a:t>
            </a:r>
            <a:r>
              <a:rPr sz="1200" spc="26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4536A"/>
                </a:solidFill>
                <a:latin typeface="Calibri"/>
                <a:cs typeface="Calibri"/>
              </a:rPr>
              <a:t>300000</a:t>
            </a:r>
            <a:r>
              <a:rPr sz="1200" spc="26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4536A"/>
                </a:solidFill>
                <a:latin typeface="Calibri"/>
                <a:cs typeface="Calibri"/>
              </a:rPr>
              <a:t>400000</a:t>
            </a:r>
            <a:r>
              <a:rPr sz="1200" spc="26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44536A"/>
                </a:solidFill>
                <a:latin typeface="Calibri"/>
                <a:cs typeface="Calibri"/>
              </a:rPr>
              <a:t>500000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64883" y="3437331"/>
            <a:ext cx="4521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4536A"/>
                </a:solidFill>
                <a:latin typeface="Calibri"/>
                <a:cs typeface="Calibri"/>
              </a:rPr>
              <a:t>mobile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92010" y="2301620"/>
            <a:ext cx="3597910" cy="683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100" b="1" dirty="0">
                <a:solidFill>
                  <a:srgbClr val="44536A"/>
                </a:solidFill>
                <a:latin typeface="Calibri"/>
                <a:cs typeface="Calibri"/>
              </a:rPr>
              <a:t>More</a:t>
            </a:r>
            <a:r>
              <a:rPr sz="2100" b="1" spc="-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44536A"/>
                </a:solidFill>
                <a:latin typeface="Calibri"/>
                <a:cs typeface="Calibri"/>
              </a:rPr>
              <a:t>ads</a:t>
            </a:r>
            <a:r>
              <a:rPr sz="2100" b="1" spc="3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44536A"/>
                </a:solidFill>
                <a:latin typeface="Calibri"/>
                <a:cs typeface="Calibri"/>
              </a:rPr>
              <a:t>on</a:t>
            </a:r>
            <a:r>
              <a:rPr sz="2100" b="1" spc="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44536A"/>
                </a:solidFill>
                <a:latin typeface="Calibri"/>
                <a:cs typeface="Calibri"/>
              </a:rPr>
              <a:t>the</a:t>
            </a:r>
            <a:r>
              <a:rPr sz="2100" b="1" spc="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44536A"/>
                </a:solidFill>
                <a:latin typeface="Calibri"/>
                <a:cs typeface="Calibri"/>
              </a:rPr>
              <a:t>Mobile</a:t>
            </a:r>
            <a:r>
              <a:rPr sz="2100" b="1" spc="-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44536A"/>
                </a:solidFill>
                <a:latin typeface="Calibri"/>
                <a:cs typeface="Calibri"/>
              </a:rPr>
              <a:t>=</a:t>
            </a:r>
            <a:r>
              <a:rPr sz="2100" b="1" spc="5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spc="-20" dirty="0">
                <a:solidFill>
                  <a:srgbClr val="44536A"/>
                </a:solidFill>
                <a:latin typeface="Calibri"/>
                <a:cs typeface="Calibri"/>
              </a:rPr>
              <a:t>More</a:t>
            </a:r>
            <a:endParaRPr sz="2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100" b="1" dirty="0">
                <a:solidFill>
                  <a:srgbClr val="44536A"/>
                </a:solidFill>
                <a:latin typeface="Calibri"/>
                <a:cs typeface="Calibri"/>
              </a:rPr>
              <a:t>Click Per</a:t>
            </a:r>
            <a:r>
              <a:rPr sz="2100" b="1" spc="1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44536A"/>
                </a:solidFill>
                <a:latin typeface="Calibri"/>
                <a:cs typeface="Calibri"/>
              </a:rPr>
              <a:t>Dollar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71759" y="4041647"/>
            <a:ext cx="82296" cy="8534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0382250" y="3962780"/>
            <a:ext cx="339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4536A"/>
                </a:solidFill>
                <a:latin typeface="Calibri"/>
                <a:cs typeface="Calibri"/>
              </a:rPr>
              <a:t>Total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452742" y="132029"/>
            <a:ext cx="4753610" cy="1247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More</a:t>
            </a:r>
            <a:r>
              <a:rPr sz="4000" spc="-80" dirty="0"/>
              <a:t> </a:t>
            </a:r>
            <a:r>
              <a:rPr sz="4000" dirty="0"/>
              <a:t>Facebook</a:t>
            </a:r>
            <a:r>
              <a:rPr sz="4000" spc="-110" dirty="0"/>
              <a:t> </a:t>
            </a:r>
            <a:r>
              <a:rPr sz="4000" dirty="0"/>
              <a:t>Ads</a:t>
            </a:r>
            <a:r>
              <a:rPr sz="4000" spc="-100" dirty="0"/>
              <a:t> </a:t>
            </a:r>
            <a:r>
              <a:rPr sz="4000" spc="-25" dirty="0"/>
              <a:t>on</a:t>
            </a:r>
            <a:r>
              <a:rPr sz="4000" u="none" spc="-25" dirty="0"/>
              <a:t> </a:t>
            </a:r>
            <a:r>
              <a:rPr sz="4000" spc="-10" dirty="0"/>
              <a:t>Mobiles</a:t>
            </a:r>
            <a:endParaRPr sz="40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B2730FA-8CB7-6BA0-564A-62E1255364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8044" y="2741676"/>
            <a:ext cx="0" cy="2920365"/>
          </a:xfrm>
          <a:custGeom>
            <a:avLst/>
            <a:gdLst/>
            <a:ahLst/>
            <a:cxnLst/>
            <a:rect l="l" t="t" r="r" b="b"/>
            <a:pathLst>
              <a:path h="2920365">
                <a:moveTo>
                  <a:pt x="0" y="0"/>
                </a:moveTo>
                <a:lnTo>
                  <a:pt x="0" y="29199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5451" y="2741676"/>
            <a:ext cx="0" cy="2920365"/>
          </a:xfrm>
          <a:custGeom>
            <a:avLst/>
            <a:gdLst/>
            <a:ahLst/>
            <a:cxnLst/>
            <a:rect l="l" t="t" r="r" b="b"/>
            <a:pathLst>
              <a:path h="2920365">
                <a:moveTo>
                  <a:pt x="0" y="0"/>
                </a:moveTo>
                <a:lnTo>
                  <a:pt x="0" y="29199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32859" y="2741676"/>
            <a:ext cx="0" cy="2920365"/>
          </a:xfrm>
          <a:custGeom>
            <a:avLst/>
            <a:gdLst/>
            <a:ahLst/>
            <a:cxnLst/>
            <a:rect l="l" t="t" r="r" b="b"/>
            <a:pathLst>
              <a:path h="2920365">
                <a:moveTo>
                  <a:pt x="0" y="0"/>
                </a:moveTo>
                <a:lnTo>
                  <a:pt x="0" y="29199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3315" y="2741676"/>
            <a:ext cx="0" cy="2920365"/>
          </a:xfrm>
          <a:custGeom>
            <a:avLst/>
            <a:gdLst/>
            <a:ahLst/>
            <a:cxnLst/>
            <a:rect l="l" t="t" r="r" b="b"/>
            <a:pathLst>
              <a:path h="2920365">
                <a:moveTo>
                  <a:pt x="0" y="0"/>
                </a:moveTo>
                <a:lnTo>
                  <a:pt x="0" y="29199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30723" y="2741676"/>
            <a:ext cx="0" cy="2920365"/>
          </a:xfrm>
          <a:custGeom>
            <a:avLst/>
            <a:gdLst/>
            <a:ahLst/>
            <a:cxnLst/>
            <a:rect l="l" t="t" r="r" b="b"/>
            <a:pathLst>
              <a:path h="2920365">
                <a:moveTo>
                  <a:pt x="0" y="0"/>
                </a:moveTo>
                <a:lnTo>
                  <a:pt x="0" y="2919984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111" y="5190718"/>
            <a:ext cx="2348230" cy="3883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9111" y="4605540"/>
            <a:ext cx="2128774" cy="3915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9111" y="4023334"/>
            <a:ext cx="1900174" cy="3883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9111" y="3438118"/>
            <a:ext cx="1884934" cy="38839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39111" y="2852940"/>
            <a:ext cx="1878964" cy="3915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42160" y="5233415"/>
            <a:ext cx="2289048" cy="27127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42160" y="4066032"/>
            <a:ext cx="1840991" cy="27127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42160" y="4648200"/>
            <a:ext cx="2069591" cy="2743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42160" y="3480815"/>
            <a:ext cx="1825752" cy="271272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036064" y="2740151"/>
            <a:ext cx="1826260" cy="2920365"/>
            <a:chOff x="2036064" y="2740151"/>
            <a:chExt cx="1826260" cy="292036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42160" y="2895599"/>
              <a:ext cx="1819656" cy="2743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042160" y="2740151"/>
              <a:ext cx="0" cy="2920365"/>
            </a:xfrm>
            <a:custGeom>
              <a:avLst/>
              <a:gdLst/>
              <a:ahLst/>
              <a:cxnLst/>
              <a:rect l="l" t="t" r="r" b="b"/>
              <a:pathLst>
                <a:path h="2920365">
                  <a:moveTo>
                    <a:pt x="0" y="2919984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90470" y="57388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88514" y="57388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6176" y="57388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83838" y="57388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81880" y="57388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79670" y="57388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6370" y="5249036"/>
            <a:ext cx="676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#Shopping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2912" y="4664151"/>
            <a:ext cx="12217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#Lucky</a:t>
            </a:r>
            <a:r>
              <a:rPr sz="12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Brand</a:t>
            </a: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Jeans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1691" y="2910916"/>
            <a:ext cx="1696085" cy="137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#Lululemon</a:t>
            </a:r>
            <a:r>
              <a:rPr sz="12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Athletica</a:t>
            </a:r>
            <a:endParaRPr sz="1200">
              <a:latin typeface="Calibri"/>
              <a:cs typeface="Calibri"/>
            </a:endParaRPr>
          </a:p>
          <a:p>
            <a:pPr marL="12700" marR="8890" indent="312420">
              <a:lnSpc>
                <a:spcPct val="319500"/>
              </a:lnSpc>
              <a:spcBef>
                <a:spcPts val="5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#Abercrombie</a:t>
            </a:r>
            <a:r>
              <a:rPr sz="12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Fitch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#American</a:t>
            </a:r>
            <a:r>
              <a:rPr sz="12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Eagle</a:t>
            </a:r>
            <a:r>
              <a:rPr sz="12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Outfitters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5293" y="1895043"/>
            <a:ext cx="3055620" cy="683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135"/>
              </a:spcBef>
            </a:pPr>
            <a:r>
              <a:rPr sz="2100" b="1" dirty="0">
                <a:solidFill>
                  <a:srgbClr val="585858"/>
                </a:solidFill>
                <a:latin typeface="Calibri"/>
                <a:cs typeface="Calibri"/>
              </a:rPr>
              <a:t>Which</a:t>
            </a:r>
            <a:r>
              <a:rPr sz="21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585858"/>
                </a:solidFill>
                <a:latin typeface="Calibri"/>
                <a:cs typeface="Calibri"/>
              </a:rPr>
              <a:t>Keyword</a:t>
            </a:r>
            <a:r>
              <a:rPr sz="2100" b="1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585858"/>
                </a:solidFill>
                <a:latin typeface="Calibri"/>
                <a:cs typeface="Calibri"/>
              </a:rPr>
              <a:t>gives</a:t>
            </a:r>
            <a:r>
              <a:rPr sz="2100" b="1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-25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585858"/>
                </a:solidFill>
                <a:latin typeface="Calibri"/>
                <a:cs typeface="Calibri"/>
              </a:rPr>
              <a:t>Maximum</a:t>
            </a:r>
            <a:r>
              <a:rPr sz="2100" b="1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585858"/>
                </a:solidFill>
                <a:latin typeface="Calibri"/>
                <a:cs typeface="Calibri"/>
              </a:rPr>
              <a:t>Click</a:t>
            </a:r>
            <a:r>
              <a:rPr sz="2100" b="1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585858"/>
                </a:solidFill>
                <a:latin typeface="Calibri"/>
                <a:cs typeface="Calibri"/>
              </a:rPr>
              <a:t>Per</a:t>
            </a:r>
            <a:r>
              <a:rPr sz="2100" b="1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585858"/>
                </a:solidFill>
                <a:latin typeface="Calibri"/>
                <a:cs typeface="Calibri"/>
              </a:rPr>
              <a:t>Dollar?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88163" y="239344"/>
            <a:ext cx="4993431" cy="1170192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55"/>
              </a:spcBef>
              <a:tabLst>
                <a:tab pos="3825240" algn="l"/>
              </a:tabLst>
            </a:pPr>
            <a:r>
              <a:rPr dirty="0"/>
              <a:t>Trend in ads: #Shopping and #Lucky Brand Jeans</a:t>
            </a:r>
          </a:p>
        </p:txBody>
      </p:sp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89447" y="1599780"/>
            <a:ext cx="6370049" cy="245123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449951" y="4405121"/>
            <a:ext cx="6668134" cy="1663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Method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330" dirty="0"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Stepwise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Forward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Regression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Akaike</a:t>
            </a:r>
            <a:r>
              <a:rPr sz="18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nformation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lang="en-US"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riterion</a:t>
            </a:r>
            <a:r>
              <a:rPr lang="en-US"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(AIC)</a:t>
            </a:r>
            <a:endParaRPr sz="1800" dirty="0">
              <a:latin typeface="Calibri"/>
              <a:cs typeface="Calibri"/>
            </a:endParaRPr>
          </a:p>
          <a:p>
            <a:pPr marL="299085" marR="5080" indent="-287020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profit</a:t>
            </a:r>
            <a:r>
              <a:rPr sz="18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will</a:t>
            </a:r>
            <a:r>
              <a:rPr sz="1800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optimized:</a:t>
            </a:r>
            <a:r>
              <a:rPr sz="1800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According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coefficients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suggested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Stepwise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Forward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people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click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placement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lang="en-US" sz="1800" spc="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mobile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category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eCom.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69458" y="298780"/>
            <a:ext cx="5904230" cy="99450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75"/>
              </a:spcBef>
            </a:pPr>
            <a:r>
              <a:rPr sz="3200" u="sng" dirty="0">
                <a:solidFill>
                  <a:schemeClr val="tx1"/>
                </a:solidFill>
                <a:latin typeface="Calibri"/>
                <a:ea typeface="+mj-ea"/>
                <a:cs typeface="Calibri"/>
              </a:rPr>
              <a:t>How to Optimize the maximum clicks for the Younger People 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56FDE5E8-1827-C64E-EE23-30432139E1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6878" y="9516"/>
            <a:ext cx="5565394" cy="67661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40" dirty="0"/>
              <a:t>To</a:t>
            </a:r>
            <a:r>
              <a:rPr spc="-45" dirty="0"/>
              <a:t> </a:t>
            </a:r>
            <a:r>
              <a:rPr dirty="0"/>
              <a:t>Extend</a:t>
            </a:r>
            <a:r>
              <a:rPr spc="-55" dirty="0"/>
              <a:t> </a:t>
            </a:r>
            <a:r>
              <a:rPr dirty="0"/>
              <a:t>or</a:t>
            </a:r>
            <a:r>
              <a:rPr spc="-50" dirty="0"/>
              <a:t> </a:t>
            </a:r>
            <a:r>
              <a:rPr dirty="0"/>
              <a:t>not</a:t>
            </a:r>
            <a:r>
              <a:rPr spc="-2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spc="-10" dirty="0"/>
              <a:t>extend?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When</a:t>
            </a:r>
            <a:r>
              <a:rPr spc="-60" dirty="0"/>
              <a:t> </a:t>
            </a:r>
            <a:r>
              <a:rPr dirty="0"/>
              <a:t>We</a:t>
            </a:r>
            <a:r>
              <a:rPr spc="-80" dirty="0"/>
              <a:t> </a:t>
            </a:r>
            <a:r>
              <a:rPr dirty="0"/>
              <a:t>Extend,</a:t>
            </a:r>
            <a:r>
              <a:rPr spc="-75" dirty="0"/>
              <a:t> </a:t>
            </a:r>
            <a:r>
              <a:rPr dirty="0"/>
              <a:t>What</a:t>
            </a:r>
            <a:r>
              <a:rPr spc="-70" dirty="0"/>
              <a:t> </a:t>
            </a:r>
            <a:r>
              <a:rPr dirty="0"/>
              <a:t>do</a:t>
            </a:r>
            <a:r>
              <a:rPr spc="-75" dirty="0"/>
              <a:t> </a:t>
            </a:r>
            <a:r>
              <a:rPr dirty="0"/>
              <a:t>we</a:t>
            </a:r>
            <a:r>
              <a:rPr spc="-95" dirty="0"/>
              <a:t> </a:t>
            </a:r>
            <a:r>
              <a:rPr spc="-10" dirty="0"/>
              <a:t>"Extend"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522719" y="996696"/>
            <a:ext cx="5337175" cy="5794375"/>
            <a:chOff x="6522719" y="996696"/>
            <a:chExt cx="5337175" cy="5794375"/>
          </a:xfrm>
        </p:grpSpPr>
        <p:sp>
          <p:nvSpPr>
            <p:cNvPr id="5" name="object 5"/>
            <p:cNvSpPr/>
            <p:nvPr/>
          </p:nvSpPr>
          <p:spPr>
            <a:xfrm>
              <a:off x="6536435" y="1418844"/>
              <a:ext cx="2399030" cy="5358765"/>
            </a:xfrm>
            <a:custGeom>
              <a:avLst/>
              <a:gdLst/>
              <a:ahLst/>
              <a:cxnLst/>
              <a:rect l="l" t="t" r="r" b="b"/>
              <a:pathLst>
                <a:path w="2399029" h="5358765">
                  <a:moveTo>
                    <a:pt x="0" y="435863"/>
                  </a:moveTo>
                  <a:lnTo>
                    <a:pt x="2398776" y="435863"/>
                  </a:lnTo>
                  <a:lnTo>
                    <a:pt x="2398776" y="0"/>
                  </a:lnTo>
                  <a:lnTo>
                    <a:pt x="0" y="0"/>
                  </a:lnTo>
                  <a:lnTo>
                    <a:pt x="0" y="435863"/>
                  </a:lnTo>
                  <a:close/>
                </a:path>
                <a:path w="2399029" h="5358765">
                  <a:moveTo>
                    <a:pt x="582168" y="5358383"/>
                  </a:moveTo>
                  <a:lnTo>
                    <a:pt x="1200912" y="5358383"/>
                  </a:lnTo>
                  <a:lnTo>
                    <a:pt x="1200912" y="4946904"/>
                  </a:lnTo>
                  <a:lnTo>
                    <a:pt x="582168" y="4946904"/>
                  </a:lnTo>
                  <a:lnTo>
                    <a:pt x="582168" y="5358383"/>
                  </a:lnTo>
                  <a:close/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98051" y="1912620"/>
              <a:ext cx="3048000" cy="3776979"/>
            </a:xfrm>
            <a:custGeom>
              <a:avLst/>
              <a:gdLst/>
              <a:ahLst/>
              <a:cxnLst/>
              <a:rect l="l" t="t" r="r" b="b"/>
              <a:pathLst>
                <a:path w="3048000" h="3776979">
                  <a:moveTo>
                    <a:pt x="0" y="508000"/>
                  </a:moveTo>
                  <a:lnTo>
                    <a:pt x="2325" y="459078"/>
                  </a:lnTo>
                  <a:lnTo>
                    <a:pt x="9160" y="411473"/>
                  </a:lnTo>
                  <a:lnTo>
                    <a:pt x="20292" y="365395"/>
                  </a:lnTo>
                  <a:lnTo>
                    <a:pt x="35506" y="321058"/>
                  </a:lnTo>
                  <a:lnTo>
                    <a:pt x="54592" y="278675"/>
                  </a:lnTo>
                  <a:lnTo>
                    <a:pt x="77335" y="238459"/>
                  </a:lnTo>
                  <a:lnTo>
                    <a:pt x="103522" y="200622"/>
                  </a:lnTo>
                  <a:lnTo>
                    <a:pt x="132941" y="165379"/>
                  </a:lnTo>
                  <a:lnTo>
                    <a:pt x="165379" y="132941"/>
                  </a:lnTo>
                  <a:lnTo>
                    <a:pt x="200622" y="103522"/>
                  </a:lnTo>
                  <a:lnTo>
                    <a:pt x="238459" y="77335"/>
                  </a:lnTo>
                  <a:lnTo>
                    <a:pt x="278675" y="54592"/>
                  </a:lnTo>
                  <a:lnTo>
                    <a:pt x="321058" y="35506"/>
                  </a:lnTo>
                  <a:lnTo>
                    <a:pt x="365395" y="20292"/>
                  </a:lnTo>
                  <a:lnTo>
                    <a:pt x="411473" y="9160"/>
                  </a:lnTo>
                  <a:lnTo>
                    <a:pt x="459078" y="2325"/>
                  </a:lnTo>
                  <a:lnTo>
                    <a:pt x="508000" y="0"/>
                  </a:lnTo>
                  <a:lnTo>
                    <a:pt x="2540000" y="0"/>
                  </a:lnTo>
                  <a:lnTo>
                    <a:pt x="2588921" y="2325"/>
                  </a:lnTo>
                  <a:lnTo>
                    <a:pt x="2636526" y="9160"/>
                  </a:lnTo>
                  <a:lnTo>
                    <a:pt x="2682604" y="20292"/>
                  </a:lnTo>
                  <a:lnTo>
                    <a:pt x="2726941" y="35506"/>
                  </a:lnTo>
                  <a:lnTo>
                    <a:pt x="2769324" y="54592"/>
                  </a:lnTo>
                  <a:lnTo>
                    <a:pt x="2809540" y="77335"/>
                  </a:lnTo>
                  <a:lnTo>
                    <a:pt x="2847377" y="103522"/>
                  </a:lnTo>
                  <a:lnTo>
                    <a:pt x="2882620" y="132941"/>
                  </a:lnTo>
                  <a:lnTo>
                    <a:pt x="2915058" y="165379"/>
                  </a:lnTo>
                  <a:lnTo>
                    <a:pt x="2944477" y="200622"/>
                  </a:lnTo>
                  <a:lnTo>
                    <a:pt x="2970664" y="238459"/>
                  </a:lnTo>
                  <a:lnTo>
                    <a:pt x="2993407" y="278675"/>
                  </a:lnTo>
                  <a:lnTo>
                    <a:pt x="3012493" y="321058"/>
                  </a:lnTo>
                  <a:lnTo>
                    <a:pt x="3027707" y="365395"/>
                  </a:lnTo>
                  <a:lnTo>
                    <a:pt x="3038839" y="411473"/>
                  </a:lnTo>
                  <a:lnTo>
                    <a:pt x="3045674" y="459078"/>
                  </a:lnTo>
                  <a:lnTo>
                    <a:pt x="3048000" y="508000"/>
                  </a:lnTo>
                  <a:lnTo>
                    <a:pt x="3048000" y="3268472"/>
                  </a:lnTo>
                  <a:lnTo>
                    <a:pt x="3045674" y="3317393"/>
                  </a:lnTo>
                  <a:lnTo>
                    <a:pt x="3038839" y="3364998"/>
                  </a:lnTo>
                  <a:lnTo>
                    <a:pt x="3027707" y="3411076"/>
                  </a:lnTo>
                  <a:lnTo>
                    <a:pt x="3012493" y="3455413"/>
                  </a:lnTo>
                  <a:lnTo>
                    <a:pt x="2993407" y="3497796"/>
                  </a:lnTo>
                  <a:lnTo>
                    <a:pt x="2970664" y="3538012"/>
                  </a:lnTo>
                  <a:lnTo>
                    <a:pt x="2944477" y="3575849"/>
                  </a:lnTo>
                  <a:lnTo>
                    <a:pt x="2915058" y="3611092"/>
                  </a:lnTo>
                  <a:lnTo>
                    <a:pt x="2882620" y="3643530"/>
                  </a:lnTo>
                  <a:lnTo>
                    <a:pt x="2847377" y="3672949"/>
                  </a:lnTo>
                  <a:lnTo>
                    <a:pt x="2809540" y="3699136"/>
                  </a:lnTo>
                  <a:lnTo>
                    <a:pt x="2769324" y="3721879"/>
                  </a:lnTo>
                  <a:lnTo>
                    <a:pt x="2726941" y="3740965"/>
                  </a:lnTo>
                  <a:lnTo>
                    <a:pt x="2682604" y="3756179"/>
                  </a:lnTo>
                  <a:lnTo>
                    <a:pt x="2636526" y="3767311"/>
                  </a:lnTo>
                  <a:lnTo>
                    <a:pt x="2588921" y="3774146"/>
                  </a:lnTo>
                  <a:lnTo>
                    <a:pt x="2540000" y="3776471"/>
                  </a:lnTo>
                  <a:lnTo>
                    <a:pt x="508000" y="3776471"/>
                  </a:lnTo>
                  <a:lnTo>
                    <a:pt x="459078" y="3774146"/>
                  </a:lnTo>
                  <a:lnTo>
                    <a:pt x="411473" y="3767311"/>
                  </a:lnTo>
                  <a:lnTo>
                    <a:pt x="365395" y="3756179"/>
                  </a:lnTo>
                  <a:lnTo>
                    <a:pt x="321058" y="3740965"/>
                  </a:lnTo>
                  <a:lnTo>
                    <a:pt x="278675" y="3721879"/>
                  </a:lnTo>
                  <a:lnTo>
                    <a:pt x="238459" y="3699136"/>
                  </a:lnTo>
                  <a:lnTo>
                    <a:pt x="200622" y="3672949"/>
                  </a:lnTo>
                  <a:lnTo>
                    <a:pt x="165379" y="3643530"/>
                  </a:lnTo>
                  <a:lnTo>
                    <a:pt x="132941" y="3611092"/>
                  </a:lnTo>
                  <a:lnTo>
                    <a:pt x="103522" y="3575849"/>
                  </a:lnTo>
                  <a:lnTo>
                    <a:pt x="77335" y="3538012"/>
                  </a:lnTo>
                  <a:lnTo>
                    <a:pt x="54592" y="3497796"/>
                  </a:lnTo>
                  <a:lnTo>
                    <a:pt x="35506" y="3455413"/>
                  </a:lnTo>
                  <a:lnTo>
                    <a:pt x="20292" y="3411076"/>
                  </a:lnTo>
                  <a:lnTo>
                    <a:pt x="9160" y="3364998"/>
                  </a:lnTo>
                  <a:lnTo>
                    <a:pt x="2325" y="3317393"/>
                  </a:lnTo>
                  <a:lnTo>
                    <a:pt x="0" y="3268472"/>
                  </a:lnTo>
                  <a:lnTo>
                    <a:pt x="0" y="508000"/>
                  </a:lnTo>
                  <a:close/>
                </a:path>
              </a:pathLst>
            </a:custGeom>
            <a:ln w="27432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33915" y="1010412"/>
              <a:ext cx="1390015" cy="472440"/>
            </a:xfrm>
            <a:custGeom>
              <a:avLst/>
              <a:gdLst/>
              <a:ahLst/>
              <a:cxnLst/>
              <a:rect l="l" t="t" r="r" b="b"/>
              <a:pathLst>
                <a:path w="1390015" h="472440">
                  <a:moveTo>
                    <a:pt x="0" y="78739"/>
                  </a:moveTo>
                  <a:lnTo>
                    <a:pt x="6195" y="48113"/>
                  </a:lnTo>
                  <a:lnTo>
                    <a:pt x="23082" y="23082"/>
                  </a:lnTo>
                  <a:lnTo>
                    <a:pt x="48113" y="6195"/>
                  </a:lnTo>
                  <a:lnTo>
                    <a:pt x="78739" y="0"/>
                  </a:lnTo>
                  <a:lnTo>
                    <a:pt x="1311148" y="0"/>
                  </a:lnTo>
                  <a:lnTo>
                    <a:pt x="1341774" y="6195"/>
                  </a:lnTo>
                  <a:lnTo>
                    <a:pt x="1366805" y="23082"/>
                  </a:lnTo>
                  <a:lnTo>
                    <a:pt x="1383692" y="48113"/>
                  </a:lnTo>
                  <a:lnTo>
                    <a:pt x="1389887" y="78739"/>
                  </a:lnTo>
                  <a:lnTo>
                    <a:pt x="1389887" y="393700"/>
                  </a:lnTo>
                  <a:lnTo>
                    <a:pt x="1383692" y="424326"/>
                  </a:lnTo>
                  <a:lnTo>
                    <a:pt x="1366805" y="449357"/>
                  </a:lnTo>
                  <a:lnTo>
                    <a:pt x="1341774" y="466244"/>
                  </a:lnTo>
                  <a:lnTo>
                    <a:pt x="1311148" y="472439"/>
                  </a:lnTo>
                  <a:lnTo>
                    <a:pt x="78739" y="472439"/>
                  </a:lnTo>
                  <a:lnTo>
                    <a:pt x="48113" y="466244"/>
                  </a:lnTo>
                  <a:lnTo>
                    <a:pt x="23082" y="449357"/>
                  </a:lnTo>
                  <a:lnTo>
                    <a:pt x="6195" y="424326"/>
                  </a:lnTo>
                  <a:lnTo>
                    <a:pt x="0" y="393700"/>
                  </a:lnTo>
                  <a:lnTo>
                    <a:pt x="0" y="78739"/>
                  </a:lnTo>
                  <a:close/>
                </a:path>
              </a:pathLst>
            </a:custGeom>
            <a:ln w="2743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83540" y="1971497"/>
            <a:ext cx="5511165" cy="3629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category</a:t>
            </a:r>
            <a:r>
              <a:rPr spc="-2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placement are</a:t>
            </a:r>
            <a:r>
              <a:rPr spc="-65" dirty="0"/>
              <a:t> </a:t>
            </a:r>
            <a:r>
              <a:rPr dirty="0"/>
              <a:t>top</a:t>
            </a:r>
            <a:r>
              <a:rPr spc="-45" dirty="0"/>
              <a:t> </a:t>
            </a:r>
            <a:r>
              <a:rPr dirty="0"/>
              <a:t>2</a:t>
            </a:r>
            <a:r>
              <a:rPr spc="-55" dirty="0"/>
              <a:t> </a:t>
            </a:r>
            <a:r>
              <a:rPr spc="-10" dirty="0"/>
              <a:t>important</a:t>
            </a:r>
            <a:r>
              <a:rPr spc="-40" dirty="0"/>
              <a:t> </a:t>
            </a:r>
            <a:r>
              <a:rPr spc="-10" dirty="0"/>
              <a:t>factors</a:t>
            </a: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/>
              <a:t>for</a:t>
            </a:r>
            <a:r>
              <a:rPr spc="-60" dirty="0"/>
              <a:t> </a:t>
            </a:r>
            <a:r>
              <a:rPr spc="-10" dirty="0"/>
              <a:t>customers.</a:t>
            </a:r>
          </a:p>
          <a:p>
            <a:pPr marL="299085" marR="118110" indent="-28702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For</a:t>
            </a:r>
            <a:r>
              <a:rPr spc="-60" dirty="0"/>
              <a:t> </a:t>
            </a:r>
            <a:r>
              <a:rPr dirty="0"/>
              <a:t>younger</a:t>
            </a:r>
            <a:r>
              <a:rPr spc="-25" dirty="0"/>
              <a:t> </a:t>
            </a:r>
            <a:r>
              <a:rPr dirty="0"/>
              <a:t>people,</a:t>
            </a:r>
            <a:r>
              <a:rPr spc="-20" dirty="0"/>
              <a:t> </a:t>
            </a:r>
            <a:r>
              <a:rPr dirty="0"/>
              <a:t>they</a:t>
            </a:r>
            <a:r>
              <a:rPr spc="-20" dirty="0"/>
              <a:t> </a:t>
            </a:r>
            <a:r>
              <a:rPr dirty="0"/>
              <a:t>put</a:t>
            </a:r>
            <a:r>
              <a:rPr spc="-45" dirty="0"/>
              <a:t> </a:t>
            </a:r>
            <a:r>
              <a:rPr dirty="0"/>
              <a:t>more</a:t>
            </a:r>
            <a:r>
              <a:rPr spc="-50" dirty="0"/>
              <a:t> </a:t>
            </a:r>
            <a:r>
              <a:rPr spc="-10" dirty="0"/>
              <a:t>attention</a:t>
            </a:r>
            <a:r>
              <a:rPr spc="-3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if</a:t>
            </a:r>
            <a:r>
              <a:rPr spc="-45" dirty="0"/>
              <a:t> </a:t>
            </a:r>
            <a:r>
              <a:rPr spc="-25" dirty="0"/>
              <a:t>the </a:t>
            </a:r>
            <a:r>
              <a:rPr dirty="0"/>
              <a:t>ads'</a:t>
            </a:r>
            <a:r>
              <a:rPr spc="-30" dirty="0"/>
              <a:t> </a:t>
            </a:r>
            <a:r>
              <a:rPr spc="-10" dirty="0"/>
              <a:t>category</a:t>
            </a:r>
            <a:r>
              <a:rPr spc="-20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dirty="0"/>
              <a:t>Department,</a:t>
            </a:r>
            <a:r>
              <a:rPr spc="10" dirty="0"/>
              <a:t> </a:t>
            </a:r>
            <a:r>
              <a:rPr dirty="0"/>
              <a:t>eCom,</a:t>
            </a:r>
            <a:r>
              <a:rPr spc="-55" dirty="0"/>
              <a:t> </a:t>
            </a:r>
            <a:r>
              <a:rPr spc="-10" dirty="0"/>
              <a:t>General,</a:t>
            </a:r>
            <a:r>
              <a:rPr spc="-20" dirty="0"/>
              <a:t> </a:t>
            </a:r>
            <a:r>
              <a:rPr dirty="0"/>
              <a:t>High</a:t>
            </a:r>
            <a:r>
              <a:rPr spc="-25" dirty="0"/>
              <a:t> </a:t>
            </a:r>
            <a:r>
              <a:rPr spc="-20" dirty="0"/>
              <a:t>End, </a:t>
            </a:r>
            <a:r>
              <a:rPr dirty="0"/>
              <a:t>or</a:t>
            </a:r>
            <a:r>
              <a:rPr spc="-30" dirty="0"/>
              <a:t> </a:t>
            </a:r>
            <a:r>
              <a:rPr spc="-10" dirty="0"/>
              <a:t>Retailer</a:t>
            </a:r>
            <a:r>
              <a:rPr spc="-2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then</a:t>
            </a:r>
            <a:r>
              <a:rPr spc="10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placement.</a:t>
            </a:r>
          </a:p>
          <a:p>
            <a:pPr marL="299085" indent="-286385">
              <a:lnSpc>
                <a:spcPct val="100000"/>
              </a:lnSpc>
              <a:spcBef>
                <a:spcPts val="216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For</a:t>
            </a:r>
            <a:r>
              <a:rPr spc="-60" dirty="0"/>
              <a:t> </a:t>
            </a:r>
            <a:r>
              <a:rPr dirty="0"/>
              <a:t>older</a:t>
            </a:r>
            <a:r>
              <a:rPr spc="-40" dirty="0"/>
              <a:t> </a:t>
            </a:r>
            <a:r>
              <a:rPr dirty="0"/>
              <a:t>people, they</a:t>
            </a:r>
            <a:r>
              <a:rPr spc="-40" dirty="0"/>
              <a:t> </a:t>
            </a:r>
            <a:r>
              <a:rPr dirty="0"/>
              <a:t>get</a:t>
            </a:r>
            <a:r>
              <a:rPr spc="-35" dirty="0"/>
              <a:t> </a:t>
            </a:r>
            <a:r>
              <a:rPr dirty="0"/>
              <a:t>appealed</a:t>
            </a:r>
            <a:r>
              <a:rPr spc="-10" dirty="0"/>
              <a:t> </a:t>
            </a:r>
            <a:r>
              <a:rPr dirty="0"/>
              <a:t>if</a:t>
            </a:r>
            <a:r>
              <a:rPr spc="-55" dirty="0"/>
              <a:t> </a:t>
            </a:r>
            <a:r>
              <a:rPr spc="-25" dirty="0"/>
              <a:t>th</a:t>
            </a:r>
            <a:r>
              <a:rPr lang="en-US" spc="-25" dirty="0"/>
              <a:t>e </a:t>
            </a:r>
            <a:r>
              <a:rPr lang="en-US" dirty="0"/>
              <a:t>ad's</a:t>
            </a:r>
            <a:r>
              <a:rPr lang="en-US" spc="-40" dirty="0"/>
              <a:t> </a:t>
            </a:r>
            <a:r>
              <a:rPr lang="en-US" dirty="0"/>
              <a:t>placement</a:t>
            </a:r>
            <a:r>
              <a:rPr lang="en-US" spc="-15" dirty="0"/>
              <a:t> </a:t>
            </a:r>
            <a:r>
              <a:rPr lang="en-US" dirty="0"/>
              <a:t>is</a:t>
            </a:r>
            <a:r>
              <a:rPr lang="en-US" spc="-40" dirty="0"/>
              <a:t> </a:t>
            </a:r>
            <a:r>
              <a:rPr lang="en-US" dirty="0"/>
              <a:t>in</a:t>
            </a:r>
            <a:r>
              <a:rPr lang="en-US" spc="-40" dirty="0"/>
              <a:t> </a:t>
            </a:r>
            <a:r>
              <a:rPr lang="en-US" dirty="0"/>
              <a:t>Desktop</a:t>
            </a:r>
            <a:r>
              <a:rPr lang="en-US" spc="-40" dirty="0"/>
              <a:t> </a:t>
            </a:r>
            <a:r>
              <a:rPr lang="en-US" dirty="0"/>
              <a:t>and</a:t>
            </a:r>
            <a:r>
              <a:rPr lang="en-US" spc="-45" dirty="0"/>
              <a:t> </a:t>
            </a:r>
            <a:r>
              <a:rPr lang="en-US" dirty="0"/>
              <a:t>then</a:t>
            </a:r>
            <a:r>
              <a:rPr lang="en-US" spc="-20" dirty="0"/>
              <a:t> </a:t>
            </a:r>
            <a:r>
              <a:rPr lang="en-US" dirty="0"/>
              <a:t>the</a:t>
            </a:r>
            <a:r>
              <a:rPr lang="en-US" spc="-35" dirty="0"/>
              <a:t> </a:t>
            </a:r>
            <a:r>
              <a:rPr lang="en-US" spc="-10" dirty="0"/>
              <a:t>category.</a:t>
            </a:r>
          </a:p>
          <a:p>
            <a:pPr marL="299085" indent="-286385">
              <a:spcBef>
                <a:spcPts val="216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dirty="0"/>
              <a:t>Compared to younger people, it takes a more difficult process to capture older people's interest and get them to click on the ads.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966882A-B132-92FE-6385-A8A0D2F0D2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35823" y="579234"/>
            <a:ext cx="4246245" cy="6269990"/>
            <a:chOff x="7735823" y="579234"/>
            <a:chExt cx="4246245" cy="62699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5823" y="579234"/>
              <a:ext cx="4245864" cy="32338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6783" y="3578350"/>
              <a:ext cx="4123944" cy="32705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8785" y="915670"/>
            <a:ext cx="7327900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The average function could be biased, but the linear regression based on</a:t>
            </a:r>
            <a:r>
              <a:rPr lang="en-US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causal effect and interaction effect would have more reasonable results.</a:t>
            </a:r>
            <a:endParaRPr lang="en-US" dirty="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People of youngest ages have greatest impact on clicking the Facebook ads.</a:t>
            </a:r>
            <a:endParaRPr lang="en-US" dirty="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Having a big increase on other statistical terms besides mean: max, median,</a:t>
            </a:r>
            <a:r>
              <a:rPr lang="en-US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and min.</a:t>
            </a:r>
            <a:endParaRPr lang="en-US" dirty="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The eCom ads in new experiment have surpassed the cosmetics ads which was the most welcomed category among the young people in March.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785" y="181813"/>
            <a:ext cx="79768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0" dirty="0">
                <a:latin typeface="Calibri Light"/>
                <a:cs typeface="Calibri Light"/>
              </a:rPr>
              <a:t>Why</a:t>
            </a:r>
            <a:r>
              <a:rPr sz="4000" spc="-165" dirty="0">
                <a:latin typeface="Calibri Light"/>
                <a:cs typeface="Calibri Light"/>
              </a:rPr>
              <a:t> </a:t>
            </a:r>
            <a:r>
              <a:rPr sz="4000" dirty="0">
                <a:latin typeface="Calibri Light"/>
                <a:cs typeface="Calibri Light"/>
              </a:rPr>
              <a:t>did</a:t>
            </a:r>
            <a:r>
              <a:rPr sz="4000" spc="-185" dirty="0">
                <a:latin typeface="Calibri Light"/>
                <a:cs typeface="Calibri Light"/>
              </a:rPr>
              <a:t> </a:t>
            </a:r>
            <a:r>
              <a:rPr sz="4000" spc="-30" dirty="0">
                <a:latin typeface="Calibri Light"/>
                <a:cs typeface="Calibri Light"/>
              </a:rPr>
              <a:t>Natalie</a:t>
            </a:r>
            <a:r>
              <a:rPr sz="4000" spc="-180" dirty="0">
                <a:latin typeface="Calibri Light"/>
                <a:cs typeface="Calibri Light"/>
              </a:rPr>
              <a:t> </a:t>
            </a:r>
            <a:r>
              <a:rPr sz="4000" dirty="0">
                <a:latin typeface="Calibri Light"/>
                <a:cs typeface="Calibri Light"/>
              </a:rPr>
              <a:t>not</a:t>
            </a:r>
            <a:r>
              <a:rPr sz="4000" spc="-165" dirty="0">
                <a:latin typeface="Calibri Light"/>
                <a:cs typeface="Calibri Light"/>
              </a:rPr>
              <a:t> </a:t>
            </a:r>
            <a:r>
              <a:rPr sz="4000" dirty="0">
                <a:latin typeface="Calibri Light"/>
                <a:cs typeface="Calibri Light"/>
              </a:rPr>
              <a:t>see</a:t>
            </a:r>
            <a:r>
              <a:rPr sz="4000" spc="-160" dirty="0">
                <a:latin typeface="Calibri Light"/>
                <a:cs typeface="Calibri Light"/>
              </a:rPr>
              <a:t> </a:t>
            </a:r>
            <a:r>
              <a:rPr sz="4000" spc="-10" dirty="0">
                <a:latin typeface="Calibri Light"/>
                <a:cs typeface="Calibri Light"/>
              </a:rPr>
              <a:t>any</a:t>
            </a:r>
            <a:r>
              <a:rPr sz="4000" spc="-180" dirty="0">
                <a:latin typeface="Calibri Light"/>
                <a:cs typeface="Calibri Light"/>
              </a:rPr>
              <a:t> </a:t>
            </a:r>
            <a:r>
              <a:rPr sz="4000" spc="-25" dirty="0">
                <a:latin typeface="Calibri Light"/>
                <a:cs typeface="Calibri Light"/>
              </a:rPr>
              <a:t>difference?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5296" y="3429000"/>
            <a:ext cx="5739383" cy="31333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39" y="6512458"/>
            <a:ext cx="1262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Source: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Meta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62131" y="781812"/>
            <a:ext cx="914400" cy="5596255"/>
          </a:xfrm>
          <a:custGeom>
            <a:avLst/>
            <a:gdLst/>
            <a:ahLst/>
            <a:cxnLst/>
            <a:rect l="l" t="t" r="r" b="b"/>
            <a:pathLst>
              <a:path w="914400" h="5596255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762000" y="0"/>
                </a:lnTo>
                <a:lnTo>
                  <a:pt x="810182" y="7766"/>
                </a:lnTo>
                <a:lnTo>
                  <a:pt x="852019" y="29394"/>
                </a:lnTo>
                <a:lnTo>
                  <a:pt x="885005" y="62380"/>
                </a:lnTo>
                <a:lnTo>
                  <a:pt x="906633" y="104217"/>
                </a:lnTo>
                <a:lnTo>
                  <a:pt x="914400" y="152400"/>
                </a:lnTo>
                <a:lnTo>
                  <a:pt x="914400" y="5443728"/>
                </a:lnTo>
                <a:lnTo>
                  <a:pt x="906633" y="5491896"/>
                </a:lnTo>
                <a:lnTo>
                  <a:pt x="885005" y="5533731"/>
                </a:lnTo>
                <a:lnTo>
                  <a:pt x="852019" y="5566722"/>
                </a:lnTo>
                <a:lnTo>
                  <a:pt x="810182" y="5588358"/>
                </a:lnTo>
                <a:lnTo>
                  <a:pt x="762000" y="5596128"/>
                </a:lnTo>
                <a:lnTo>
                  <a:pt x="152400" y="5596128"/>
                </a:lnTo>
                <a:lnTo>
                  <a:pt x="104217" y="5588358"/>
                </a:lnTo>
                <a:lnTo>
                  <a:pt x="62380" y="5566722"/>
                </a:lnTo>
                <a:lnTo>
                  <a:pt x="29394" y="5533731"/>
                </a:lnTo>
                <a:lnTo>
                  <a:pt x="7766" y="5491896"/>
                </a:lnTo>
                <a:lnTo>
                  <a:pt x="0" y="5443728"/>
                </a:lnTo>
                <a:lnTo>
                  <a:pt x="0" y="152400"/>
                </a:lnTo>
                <a:close/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B89B07-2295-3E44-A9C7-A056679271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B22B7-6E4B-DEFB-46D0-B1ACAF30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7" y="914399"/>
            <a:ext cx="10051684" cy="164018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Recommendations to increase the Margin per ad?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66B7C-AAA6-C553-9DDB-429C7D863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9717" y="2423821"/>
            <a:ext cx="5929422" cy="3519780"/>
          </a:xfrm>
        </p:spPr>
        <p:txBody>
          <a:bodyPr>
            <a:normAutofit/>
          </a:bodyPr>
          <a:lstStyle/>
          <a:p>
            <a:pPr marL="240665" indent="-227965">
              <a:spcBef>
                <a:spcPts val="110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000" spc="-10" dirty="0">
                <a:latin typeface="Calibri"/>
                <a:cs typeface="Calibri"/>
              </a:rPr>
              <a:t>Attracting</a:t>
            </a:r>
            <a:r>
              <a:rPr lang="en-US" sz="2000" spc="-9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more</a:t>
            </a:r>
            <a:r>
              <a:rPr lang="en-US" sz="2000" spc="-7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younger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people</a:t>
            </a:r>
            <a:r>
              <a:rPr lang="en-US" sz="2000" spc="-8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by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focusing</a:t>
            </a:r>
            <a:r>
              <a:rPr lang="en-US" sz="2000" spc="-6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on</a:t>
            </a:r>
            <a:r>
              <a:rPr lang="en-US" sz="2000" spc="-25" dirty="0">
                <a:latin typeface="Calibri"/>
                <a:cs typeface="Calibri"/>
              </a:rPr>
              <a:t> e-</a:t>
            </a:r>
            <a:endParaRPr lang="en-US" sz="2000" dirty="0">
              <a:latin typeface="Calibri"/>
              <a:cs typeface="Calibri"/>
            </a:endParaRPr>
          </a:p>
          <a:p>
            <a:pPr marL="241300"/>
            <a:r>
              <a:rPr lang="en-US" sz="2000" dirty="0">
                <a:latin typeface="Calibri"/>
                <a:cs typeface="Calibri"/>
              </a:rPr>
              <a:t>commerce</a:t>
            </a:r>
            <a:r>
              <a:rPr lang="en-US" sz="2000" spc="-9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and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cosmetic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spc="-25" dirty="0">
                <a:latin typeface="Calibri"/>
                <a:cs typeface="Calibri"/>
              </a:rPr>
              <a:t>ads.</a:t>
            </a:r>
            <a:endParaRPr lang="en-US" sz="2000" dirty="0">
              <a:latin typeface="Calibri"/>
              <a:cs typeface="Calibri"/>
            </a:endParaRPr>
          </a:p>
          <a:p>
            <a:pPr marL="240665" indent="-227965">
              <a:buFont typeface="Arial MT"/>
              <a:buChar char="•"/>
              <a:tabLst>
                <a:tab pos="240665" algn="l"/>
              </a:tabLst>
            </a:pPr>
            <a:r>
              <a:rPr lang="en-US" sz="2000" spc="-10" dirty="0">
                <a:latin typeface="Calibri"/>
                <a:cs typeface="Calibri"/>
              </a:rPr>
              <a:t>Desktop feed's</a:t>
            </a:r>
            <a:r>
              <a:rPr lang="en-US" sz="2000" spc="-9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advertisements</a:t>
            </a:r>
            <a:r>
              <a:rPr lang="en-US" sz="2000" spc="-8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are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more</a:t>
            </a:r>
            <a:r>
              <a:rPr lang="en-US" sz="2000" spc="-7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welcomed</a:t>
            </a:r>
            <a:r>
              <a:rPr lang="en-US" sz="2000" spc="-65" dirty="0">
                <a:latin typeface="Calibri"/>
                <a:cs typeface="Calibri"/>
              </a:rPr>
              <a:t> </a:t>
            </a:r>
            <a:r>
              <a:rPr lang="en-US" sz="2000" spc="-25" dirty="0">
                <a:latin typeface="Calibri"/>
                <a:cs typeface="Calibri"/>
              </a:rPr>
              <a:t>by </a:t>
            </a:r>
            <a:r>
              <a:rPr lang="en-US" sz="2000" dirty="0">
                <a:latin typeface="Calibri"/>
                <a:cs typeface="Calibri"/>
              </a:rPr>
              <a:t>older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people.</a:t>
            </a:r>
          </a:p>
          <a:p>
            <a:pPr marL="240665" indent="-227965">
              <a:spcBef>
                <a:spcPts val="110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highest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total</a:t>
            </a:r>
            <a:r>
              <a:rPr lang="en-US" sz="2000" spc="-6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click</a:t>
            </a:r>
            <a:r>
              <a:rPr lang="en-US" sz="2000" spc="-5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per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dollar(contributions)</a:t>
            </a:r>
            <a:endParaRPr lang="en-US" sz="2000" dirty="0">
              <a:latin typeface="Calibri"/>
              <a:cs typeface="Calibri"/>
            </a:endParaRPr>
          </a:p>
          <a:p>
            <a:pPr marL="241300"/>
            <a:r>
              <a:rPr lang="en-US" sz="2000" dirty="0">
                <a:latin typeface="Calibri"/>
                <a:cs typeface="Calibri"/>
              </a:rPr>
              <a:t>are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Cosmetics</a:t>
            </a:r>
            <a:r>
              <a:rPr lang="en-US" sz="2000" spc="-7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and</a:t>
            </a:r>
            <a:r>
              <a:rPr lang="en-US" sz="2000" spc="-6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Retailer.</a:t>
            </a:r>
          </a:p>
          <a:p>
            <a:pPr marL="240665" indent="-227965"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000" dirty="0">
                <a:latin typeface="Calibri"/>
                <a:cs typeface="Calibri"/>
              </a:rPr>
              <a:t>Comparing</a:t>
            </a:r>
            <a:r>
              <a:rPr lang="en-US" sz="2000" spc="-8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with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desktop feed,</a:t>
            </a:r>
            <a:r>
              <a:rPr lang="en-US" sz="2000" spc="-7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mobiles'</a:t>
            </a:r>
            <a:r>
              <a:rPr lang="en-US" sz="2000" spc="-7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ads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have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higher</a:t>
            </a:r>
            <a:endParaRPr lang="en-US" sz="2000" dirty="0">
              <a:latin typeface="Calibri"/>
              <a:cs typeface="Calibri"/>
            </a:endParaRPr>
          </a:p>
          <a:p>
            <a:pPr marL="241300"/>
            <a:r>
              <a:rPr lang="en-US" sz="2000" dirty="0">
                <a:latin typeface="Calibri"/>
                <a:cs typeface="Calibri"/>
              </a:rPr>
              <a:t>click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per </a:t>
            </a:r>
            <a:r>
              <a:rPr lang="en-US" sz="2000" spc="-10" dirty="0">
                <a:latin typeface="Calibri"/>
                <a:cs typeface="Calibri"/>
              </a:rPr>
              <a:t>dollar.</a:t>
            </a:r>
          </a:p>
          <a:p>
            <a:pPr marL="240665" indent="-227965">
              <a:spcBef>
                <a:spcPts val="110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000" spc="-10" dirty="0">
                <a:solidFill>
                  <a:srgbClr val="0070C0"/>
                </a:solidFill>
                <a:latin typeface="Calibri"/>
                <a:cs typeface="Calibri"/>
              </a:rPr>
              <a:t>Keywords</a:t>
            </a:r>
            <a:r>
              <a:rPr lang="en-US" sz="2000" spc="-10" dirty="0">
                <a:latin typeface="Calibri"/>
                <a:cs typeface="Calibri"/>
              </a:rPr>
              <a:t>:</a:t>
            </a:r>
            <a:r>
              <a:rPr lang="en-US" sz="2000" spc="-35" dirty="0">
                <a:latin typeface="Calibri"/>
                <a:cs typeface="Calibri"/>
              </a:rPr>
              <a:t> </a:t>
            </a:r>
            <a:r>
              <a:rPr lang="en-US" sz="2000" u="sng" dirty="0"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Lululemon</a:t>
            </a:r>
            <a:r>
              <a:rPr lang="en-US" sz="2000" dirty="0">
                <a:latin typeface="Calibri"/>
                <a:cs typeface="Calibri"/>
              </a:rPr>
              <a:t>,</a:t>
            </a:r>
            <a:r>
              <a:rPr lang="en-US" sz="2000" spc="-65" dirty="0">
                <a:latin typeface="Calibri"/>
                <a:cs typeface="Calibri"/>
              </a:rPr>
              <a:t> </a:t>
            </a:r>
            <a:r>
              <a:rPr lang="en-US" sz="2000" u="sng" spc="-10" dirty="0"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Abercrombie</a:t>
            </a:r>
            <a:r>
              <a:rPr lang="en-US" sz="2000" u="sng" spc="-70" dirty="0"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 </a:t>
            </a:r>
            <a:r>
              <a:rPr lang="en-US" sz="2000" u="sng" dirty="0"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&amp;</a:t>
            </a:r>
            <a:r>
              <a:rPr lang="en-US" sz="2000" u="sng" spc="-15" dirty="0"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 </a:t>
            </a:r>
            <a:r>
              <a:rPr lang="en-US" sz="2000" u="sng" dirty="0"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Fitch</a:t>
            </a:r>
            <a:r>
              <a:rPr lang="en-US" sz="2000" dirty="0">
                <a:latin typeface="Calibri"/>
                <a:cs typeface="Calibri"/>
              </a:rPr>
              <a:t>,</a:t>
            </a:r>
            <a:r>
              <a:rPr lang="en-US" sz="2000" spc="-20" dirty="0">
                <a:latin typeface="Calibri"/>
                <a:cs typeface="Calibri"/>
              </a:rPr>
              <a:t> </a:t>
            </a:r>
            <a:r>
              <a:rPr lang="en-US" sz="2000" u="sng" spc="-10" dirty="0"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American</a:t>
            </a:r>
            <a:endParaRPr lang="en-US" sz="2000" dirty="0">
              <a:latin typeface="Calibri"/>
              <a:cs typeface="Calibri"/>
            </a:endParaRPr>
          </a:p>
          <a:p>
            <a:pPr marL="241300"/>
            <a:r>
              <a:rPr lang="en-US" sz="2000" u="sng" dirty="0"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Eagle</a:t>
            </a:r>
            <a:r>
              <a:rPr lang="en-US" sz="2000" u="sng" spc="-35" dirty="0"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 </a:t>
            </a:r>
            <a:r>
              <a:rPr lang="en-US" sz="2000" u="sng" spc="-10" dirty="0"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Outfitters</a:t>
            </a:r>
            <a:r>
              <a:rPr lang="en-US" sz="2000" spc="-10" dirty="0">
                <a:latin typeface="Calibri"/>
                <a:cs typeface="Calibri"/>
              </a:rPr>
              <a:t>,</a:t>
            </a:r>
            <a:r>
              <a:rPr lang="en-US" sz="2000" spc="-75" dirty="0">
                <a:latin typeface="Calibri"/>
                <a:cs typeface="Calibri"/>
              </a:rPr>
              <a:t> </a:t>
            </a:r>
            <a:r>
              <a:rPr lang="en-US" sz="2000" u="sng" dirty="0"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Lucky</a:t>
            </a:r>
            <a:r>
              <a:rPr lang="en-US" sz="2000" u="sng" spc="-60" dirty="0"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 </a:t>
            </a:r>
            <a:r>
              <a:rPr lang="en-US" sz="2000" u="sng" dirty="0"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brand</a:t>
            </a:r>
            <a:r>
              <a:rPr lang="en-US" sz="2000" u="sng" spc="-40" dirty="0"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 </a:t>
            </a:r>
            <a:r>
              <a:rPr lang="en-US" sz="2000" u="sng" dirty="0"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jeans</a:t>
            </a:r>
            <a:r>
              <a:rPr lang="en-US" sz="2000" dirty="0">
                <a:latin typeface="Calibri"/>
                <a:cs typeface="Calibri"/>
              </a:rPr>
              <a:t>,</a:t>
            </a:r>
            <a:r>
              <a:rPr lang="en-US" sz="2000" spc="-50" dirty="0">
                <a:latin typeface="Calibri"/>
                <a:cs typeface="Calibri"/>
              </a:rPr>
              <a:t> </a:t>
            </a:r>
            <a:r>
              <a:rPr lang="en-US" sz="2000" u="sng" spc="-10" dirty="0"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Shopping</a:t>
            </a:r>
            <a:r>
              <a:rPr lang="en-US" sz="2000" u="sng" spc="550" dirty="0"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 </a:t>
            </a:r>
            <a:endParaRPr lang="en-US" sz="2000" dirty="0">
              <a:latin typeface="Calibri"/>
              <a:cs typeface="Calibri"/>
            </a:endParaRPr>
          </a:p>
          <a:p>
            <a:pPr marL="241300"/>
            <a:endParaRPr lang="en-US" sz="2000" dirty="0">
              <a:latin typeface="Calibri"/>
              <a:cs typeface="Calibri"/>
            </a:endParaRPr>
          </a:p>
          <a:p>
            <a:pPr marL="241300"/>
            <a:endParaRPr lang="en-US" sz="2000" dirty="0">
              <a:latin typeface="Calibri"/>
              <a:cs typeface="Calibri"/>
            </a:endParaRPr>
          </a:p>
          <a:p>
            <a:pPr marL="240665" indent="-227965">
              <a:buFont typeface="Arial MT"/>
              <a:buChar char="•"/>
              <a:tabLst>
                <a:tab pos="240665" algn="l"/>
              </a:tabLst>
            </a:pPr>
            <a:endParaRPr lang="en-US" sz="2000" dirty="0">
              <a:latin typeface="Calibri"/>
              <a:cs typeface="Calibri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Graphic 6" descr="Advertising">
            <a:extLst>
              <a:ext uri="{FF2B5EF4-FFF2-40B4-BE49-F238E27FC236}">
                <a16:creationId xmlns:a16="http://schemas.microsoft.com/office/drawing/2014/main" id="{AD6C1914-E973-B6DB-BD6B-4B87F8E12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4A62-59E8-719C-587B-E6A392F1E6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3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787</Words>
  <Application>Microsoft Macintosh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MT</vt:lpstr>
      <vt:lpstr>Calibri</vt:lpstr>
      <vt:lpstr>Calibri Light</vt:lpstr>
      <vt:lpstr>Office Theme</vt:lpstr>
      <vt:lpstr>CASE STUDY 3: Meta/Facebook Ads</vt:lpstr>
      <vt:lpstr>Table of Content    </vt:lpstr>
      <vt:lpstr>Data Analysis </vt:lpstr>
      <vt:lpstr>Highlights and Conclusions</vt:lpstr>
      <vt:lpstr>More Facebook Ads on Mobiles</vt:lpstr>
      <vt:lpstr>Trend in ads: #Shopping and #Lucky Brand Jeans</vt:lpstr>
      <vt:lpstr>To Extend or not to extend? When We Extend, What do we "Extend"</vt:lpstr>
      <vt:lpstr>Why did Natalie not see any difference?</vt:lpstr>
      <vt:lpstr>Recommendations to increase the Margin per ad? 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3: Meta/Facebook Ads</dc:title>
  <cp:lastModifiedBy>Sharma, Surbhi</cp:lastModifiedBy>
  <cp:revision>1</cp:revision>
  <dcterms:created xsi:type="dcterms:W3CDTF">2025-04-08T20:51:38Z</dcterms:created>
  <dcterms:modified xsi:type="dcterms:W3CDTF">2025-04-09T03:59:40Z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2025-04-08T00:00:00Z</vt:filetime>
  </property>
  <property fmtid="{D5CDD505-2E9C-101B-9397-08002B2CF9AE}" pid="5" name="Producer">
    <vt:lpwstr>www.ilovepdf.com</vt:lpwstr>
  </property>
</Properties>
</file>