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8"/>
  </p:normalViewPr>
  <p:slideViewPr>
    <p:cSldViewPr>
      <p:cViewPr varScale="1">
        <p:scale>
          <a:sx n="115" d="100"/>
          <a:sy n="115" d="100"/>
        </p:scale>
        <p:origin x="57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83CF7-121B-4BBA-80D9-C86CAA57CD8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060931-505C-4D51-958C-2702F9D347FE}">
      <dgm:prSet/>
      <dgm:spPr/>
      <dgm:t>
        <a:bodyPr/>
        <a:lstStyle/>
        <a:p>
          <a:r>
            <a:rPr lang="en-US" b="1"/>
            <a:t>Key Insights :</a:t>
          </a:r>
          <a:endParaRPr lang="en-US"/>
        </a:p>
      </dgm:t>
    </dgm:pt>
    <dgm:pt modelId="{C612B405-8B27-446C-BD02-1F4E46640EB4}" type="parTrans" cxnId="{340FED6E-229A-46D2-BC44-80ADC151AAE4}">
      <dgm:prSet/>
      <dgm:spPr/>
      <dgm:t>
        <a:bodyPr/>
        <a:lstStyle/>
        <a:p>
          <a:endParaRPr lang="en-US"/>
        </a:p>
      </dgm:t>
    </dgm:pt>
    <dgm:pt modelId="{17A027E5-E993-4AC9-B57A-6C2FC0C57809}" type="sibTrans" cxnId="{340FED6E-229A-46D2-BC44-80ADC151AAE4}">
      <dgm:prSet/>
      <dgm:spPr/>
      <dgm:t>
        <a:bodyPr/>
        <a:lstStyle/>
        <a:p>
          <a:endParaRPr lang="en-US"/>
        </a:p>
      </dgm:t>
    </dgm:pt>
    <dgm:pt modelId="{849C5330-0F8D-4ED8-A5B9-8BEEC2039F3D}">
      <dgm:prSet/>
      <dgm:spPr/>
      <dgm:t>
        <a:bodyPr/>
        <a:lstStyle/>
        <a:p>
          <a:r>
            <a:rPr lang="en-US"/>
            <a:t>Age and gender will affect the choice of 	products.</a:t>
          </a:r>
        </a:p>
      </dgm:t>
    </dgm:pt>
    <dgm:pt modelId="{4085D5C5-8641-4A5E-8295-A16AEFD145B8}" type="parTrans" cxnId="{1A79A609-0A9C-4AB7-9059-131D12AF9FFD}">
      <dgm:prSet/>
      <dgm:spPr/>
      <dgm:t>
        <a:bodyPr/>
        <a:lstStyle/>
        <a:p>
          <a:endParaRPr lang="en-US"/>
        </a:p>
      </dgm:t>
    </dgm:pt>
    <dgm:pt modelId="{138DC04C-D8DE-4795-B66E-7BC6FFDAFB9E}" type="sibTrans" cxnId="{1A79A609-0A9C-4AB7-9059-131D12AF9FFD}">
      <dgm:prSet/>
      <dgm:spPr/>
      <dgm:t>
        <a:bodyPr/>
        <a:lstStyle/>
        <a:p>
          <a:endParaRPr lang="en-US"/>
        </a:p>
      </dgm:t>
    </dgm:pt>
    <dgm:pt modelId="{A5433CFE-A3FF-4176-8058-65A7D1B53F7B}">
      <dgm:prSet/>
      <dgm:spPr/>
      <dgm:t>
        <a:bodyPr/>
        <a:lstStyle/>
        <a:p>
          <a:r>
            <a:rPr lang="en-US"/>
            <a:t>The impacts of age is greater than gender.</a:t>
          </a:r>
        </a:p>
      </dgm:t>
    </dgm:pt>
    <dgm:pt modelId="{28FABC52-28C0-43B4-AB4D-5702AA1488EB}" type="parTrans" cxnId="{9DD7549A-4236-4D65-A646-B811D09566A5}">
      <dgm:prSet/>
      <dgm:spPr/>
      <dgm:t>
        <a:bodyPr/>
        <a:lstStyle/>
        <a:p>
          <a:endParaRPr lang="en-US"/>
        </a:p>
      </dgm:t>
    </dgm:pt>
    <dgm:pt modelId="{AC815075-1263-4EA5-81F9-3A75D521B0D1}" type="sibTrans" cxnId="{9DD7549A-4236-4D65-A646-B811D09566A5}">
      <dgm:prSet/>
      <dgm:spPr/>
      <dgm:t>
        <a:bodyPr/>
        <a:lstStyle/>
        <a:p>
          <a:endParaRPr lang="en-US"/>
        </a:p>
      </dgm:t>
    </dgm:pt>
    <dgm:pt modelId="{C439E53A-9DFE-4276-9778-CB80565CF089}">
      <dgm:prSet/>
      <dgm:spPr/>
      <dgm:t>
        <a:bodyPr/>
        <a:lstStyle/>
        <a:p>
          <a:r>
            <a:rPr lang="en-US"/>
            <a:t>Old kids concern more about price and 	motion.</a:t>
          </a:r>
        </a:p>
      </dgm:t>
    </dgm:pt>
    <dgm:pt modelId="{D8598056-1EB0-4F76-A1E4-CA79A9E2F83B}" type="parTrans" cxnId="{F41ADA42-611A-4151-AA14-E560772534A7}">
      <dgm:prSet/>
      <dgm:spPr/>
      <dgm:t>
        <a:bodyPr/>
        <a:lstStyle/>
        <a:p>
          <a:endParaRPr lang="en-US"/>
        </a:p>
      </dgm:t>
    </dgm:pt>
    <dgm:pt modelId="{B967AE0F-55C0-4CD2-889C-5EFA9AEBDF12}" type="sibTrans" cxnId="{F41ADA42-611A-4151-AA14-E560772534A7}">
      <dgm:prSet/>
      <dgm:spPr/>
      <dgm:t>
        <a:bodyPr/>
        <a:lstStyle/>
        <a:p>
          <a:endParaRPr lang="en-US"/>
        </a:p>
      </dgm:t>
    </dgm:pt>
    <dgm:pt modelId="{470641E4-DD92-4AC1-A563-CB523B32099A}">
      <dgm:prSet/>
      <dgm:spPr/>
      <dgm:t>
        <a:bodyPr/>
        <a:lstStyle/>
        <a:p>
          <a:r>
            <a:rPr lang="en-US"/>
            <a:t>Young kids concern more about size and style.</a:t>
          </a:r>
        </a:p>
      </dgm:t>
    </dgm:pt>
    <dgm:pt modelId="{6DAA0C4D-674B-495A-BE1F-89C05EA02A42}" type="parTrans" cxnId="{56740077-0651-4051-876D-6CED61C9CC5E}">
      <dgm:prSet/>
      <dgm:spPr/>
      <dgm:t>
        <a:bodyPr/>
        <a:lstStyle/>
        <a:p>
          <a:endParaRPr lang="en-US"/>
        </a:p>
      </dgm:t>
    </dgm:pt>
    <dgm:pt modelId="{0D53FF3A-67AD-480D-B36A-09712083AAAF}" type="sibTrans" cxnId="{56740077-0651-4051-876D-6CED61C9CC5E}">
      <dgm:prSet/>
      <dgm:spPr/>
      <dgm:t>
        <a:bodyPr/>
        <a:lstStyle/>
        <a:p>
          <a:endParaRPr lang="en-US"/>
        </a:p>
      </dgm:t>
    </dgm:pt>
    <dgm:pt modelId="{BE56FEC6-3D22-405D-ACC0-551312D0CA21}">
      <dgm:prSet/>
      <dgm:spPr/>
      <dgm:t>
        <a:bodyPr/>
        <a:lstStyle/>
        <a:p>
          <a:r>
            <a:rPr lang="en-US"/>
            <a:t>Female kid concern more about price, size, 	style.</a:t>
          </a:r>
        </a:p>
      </dgm:t>
    </dgm:pt>
    <dgm:pt modelId="{2E31ABFD-915A-4DE1-8B14-494D94BD1FE4}" type="parTrans" cxnId="{A955923E-E0AF-48CB-ABE7-41869C822B8A}">
      <dgm:prSet/>
      <dgm:spPr/>
      <dgm:t>
        <a:bodyPr/>
        <a:lstStyle/>
        <a:p>
          <a:endParaRPr lang="en-US"/>
        </a:p>
      </dgm:t>
    </dgm:pt>
    <dgm:pt modelId="{D8A0EB85-4C94-47A5-972F-F2289FC71767}" type="sibTrans" cxnId="{A955923E-E0AF-48CB-ABE7-41869C822B8A}">
      <dgm:prSet/>
      <dgm:spPr/>
      <dgm:t>
        <a:bodyPr/>
        <a:lstStyle/>
        <a:p>
          <a:endParaRPr lang="en-US"/>
        </a:p>
      </dgm:t>
    </dgm:pt>
    <dgm:pt modelId="{8CE970CE-87EF-486C-AA4F-60BE700BF985}">
      <dgm:prSet/>
      <dgm:spPr/>
      <dgm:t>
        <a:bodyPr/>
        <a:lstStyle/>
        <a:p>
          <a:r>
            <a:rPr lang="en-US"/>
            <a:t>Male kids concern more about motion.</a:t>
          </a:r>
        </a:p>
      </dgm:t>
    </dgm:pt>
    <dgm:pt modelId="{08F5BB85-F641-40E5-88E7-A540EC7C7147}" type="parTrans" cxnId="{DCBB13F5-DB6F-491B-BA7E-C8AD101CCD50}">
      <dgm:prSet/>
      <dgm:spPr/>
      <dgm:t>
        <a:bodyPr/>
        <a:lstStyle/>
        <a:p>
          <a:endParaRPr lang="en-US"/>
        </a:p>
      </dgm:t>
    </dgm:pt>
    <dgm:pt modelId="{063030CF-A59A-409C-B054-94CADB62DE93}" type="sibTrans" cxnId="{DCBB13F5-DB6F-491B-BA7E-C8AD101CCD50}">
      <dgm:prSet/>
      <dgm:spPr/>
      <dgm:t>
        <a:bodyPr/>
        <a:lstStyle/>
        <a:p>
          <a:endParaRPr lang="en-US"/>
        </a:p>
      </dgm:t>
    </dgm:pt>
    <dgm:pt modelId="{2CF4B271-164B-4FC9-A418-9FEA0A993D33}">
      <dgm:prSet/>
      <dgm:spPr/>
      <dgm:t>
        <a:bodyPr/>
        <a:lstStyle/>
        <a:p>
          <a:r>
            <a:rPr lang="en-US" b="1" u="heavy">
              <a:uFillTx/>
            </a:rPr>
            <a:t>Recommendation :</a:t>
          </a:r>
          <a:endParaRPr lang="en-US"/>
        </a:p>
      </dgm:t>
    </dgm:pt>
    <dgm:pt modelId="{65AA9F97-2787-4393-AAB8-49AB0A8A715A}" type="parTrans" cxnId="{F9D59A38-4763-4971-9E19-F6762A5FB834}">
      <dgm:prSet/>
      <dgm:spPr/>
      <dgm:t>
        <a:bodyPr/>
        <a:lstStyle/>
        <a:p>
          <a:endParaRPr lang="en-US"/>
        </a:p>
      </dgm:t>
    </dgm:pt>
    <dgm:pt modelId="{844663E2-5A7A-43B4-B032-D229ECD63224}" type="sibTrans" cxnId="{F9D59A38-4763-4971-9E19-F6762A5FB834}">
      <dgm:prSet/>
      <dgm:spPr/>
      <dgm:t>
        <a:bodyPr/>
        <a:lstStyle/>
        <a:p>
          <a:endParaRPr lang="en-US"/>
        </a:p>
      </dgm:t>
    </dgm:pt>
    <dgm:pt modelId="{AA8C5237-333C-4642-A33A-7D74AA7A636A}">
      <dgm:prSet/>
      <dgm:spPr/>
      <dgm:t>
        <a:bodyPr/>
        <a:lstStyle/>
        <a:p>
          <a:r>
            <a:rPr lang="en-US"/>
            <a:t>Portfolio 6 &amp; portfolio 8 in short-term</a:t>
          </a:r>
        </a:p>
      </dgm:t>
    </dgm:pt>
    <dgm:pt modelId="{86FB3B3A-F6E1-4904-AF6E-0FEC30D80D14}" type="parTrans" cxnId="{07D7097A-4B64-4272-A338-F1C22E5326A3}">
      <dgm:prSet/>
      <dgm:spPr/>
      <dgm:t>
        <a:bodyPr/>
        <a:lstStyle/>
        <a:p>
          <a:endParaRPr lang="en-US"/>
        </a:p>
      </dgm:t>
    </dgm:pt>
    <dgm:pt modelId="{4A9AA4EC-5600-48A7-8088-5D0FC3F3A06C}" type="sibTrans" cxnId="{07D7097A-4B64-4272-A338-F1C22E5326A3}">
      <dgm:prSet/>
      <dgm:spPr/>
      <dgm:t>
        <a:bodyPr/>
        <a:lstStyle/>
        <a:p>
          <a:endParaRPr lang="en-US"/>
        </a:p>
      </dgm:t>
    </dgm:pt>
    <dgm:pt modelId="{2B0C0638-004C-4A3D-8C3D-1661FE34849B}">
      <dgm:prSet/>
      <dgm:spPr/>
      <dgm:t>
        <a:bodyPr/>
        <a:lstStyle/>
        <a:p>
          <a:r>
            <a:rPr lang="en-US"/>
            <a:t>Products 4 and 12 in long-term</a:t>
          </a:r>
        </a:p>
      </dgm:t>
    </dgm:pt>
    <dgm:pt modelId="{26F2A50E-DF36-49B1-8FF0-6C50C272F555}" type="parTrans" cxnId="{68B17B6E-8551-44E7-93DD-1BAF3DD4040D}">
      <dgm:prSet/>
      <dgm:spPr/>
      <dgm:t>
        <a:bodyPr/>
        <a:lstStyle/>
        <a:p>
          <a:endParaRPr lang="en-US"/>
        </a:p>
      </dgm:t>
    </dgm:pt>
    <dgm:pt modelId="{F685350A-1C4C-4F84-A8FE-A7F016DF8D0B}" type="sibTrans" cxnId="{68B17B6E-8551-44E7-93DD-1BAF3DD4040D}">
      <dgm:prSet/>
      <dgm:spPr/>
      <dgm:t>
        <a:bodyPr/>
        <a:lstStyle/>
        <a:p>
          <a:endParaRPr lang="en-US"/>
        </a:p>
      </dgm:t>
    </dgm:pt>
    <dgm:pt modelId="{09B213BF-D7F8-9443-A0F5-67212DEC7AFC}" type="pres">
      <dgm:prSet presAssocID="{E9A83CF7-121B-4BBA-80D9-C86CAA57CD81}" presName="linear" presStyleCnt="0">
        <dgm:presLayoutVars>
          <dgm:dir/>
          <dgm:animLvl val="lvl"/>
          <dgm:resizeHandles val="exact"/>
        </dgm:presLayoutVars>
      </dgm:prSet>
      <dgm:spPr/>
    </dgm:pt>
    <dgm:pt modelId="{C8AEFEB5-6F47-B340-8192-8D2841B313D1}" type="pres">
      <dgm:prSet presAssocID="{80060931-505C-4D51-958C-2702F9D347FE}" presName="parentLin" presStyleCnt="0"/>
      <dgm:spPr/>
    </dgm:pt>
    <dgm:pt modelId="{59D9BB0E-CEAB-0946-BB23-037AB5EC088C}" type="pres">
      <dgm:prSet presAssocID="{80060931-505C-4D51-958C-2702F9D347FE}" presName="parentLeftMargin" presStyleLbl="node1" presStyleIdx="0" presStyleCnt="2"/>
      <dgm:spPr/>
    </dgm:pt>
    <dgm:pt modelId="{8A9F5A42-C296-7A4A-A3E3-B6B1893C9CBD}" type="pres">
      <dgm:prSet presAssocID="{80060931-505C-4D51-958C-2702F9D347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4AB343-0F78-5B49-B98B-1EB0826FCD7D}" type="pres">
      <dgm:prSet presAssocID="{80060931-505C-4D51-958C-2702F9D347FE}" presName="negativeSpace" presStyleCnt="0"/>
      <dgm:spPr/>
    </dgm:pt>
    <dgm:pt modelId="{B05C63DC-ABBC-6041-A20C-03F1BD8D8F39}" type="pres">
      <dgm:prSet presAssocID="{80060931-505C-4D51-958C-2702F9D347FE}" presName="childText" presStyleLbl="conFgAcc1" presStyleIdx="0" presStyleCnt="2">
        <dgm:presLayoutVars>
          <dgm:bulletEnabled val="1"/>
        </dgm:presLayoutVars>
      </dgm:prSet>
      <dgm:spPr/>
    </dgm:pt>
    <dgm:pt modelId="{504BC3F1-1BD7-7441-98AF-1EAC3EB6DDE1}" type="pres">
      <dgm:prSet presAssocID="{17A027E5-E993-4AC9-B57A-6C2FC0C57809}" presName="spaceBetweenRectangles" presStyleCnt="0"/>
      <dgm:spPr/>
    </dgm:pt>
    <dgm:pt modelId="{AE53FA5C-2935-CD4C-B95D-E695FCFE9EF2}" type="pres">
      <dgm:prSet presAssocID="{2CF4B271-164B-4FC9-A418-9FEA0A993D33}" presName="parentLin" presStyleCnt="0"/>
      <dgm:spPr/>
    </dgm:pt>
    <dgm:pt modelId="{76253F17-1D39-4441-B519-E9128AED97AD}" type="pres">
      <dgm:prSet presAssocID="{2CF4B271-164B-4FC9-A418-9FEA0A993D33}" presName="parentLeftMargin" presStyleLbl="node1" presStyleIdx="0" presStyleCnt="2"/>
      <dgm:spPr/>
    </dgm:pt>
    <dgm:pt modelId="{70B9AFBE-8DF1-6344-A3B9-0CC59C0002AD}" type="pres">
      <dgm:prSet presAssocID="{2CF4B271-164B-4FC9-A418-9FEA0A993D3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183E32-2B57-6440-AC99-3CD97CDE25B6}" type="pres">
      <dgm:prSet presAssocID="{2CF4B271-164B-4FC9-A418-9FEA0A993D33}" presName="negativeSpace" presStyleCnt="0"/>
      <dgm:spPr/>
    </dgm:pt>
    <dgm:pt modelId="{70FCA1CB-BF3D-2241-95DF-FE8FA65EAE8C}" type="pres">
      <dgm:prSet presAssocID="{2CF4B271-164B-4FC9-A418-9FEA0A993D3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A79A609-0A9C-4AB7-9059-131D12AF9FFD}" srcId="{80060931-505C-4D51-958C-2702F9D347FE}" destId="{849C5330-0F8D-4ED8-A5B9-8BEEC2039F3D}" srcOrd="0" destOrd="0" parTransId="{4085D5C5-8641-4A5E-8295-A16AEFD145B8}" sibTransId="{138DC04C-D8DE-4795-B66E-7BC6FFDAFB9E}"/>
    <dgm:cxn modelId="{F9D59A38-4763-4971-9E19-F6762A5FB834}" srcId="{E9A83CF7-121B-4BBA-80D9-C86CAA57CD81}" destId="{2CF4B271-164B-4FC9-A418-9FEA0A993D33}" srcOrd="1" destOrd="0" parTransId="{65AA9F97-2787-4393-AAB8-49AB0A8A715A}" sibTransId="{844663E2-5A7A-43B4-B032-D229ECD63224}"/>
    <dgm:cxn modelId="{A955923E-E0AF-48CB-ABE7-41869C822B8A}" srcId="{80060931-505C-4D51-958C-2702F9D347FE}" destId="{BE56FEC6-3D22-405D-ACC0-551312D0CA21}" srcOrd="4" destOrd="0" parTransId="{2E31ABFD-915A-4DE1-8B14-494D94BD1FE4}" sibTransId="{D8A0EB85-4C94-47A5-972F-F2289FC71767}"/>
    <dgm:cxn modelId="{B1955440-D020-4346-8AE3-8E5CEFAC81B5}" type="presOf" srcId="{AA8C5237-333C-4642-A33A-7D74AA7A636A}" destId="{70FCA1CB-BF3D-2241-95DF-FE8FA65EAE8C}" srcOrd="0" destOrd="0" presId="urn:microsoft.com/office/officeart/2005/8/layout/list1"/>
    <dgm:cxn modelId="{F41ADA42-611A-4151-AA14-E560772534A7}" srcId="{80060931-505C-4D51-958C-2702F9D347FE}" destId="{C439E53A-9DFE-4276-9778-CB80565CF089}" srcOrd="2" destOrd="0" parTransId="{D8598056-1EB0-4F76-A1E4-CA79A9E2F83B}" sibTransId="{B967AE0F-55C0-4CD2-889C-5EFA9AEBDF12}"/>
    <dgm:cxn modelId="{9353554B-2897-0646-8AAC-66687C117BE4}" type="presOf" srcId="{2CF4B271-164B-4FC9-A418-9FEA0A993D33}" destId="{76253F17-1D39-4441-B519-E9128AED97AD}" srcOrd="0" destOrd="0" presId="urn:microsoft.com/office/officeart/2005/8/layout/list1"/>
    <dgm:cxn modelId="{68B17B6E-8551-44E7-93DD-1BAF3DD4040D}" srcId="{2CF4B271-164B-4FC9-A418-9FEA0A993D33}" destId="{2B0C0638-004C-4A3D-8C3D-1661FE34849B}" srcOrd="1" destOrd="0" parTransId="{26F2A50E-DF36-49B1-8FF0-6C50C272F555}" sibTransId="{F685350A-1C4C-4F84-A8FE-A7F016DF8D0B}"/>
    <dgm:cxn modelId="{340FED6E-229A-46D2-BC44-80ADC151AAE4}" srcId="{E9A83CF7-121B-4BBA-80D9-C86CAA57CD81}" destId="{80060931-505C-4D51-958C-2702F9D347FE}" srcOrd="0" destOrd="0" parTransId="{C612B405-8B27-446C-BD02-1F4E46640EB4}" sibTransId="{17A027E5-E993-4AC9-B57A-6C2FC0C57809}"/>
    <dgm:cxn modelId="{56740077-0651-4051-876D-6CED61C9CC5E}" srcId="{80060931-505C-4D51-958C-2702F9D347FE}" destId="{470641E4-DD92-4AC1-A563-CB523B32099A}" srcOrd="3" destOrd="0" parTransId="{6DAA0C4D-674B-495A-BE1F-89C05EA02A42}" sibTransId="{0D53FF3A-67AD-480D-B36A-09712083AAAF}"/>
    <dgm:cxn modelId="{07D7097A-4B64-4272-A338-F1C22E5326A3}" srcId="{2CF4B271-164B-4FC9-A418-9FEA0A993D33}" destId="{AA8C5237-333C-4642-A33A-7D74AA7A636A}" srcOrd="0" destOrd="0" parTransId="{86FB3B3A-F6E1-4904-AF6E-0FEC30D80D14}" sibTransId="{4A9AA4EC-5600-48A7-8088-5D0FC3F3A06C}"/>
    <dgm:cxn modelId="{08B58C95-7324-B04A-BFCD-6B042B5FDA6D}" type="presOf" srcId="{A5433CFE-A3FF-4176-8058-65A7D1B53F7B}" destId="{B05C63DC-ABBC-6041-A20C-03F1BD8D8F39}" srcOrd="0" destOrd="1" presId="urn:microsoft.com/office/officeart/2005/8/layout/list1"/>
    <dgm:cxn modelId="{9DD7549A-4236-4D65-A646-B811D09566A5}" srcId="{80060931-505C-4D51-958C-2702F9D347FE}" destId="{A5433CFE-A3FF-4176-8058-65A7D1B53F7B}" srcOrd="1" destOrd="0" parTransId="{28FABC52-28C0-43B4-AB4D-5702AA1488EB}" sibTransId="{AC815075-1263-4EA5-81F9-3A75D521B0D1}"/>
    <dgm:cxn modelId="{C864FAB4-812F-5745-A895-E362CD1804EB}" type="presOf" srcId="{80060931-505C-4D51-958C-2702F9D347FE}" destId="{8A9F5A42-C296-7A4A-A3E3-B6B1893C9CBD}" srcOrd="1" destOrd="0" presId="urn:microsoft.com/office/officeart/2005/8/layout/list1"/>
    <dgm:cxn modelId="{FCFD0CC1-326C-714C-8B68-3609589F3D2C}" type="presOf" srcId="{C439E53A-9DFE-4276-9778-CB80565CF089}" destId="{B05C63DC-ABBC-6041-A20C-03F1BD8D8F39}" srcOrd="0" destOrd="2" presId="urn:microsoft.com/office/officeart/2005/8/layout/list1"/>
    <dgm:cxn modelId="{DC84ABC4-F443-5348-A2A2-1BE4F9961AEF}" type="presOf" srcId="{2CF4B271-164B-4FC9-A418-9FEA0A993D33}" destId="{70B9AFBE-8DF1-6344-A3B9-0CC59C0002AD}" srcOrd="1" destOrd="0" presId="urn:microsoft.com/office/officeart/2005/8/layout/list1"/>
    <dgm:cxn modelId="{0E71E1C4-196D-9A48-83ED-ECEF155F2044}" type="presOf" srcId="{2B0C0638-004C-4A3D-8C3D-1661FE34849B}" destId="{70FCA1CB-BF3D-2241-95DF-FE8FA65EAE8C}" srcOrd="0" destOrd="1" presId="urn:microsoft.com/office/officeart/2005/8/layout/list1"/>
    <dgm:cxn modelId="{E0055DC5-3C30-B94E-A588-5176A6B5B61E}" type="presOf" srcId="{80060931-505C-4D51-958C-2702F9D347FE}" destId="{59D9BB0E-CEAB-0946-BB23-037AB5EC088C}" srcOrd="0" destOrd="0" presId="urn:microsoft.com/office/officeart/2005/8/layout/list1"/>
    <dgm:cxn modelId="{FF9D3FC7-B20A-964F-88B0-7D2D2D14F2A5}" type="presOf" srcId="{849C5330-0F8D-4ED8-A5B9-8BEEC2039F3D}" destId="{B05C63DC-ABBC-6041-A20C-03F1BD8D8F39}" srcOrd="0" destOrd="0" presId="urn:microsoft.com/office/officeart/2005/8/layout/list1"/>
    <dgm:cxn modelId="{787A4CC9-CF23-B74A-B217-102588D65B65}" type="presOf" srcId="{470641E4-DD92-4AC1-A563-CB523B32099A}" destId="{B05C63DC-ABBC-6041-A20C-03F1BD8D8F39}" srcOrd="0" destOrd="3" presId="urn:microsoft.com/office/officeart/2005/8/layout/list1"/>
    <dgm:cxn modelId="{4BC043E4-40AE-684F-B722-451954B33E75}" type="presOf" srcId="{BE56FEC6-3D22-405D-ACC0-551312D0CA21}" destId="{B05C63DC-ABBC-6041-A20C-03F1BD8D8F39}" srcOrd="0" destOrd="4" presId="urn:microsoft.com/office/officeart/2005/8/layout/list1"/>
    <dgm:cxn modelId="{622BC7EF-86A4-4145-8B37-90DE64156A5E}" type="presOf" srcId="{8CE970CE-87EF-486C-AA4F-60BE700BF985}" destId="{B05C63DC-ABBC-6041-A20C-03F1BD8D8F39}" srcOrd="0" destOrd="5" presId="urn:microsoft.com/office/officeart/2005/8/layout/list1"/>
    <dgm:cxn modelId="{1746AEF1-FBFA-1C41-A8AE-9FBAF33B18FB}" type="presOf" srcId="{E9A83CF7-121B-4BBA-80D9-C86CAA57CD81}" destId="{09B213BF-D7F8-9443-A0F5-67212DEC7AFC}" srcOrd="0" destOrd="0" presId="urn:microsoft.com/office/officeart/2005/8/layout/list1"/>
    <dgm:cxn modelId="{DCBB13F5-DB6F-491B-BA7E-C8AD101CCD50}" srcId="{80060931-505C-4D51-958C-2702F9D347FE}" destId="{8CE970CE-87EF-486C-AA4F-60BE700BF985}" srcOrd="5" destOrd="0" parTransId="{08F5BB85-F641-40E5-88E7-A540EC7C7147}" sibTransId="{063030CF-A59A-409C-B054-94CADB62DE93}"/>
    <dgm:cxn modelId="{13103183-9465-7F48-B4F5-3E18FEF6483F}" type="presParOf" srcId="{09B213BF-D7F8-9443-A0F5-67212DEC7AFC}" destId="{C8AEFEB5-6F47-B340-8192-8D2841B313D1}" srcOrd="0" destOrd="0" presId="urn:microsoft.com/office/officeart/2005/8/layout/list1"/>
    <dgm:cxn modelId="{3D87B4C9-28AF-5642-837E-CE192D33C93D}" type="presParOf" srcId="{C8AEFEB5-6F47-B340-8192-8D2841B313D1}" destId="{59D9BB0E-CEAB-0946-BB23-037AB5EC088C}" srcOrd="0" destOrd="0" presId="urn:microsoft.com/office/officeart/2005/8/layout/list1"/>
    <dgm:cxn modelId="{338F776C-B7BE-B04E-AD29-7BEA02DCF3BD}" type="presParOf" srcId="{C8AEFEB5-6F47-B340-8192-8D2841B313D1}" destId="{8A9F5A42-C296-7A4A-A3E3-B6B1893C9CBD}" srcOrd="1" destOrd="0" presId="urn:microsoft.com/office/officeart/2005/8/layout/list1"/>
    <dgm:cxn modelId="{A2132487-4D82-5443-A940-F1BA212AED1D}" type="presParOf" srcId="{09B213BF-D7F8-9443-A0F5-67212DEC7AFC}" destId="{924AB343-0F78-5B49-B98B-1EB0826FCD7D}" srcOrd="1" destOrd="0" presId="urn:microsoft.com/office/officeart/2005/8/layout/list1"/>
    <dgm:cxn modelId="{59195089-60E6-384C-AC26-34BB6879482B}" type="presParOf" srcId="{09B213BF-D7F8-9443-A0F5-67212DEC7AFC}" destId="{B05C63DC-ABBC-6041-A20C-03F1BD8D8F39}" srcOrd="2" destOrd="0" presId="urn:microsoft.com/office/officeart/2005/8/layout/list1"/>
    <dgm:cxn modelId="{A78EC02B-619C-474C-86D7-6C421B36AF99}" type="presParOf" srcId="{09B213BF-D7F8-9443-A0F5-67212DEC7AFC}" destId="{504BC3F1-1BD7-7441-98AF-1EAC3EB6DDE1}" srcOrd="3" destOrd="0" presId="urn:microsoft.com/office/officeart/2005/8/layout/list1"/>
    <dgm:cxn modelId="{895121D4-DA2F-FC49-8DBE-8FBC7E1ACC3F}" type="presParOf" srcId="{09B213BF-D7F8-9443-A0F5-67212DEC7AFC}" destId="{AE53FA5C-2935-CD4C-B95D-E695FCFE9EF2}" srcOrd="4" destOrd="0" presId="urn:microsoft.com/office/officeart/2005/8/layout/list1"/>
    <dgm:cxn modelId="{3F4068E9-9286-B140-B46E-5D1868C9B353}" type="presParOf" srcId="{AE53FA5C-2935-CD4C-B95D-E695FCFE9EF2}" destId="{76253F17-1D39-4441-B519-E9128AED97AD}" srcOrd="0" destOrd="0" presId="urn:microsoft.com/office/officeart/2005/8/layout/list1"/>
    <dgm:cxn modelId="{65EE4993-98B9-F245-B6F5-D048300EE0AE}" type="presParOf" srcId="{AE53FA5C-2935-CD4C-B95D-E695FCFE9EF2}" destId="{70B9AFBE-8DF1-6344-A3B9-0CC59C0002AD}" srcOrd="1" destOrd="0" presId="urn:microsoft.com/office/officeart/2005/8/layout/list1"/>
    <dgm:cxn modelId="{337B933E-A84A-4B49-B8A8-497AD5C51109}" type="presParOf" srcId="{09B213BF-D7F8-9443-A0F5-67212DEC7AFC}" destId="{9C183E32-2B57-6440-AC99-3CD97CDE25B6}" srcOrd="5" destOrd="0" presId="urn:microsoft.com/office/officeart/2005/8/layout/list1"/>
    <dgm:cxn modelId="{315C3392-1738-9C4D-9B6F-4F4F775B2EAA}" type="presParOf" srcId="{09B213BF-D7F8-9443-A0F5-67212DEC7AFC}" destId="{70FCA1CB-BF3D-2241-95DF-FE8FA65EAE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BA4B86-569E-4234-A7D1-F0FBD2F520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0AC7C-B5A5-45C3-9BF8-31D4A0C3C556}">
      <dgm:prSet/>
      <dgm:spPr/>
      <dgm:t>
        <a:bodyPr/>
        <a:lstStyle/>
        <a:p>
          <a:r>
            <a:rPr lang="en-US" b="1" dirty="0"/>
            <a:t>Why conjoint is a valuable tool </a:t>
          </a:r>
          <a:r>
            <a:rPr lang="en-US" b="1" dirty="0">
              <a:highlight>
                <a:srgbClr val="000000"/>
              </a:highlight>
            </a:rPr>
            <a:t>for</a:t>
          </a:r>
          <a:r>
            <a:rPr lang="en-US" b="1" dirty="0"/>
            <a:t> this analysis?</a:t>
          </a:r>
          <a:endParaRPr lang="en-US" dirty="0"/>
        </a:p>
      </dgm:t>
    </dgm:pt>
    <dgm:pt modelId="{A4CBFEF2-79AA-4ADC-A0C1-6B80088F3D72}" type="parTrans" cxnId="{33EBFA62-B1ED-4F46-95B0-2C3F3135E16B}">
      <dgm:prSet/>
      <dgm:spPr/>
      <dgm:t>
        <a:bodyPr/>
        <a:lstStyle/>
        <a:p>
          <a:endParaRPr lang="en-US"/>
        </a:p>
      </dgm:t>
    </dgm:pt>
    <dgm:pt modelId="{FE609F27-6DC4-4E2F-8FA0-914B45339F6A}" type="sibTrans" cxnId="{33EBFA62-B1ED-4F46-95B0-2C3F3135E16B}">
      <dgm:prSet/>
      <dgm:spPr/>
      <dgm:t>
        <a:bodyPr/>
        <a:lstStyle/>
        <a:p>
          <a:endParaRPr lang="en-US"/>
        </a:p>
      </dgm:t>
    </dgm:pt>
    <dgm:pt modelId="{28FD815B-5A54-4532-9278-FE0DC1BB882A}">
      <dgm:prSet/>
      <dgm:spPr/>
      <dgm:t>
        <a:bodyPr/>
        <a:lstStyle/>
        <a:p>
          <a:r>
            <a:rPr lang="en-US" dirty="0"/>
            <a:t>Understand how customers evaluate products features to develop the pricing strategy.</a:t>
          </a:r>
        </a:p>
      </dgm:t>
    </dgm:pt>
    <dgm:pt modelId="{309CAD7D-C85A-4CB3-8CF3-47152B25E519}" type="parTrans" cxnId="{E8B39E54-40F1-4D0D-BF1B-A1D03D4D61AA}">
      <dgm:prSet/>
      <dgm:spPr/>
      <dgm:t>
        <a:bodyPr/>
        <a:lstStyle/>
        <a:p>
          <a:endParaRPr lang="en-US"/>
        </a:p>
      </dgm:t>
    </dgm:pt>
    <dgm:pt modelId="{A92730DE-8E63-4D8D-BF8C-646A87D48F8E}" type="sibTrans" cxnId="{E8B39E54-40F1-4D0D-BF1B-A1D03D4D61AA}">
      <dgm:prSet/>
      <dgm:spPr/>
      <dgm:t>
        <a:bodyPr/>
        <a:lstStyle/>
        <a:p>
          <a:endParaRPr lang="en-US"/>
        </a:p>
      </dgm:t>
    </dgm:pt>
    <dgm:pt modelId="{E2B79E57-4CCE-4F1D-9BE0-5672C6FED24D}">
      <dgm:prSet/>
      <dgm:spPr/>
      <dgm:t>
        <a:bodyPr/>
        <a:lstStyle/>
        <a:p>
          <a:r>
            <a:rPr lang="en-US"/>
            <a:t>Understand which attributes determine customers willingness to pay.</a:t>
          </a:r>
        </a:p>
      </dgm:t>
    </dgm:pt>
    <dgm:pt modelId="{D1D9FEF7-E453-4F8B-BEDC-49791684A289}" type="parTrans" cxnId="{5ACB76DE-1E4D-430C-B474-D2161F65D72D}">
      <dgm:prSet/>
      <dgm:spPr/>
      <dgm:t>
        <a:bodyPr/>
        <a:lstStyle/>
        <a:p>
          <a:endParaRPr lang="en-US"/>
        </a:p>
      </dgm:t>
    </dgm:pt>
    <dgm:pt modelId="{DA012385-0E34-4774-A2D6-FDEA63C0DD23}" type="sibTrans" cxnId="{5ACB76DE-1E4D-430C-B474-D2161F65D72D}">
      <dgm:prSet/>
      <dgm:spPr/>
      <dgm:t>
        <a:bodyPr/>
        <a:lstStyle/>
        <a:p>
          <a:endParaRPr lang="en-US"/>
        </a:p>
      </dgm:t>
    </dgm:pt>
    <dgm:pt modelId="{DE030CED-F4CC-4008-8ABB-F59727110AF3}">
      <dgm:prSet/>
      <dgm:spPr/>
      <dgm:t>
        <a:bodyPr/>
        <a:lstStyle/>
        <a:p>
          <a:r>
            <a:rPr lang="en-US"/>
            <a:t>Help determine which new features should be added to products and market demand.</a:t>
          </a:r>
        </a:p>
      </dgm:t>
    </dgm:pt>
    <dgm:pt modelId="{16BEA2DA-0B56-4B17-A0C7-664EF1F67D0F}" type="parTrans" cxnId="{7FA6352B-E8FB-48A3-8AF1-60D87CAE2AB7}">
      <dgm:prSet/>
      <dgm:spPr/>
      <dgm:t>
        <a:bodyPr/>
        <a:lstStyle/>
        <a:p>
          <a:endParaRPr lang="en-US"/>
        </a:p>
      </dgm:t>
    </dgm:pt>
    <dgm:pt modelId="{8ED4382D-EF7A-416D-843B-94AF74C9BEEE}" type="sibTrans" cxnId="{7FA6352B-E8FB-48A3-8AF1-60D87CAE2AB7}">
      <dgm:prSet/>
      <dgm:spPr/>
      <dgm:t>
        <a:bodyPr/>
        <a:lstStyle/>
        <a:p>
          <a:endParaRPr lang="en-US"/>
        </a:p>
      </dgm:t>
    </dgm:pt>
    <dgm:pt modelId="{34FCBD53-727F-8C46-98F0-C595EE3191D6}" type="pres">
      <dgm:prSet presAssocID="{6DBA4B86-569E-4234-A7D1-F0FBD2F52078}" presName="linear" presStyleCnt="0">
        <dgm:presLayoutVars>
          <dgm:animLvl val="lvl"/>
          <dgm:resizeHandles val="exact"/>
        </dgm:presLayoutVars>
      </dgm:prSet>
      <dgm:spPr/>
    </dgm:pt>
    <dgm:pt modelId="{AA2AD000-D2E6-2248-9DB6-FD861A5171F7}" type="pres">
      <dgm:prSet presAssocID="{1F90AC7C-B5A5-45C3-9BF8-31D4A0C3C55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83C9738-67FC-DD43-B22D-F0371C4E0816}" type="pres">
      <dgm:prSet presAssocID="{1F90AC7C-B5A5-45C3-9BF8-31D4A0C3C55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349980F-7860-CD48-A0CD-2779A9ADA844}" type="presOf" srcId="{28FD815B-5A54-4532-9278-FE0DC1BB882A}" destId="{083C9738-67FC-DD43-B22D-F0371C4E0816}" srcOrd="0" destOrd="0" presId="urn:microsoft.com/office/officeart/2005/8/layout/vList2"/>
    <dgm:cxn modelId="{13D86428-5AE0-2B4E-B4B6-598C8F1FA525}" type="presOf" srcId="{E2B79E57-4CCE-4F1D-9BE0-5672C6FED24D}" destId="{083C9738-67FC-DD43-B22D-F0371C4E0816}" srcOrd="0" destOrd="1" presId="urn:microsoft.com/office/officeart/2005/8/layout/vList2"/>
    <dgm:cxn modelId="{7FA6352B-E8FB-48A3-8AF1-60D87CAE2AB7}" srcId="{1F90AC7C-B5A5-45C3-9BF8-31D4A0C3C556}" destId="{DE030CED-F4CC-4008-8ABB-F59727110AF3}" srcOrd="2" destOrd="0" parTransId="{16BEA2DA-0B56-4B17-A0C7-664EF1F67D0F}" sibTransId="{8ED4382D-EF7A-416D-843B-94AF74C9BEEE}"/>
    <dgm:cxn modelId="{E8B39E54-40F1-4D0D-BF1B-A1D03D4D61AA}" srcId="{1F90AC7C-B5A5-45C3-9BF8-31D4A0C3C556}" destId="{28FD815B-5A54-4532-9278-FE0DC1BB882A}" srcOrd="0" destOrd="0" parTransId="{309CAD7D-C85A-4CB3-8CF3-47152B25E519}" sibTransId="{A92730DE-8E63-4D8D-BF8C-646A87D48F8E}"/>
    <dgm:cxn modelId="{33EBFA62-B1ED-4F46-95B0-2C3F3135E16B}" srcId="{6DBA4B86-569E-4234-A7D1-F0FBD2F52078}" destId="{1F90AC7C-B5A5-45C3-9BF8-31D4A0C3C556}" srcOrd="0" destOrd="0" parTransId="{A4CBFEF2-79AA-4ADC-A0C1-6B80088F3D72}" sibTransId="{FE609F27-6DC4-4E2F-8FA0-914B45339F6A}"/>
    <dgm:cxn modelId="{EE5F6995-3838-9C40-A87C-B5666D89F9B5}" type="presOf" srcId="{6DBA4B86-569E-4234-A7D1-F0FBD2F52078}" destId="{34FCBD53-727F-8C46-98F0-C595EE3191D6}" srcOrd="0" destOrd="0" presId="urn:microsoft.com/office/officeart/2005/8/layout/vList2"/>
    <dgm:cxn modelId="{03152BBF-A2D6-5F4E-8B9C-ECDCA1B71487}" type="presOf" srcId="{1F90AC7C-B5A5-45C3-9BF8-31D4A0C3C556}" destId="{AA2AD000-D2E6-2248-9DB6-FD861A5171F7}" srcOrd="0" destOrd="0" presId="urn:microsoft.com/office/officeart/2005/8/layout/vList2"/>
    <dgm:cxn modelId="{5ACB76DE-1E4D-430C-B474-D2161F65D72D}" srcId="{1F90AC7C-B5A5-45C3-9BF8-31D4A0C3C556}" destId="{E2B79E57-4CCE-4F1D-9BE0-5672C6FED24D}" srcOrd="1" destOrd="0" parTransId="{D1D9FEF7-E453-4F8B-BEDC-49791684A289}" sibTransId="{DA012385-0E34-4774-A2D6-FDEA63C0DD23}"/>
    <dgm:cxn modelId="{308278F6-19D9-264E-81B6-834B168B1555}" type="presOf" srcId="{DE030CED-F4CC-4008-8ABB-F59727110AF3}" destId="{083C9738-67FC-DD43-B22D-F0371C4E0816}" srcOrd="0" destOrd="2" presId="urn:microsoft.com/office/officeart/2005/8/layout/vList2"/>
    <dgm:cxn modelId="{4CC00BB0-EEFE-FF48-9D0C-A53017C8B4AD}" type="presParOf" srcId="{34FCBD53-727F-8C46-98F0-C595EE3191D6}" destId="{AA2AD000-D2E6-2248-9DB6-FD861A5171F7}" srcOrd="0" destOrd="0" presId="urn:microsoft.com/office/officeart/2005/8/layout/vList2"/>
    <dgm:cxn modelId="{00266651-9BD0-784C-A601-10DB63AFDDB2}" type="presParOf" srcId="{34FCBD53-727F-8C46-98F0-C595EE3191D6}" destId="{083C9738-67FC-DD43-B22D-F0371C4E081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F23B7-982A-4FCB-8FA9-198537BC1D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92E3CC-3642-4D68-B0D0-AE100983B190}">
      <dgm:prSet/>
      <dgm:spPr/>
      <dgm:t>
        <a:bodyPr/>
        <a:lstStyle/>
        <a:p>
          <a:r>
            <a:rPr lang="en-US" b="1"/>
            <a:t>Scenario	Profit ($) #</a:t>
          </a:r>
          <a:endParaRPr lang="en-US"/>
        </a:p>
      </dgm:t>
    </dgm:pt>
    <dgm:pt modelId="{149F14D2-30E2-438F-9F90-A916813AFCF6}" type="parTrans" cxnId="{9C3DAD8A-D03B-4C76-AEF0-49FF30A8261C}">
      <dgm:prSet/>
      <dgm:spPr/>
      <dgm:t>
        <a:bodyPr/>
        <a:lstStyle/>
        <a:p>
          <a:endParaRPr lang="en-US"/>
        </a:p>
      </dgm:t>
    </dgm:pt>
    <dgm:pt modelId="{B2F36BE2-EADB-4080-9F4E-90115774E0FC}" type="sibTrans" cxnId="{9C3DAD8A-D03B-4C76-AEF0-49FF30A8261C}">
      <dgm:prSet/>
      <dgm:spPr/>
      <dgm:t>
        <a:bodyPr/>
        <a:lstStyle/>
        <a:p>
          <a:endParaRPr lang="en-US"/>
        </a:p>
      </dgm:t>
    </dgm:pt>
    <dgm:pt modelId="{FEE6403C-1405-4F1A-8336-ACC29FD8DB81}">
      <dgm:prSet/>
      <dgm:spPr/>
      <dgm:t>
        <a:bodyPr/>
        <a:lstStyle/>
        <a:p>
          <a:r>
            <a:rPr lang="en-US"/>
            <a:t>Scenario 1	232,410</a:t>
          </a:r>
        </a:p>
      </dgm:t>
    </dgm:pt>
    <dgm:pt modelId="{FD73912C-AF4B-4796-A9B2-4735855C5A0F}" type="parTrans" cxnId="{CD2D1914-92FC-4C8C-812E-68A41D00ABC1}">
      <dgm:prSet/>
      <dgm:spPr/>
      <dgm:t>
        <a:bodyPr/>
        <a:lstStyle/>
        <a:p>
          <a:endParaRPr lang="en-US"/>
        </a:p>
      </dgm:t>
    </dgm:pt>
    <dgm:pt modelId="{8D5E8498-C5DB-48DD-A9C8-5AD55E2BC8A8}" type="sibTrans" cxnId="{CD2D1914-92FC-4C8C-812E-68A41D00ABC1}">
      <dgm:prSet/>
      <dgm:spPr/>
      <dgm:t>
        <a:bodyPr/>
        <a:lstStyle/>
        <a:p>
          <a:endParaRPr lang="en-US"/>
        </a:p>
      </dgm:t>
    </dgm:pt>
    <dgm:pt modelId="{988E3A13-209D-4ABD-807C-5FC3765E4FC5}">
      <dgm:prSet/>
      <dgm:spPr/>
      <dgm:t>
        <a:bodyPr/>
        <a:lstStyle/>
        <a:p>
          <a:r>
            <a:rPr lang="en-US"/>
            <a:t>Scenario 2	245,560</a:t>
          </a:r>
        </a:p>
      </dgm:t>
    </dgm:pt>
    <dgm:pt modelId="{F4A06BC8-7201-4124-A474-C8AD7948EAAB}" type="parTrans" cxnId="{A90046D8-FB11-4B8D-8A77-61383FBEF275}">
      <dgm:prSet/>
      <dgm:spPr/>
      <dgm:t>
        <a:bodyPr/>
        <a:lstStyle/>
        <a:p>
          <a:endParaRPr lang="en-US"/>
        </a:p>
      </dgm:t>
    </dgm:pt>
    <dgm:pt modelId="{58E619F0-7246-4925-B81A-2C1A2AC017FC}" type="sibTrans" cxnId="{A90046D8-FB11-4B8D-8A77-61383FBEF275}">
      <dgm:prSet/>
      <dgm:spPr/>
      <dgm:t>
        <a:bodyPr/>
        <a:lstStyle/>
        <a:p>
          <a:endParaRPr lang="en-US"/>
        </a:p>
      </dgm:t>
    </dgm:pt>
    <dgm:pt modelId="{F1187391-7A09-42B5-805A-CBEE4FDABFE6}">
      <dgm:prSet/>
      <dgm:spPr/>
      <dgm:t>
        <a:bodyPr/>
        <a:lstStyle/>
        <a:p>
          <a:r>
            <a:rPr lang="en-US"/>
            <a:t>Scenario 3	232,410</a:t>
          </a:r>
        </a:p>
      </dgm:t>
    </dgm:pt>
    <dgm:pt modelId="{2ADC8247-5853-4F07-981D-795D2B3E277F}" type="parTrans" cxnId="{0310BE55-E346-4403-B7BF-C526A020E6D8}">
      <dgm:prSet/>
      <dgm:spPr/>
      <dgm:t>
        <a:bodyPr/>
        <a:lstStyle/>
        <a:p>
          <a:endParaRPr lang="en-US"/>
        </a:p>
      </dgm:t>
    </dgm:pt>
    <dgm:pt modelId="{D5FCA9B3-6911-4E62-93D8-A164A19E6144}" type="sibTrans" cxnId="{0310BE55-E346-4403-B7BF-C526A020E6D8}">
      <dgm:prSet/>
      <dgm:spPr/>
      <dgm:t>
        <a:bodyPr/>
        <a:lstStyle/>
        <a:p>
          <a:endParaRPr lang="en-US"/>
        </a:p>
      </dgm:t>
    </dgm:pt>
    <dgm:pt modelId="{D7595D56-4A8C-4E52-8B32-715E09759EDD}">
      <dgm:prSet/>
      <dgm:spPr/>
      <dgm:t>
        <a:bodyPr/>
        <a:lstStyle/>
        <a:p>
          <a:r>
            <a:rPr lang="en-US"/>
            <a:t>Scenario 4	251,940</a:t>
          </a:r>
        </a:p>
      </dgm:t>
    </dgm:pt>
    <dgm:pt modelId="{80046ED3-827A-41CF-AA1C-012439215905}" type="parTrans" cxnId="{413112ED-36E8-403F-9A51-D5BECCC5B426}">
      <dgm:prSet/>
      <dgm:spPr/>
      <dgm:t>
        <a:bodyPr/>
        <a:lstStyle/>
        <a:p>
          <a:endParaRPr lang="en-US"/>
        </a:p>
      </dgm:t>
    </dgm:pt>
    <dgm:pt modelId="{8B2B3B23-319B-4165-9EA4-4CBFBB50F7C9}" type="sibTrans" cxnId="{413112ED-36E8-403F-9A51-D5BECCC5B426}">
      <dgm:prSet/>
      <dgm:spPr/>
      <dgm:t>
        <a:bodyPr/>
        <a:lstStyle/>
        <a:p>
          <a:endParaRPr lang="en-US"/>
        </a:p>
      </dgm:t>
    </dgm:pt>
    <dgm:pt modelId="{3877D3AF-E317-C54D-8185-45E20B37C67C}" type="pres">
      <dgm:prSet presAssocID="{76CF23B7-982A-4FCB-8FA9-198537BC1D2E}" presName="linear" presStyleCnt="0">
        <dgm:presLayoutVars>
          <dgm:animLvl val="lvl"/>
          <dgm:resizeHandles val="exact"/>
        </dgm:presLayoutVars>
      </dgm:prSet>
      <dgm:spPr/>
    </dgm:pt>
    <dgm:pt modelId="{9D66477A-14A7-2442-A403-74352ACAC216}" type="pres">
      <dgm:prSet presAssocID="{DE92E3CC-3642-4D68-B0D0-AE100983B1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7CE331D-9C2A-7149-A82A-B5CA5EC75953}" type="pres">
      <dgm:prSet presAssocID="{B2F36BE2-EADB-4080-9F4E-90115774E0FC}" presName="spacer" presStyleCnt="0"/>
      <dgm:spPr/>
    </dgm:pt>
    <dgm:pt modelId="{4A5C8D09-173F-AE40-965D-F9D172DFAC02}" type="pres">
      <dgm:prSet presAssocID="{FEE6403C-1405-4F1A-8336-ACC29FD8DB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AE9A59-B739-0B4B-8763-658EBEE64891}" type="pres">
      <dgm:prSet presAssocID="{8D5E8498-C5DB-48DD-A9C8-5AD55E2BC8A8}" presName="spacer" presStyleCnt="0"/>
      <dgm:spPr/>
    </dgm:pt>
    <dgm:pt modelId="{9AD294F6-FF41-2040-93EF-CEB8940D6079}" type="pres">
      <dgm:prSet presAssocID="{988E3A13-209D-4ABD-807C-5FC3765E4FC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AA93F2-059B-DE4A-929B-6D6BBBAC358C}" type="pres">
      <dgm:prSet presAssocID="{58E619F0-7246-4925-B81A-2C1A2AC017FC}" presName="spacer" presStyleCnt="0"/>
      <dgm:spPr/>
    </dgm:pt>
    <dgm:pt modelId="{570C0B60-020F-0F48-9A36-C5D07C85436D}" type="pres">
      <dgm:prSet presAssocID="{F1187391-7A09-42B5-805A-CBEE4FDABFE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22262E-9FB4-744E-8A5F-69BBD8F38A22}" type="pres">
      <dgm:prSet presAssocID="{D5FCA9B3-6911-4E62-93D8-A164A19E6144}" presName="spacer" presStyleCnt="0"/>
      <dgm:spPr/>
    </dgm:pt>
    <dgm:pt modelId="{031A4F8D-1434-6A4C-97BC-5556E1736D4A}" type="pres">
      <dgm:prSet presAssocID="{D7595D56-4A8C-4E52-8B32-715E09759ED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D2D1914-92FC-4C8C-812E-68A41D00ABC1}" srcId="{76CF23B7-982A-4FCB-8FA9-198537BC1D2E}" destId="{FEE6403C-1405-4F1A-8336-ACC29FD8DB81}" srcOrd="1" destOrd="0" parTransId="{FD73912C-AF4B-4796-A9B2-4735855C5A0F}" sibTransId="{8D5E8498-C5DB-48DD-A9C8-5AD55E2BC8A8}"/>
    <dgm:cxn modelId="{0310BE55-E346-4403-B7BF-C526A020E6D8}" srcId="{76CF23B7-982A-4FCB-8FA9-198537BC1D2E}" destId="{F1187391-7A09-42B5-805A-CBEE4FDABFE6}" srcOrd="3" destOrd="0" parTransId="{2ADC8247-5853-4F07-981D-795D2B3E277F}" sibTransId="{D5FCA9B3-6911-4E62-93D8-A164A19E6144}"/>
    <dgm:cxn modelId="{4F6DF860-3FFB-654A-AC2F-95C0697A89D4}" type="presOf" srcId="{F1187391-7A09-42B5-805A-CBEE4FDABFE6}" destId="{570C0B60-020F-0F48-9A36-C5D07C85436D}" srcOrd="0" destOrd="0" presId="urn:microsoft.com/office/officeart/2005/8/layout/vList2"/>
    <dgm:cxn modelId="{525B5F6E-EE62-FA4E-9BD4-F3198F3D1385}" type="presOf" srcId="{D7595D56-4A8C-4E52-8B32-715E09759EDD}" destId="{031A4F8D-1434-6A4C-97BC-5556E1736D4A}" srcOrd="0" destOrd="0" presId="urn:microsoft.com/office/officeart/2005/8/layout/vList2"/>
    <dgm:cxn modelId="{9C3DAD8A-D03B-4C76-AEF0-49FF30A8261C}" srcId="{76CF23B7-982A-4FCB-8FA9-198537BC1D2E}" destId="{DE92E3CC-3642-4D68-B0D0-AE100983B190}" srcOrd="0" destOrd="0" parTransId="{149F14D2-30E2-438F-9F90-A916813AFCF6}" sibTransId="{B2F36BE2-EADB-4080-9F4E-90115774E0FC}"/>
    <dgm:cxn modelId="{3CD52A8C-5B43-8840-9E01-41F420938989}" type="presOf" srcId="{988E3A13-209D-4ABD-807C-5FC3765E4FC5}" destId="{9AD294F6-FF41-2040-93EF-CEB8940D6079}" srcOrd="0" destOrd="0" presId="urn:microsoft.com/office/officeart/2005/8/layout/vList2"/>
    <dgm:cxn modelId="{CA6B988C-FABC-BA44-949F-E99ED6D3B5CE}" type="presOf" srcId="{FEE6403C-1405-4F1A-8336-ACC29FD8DB81}" destId="{4A5C8D09-173F-AE40-965D-F9D172DFAC02}" srcOrd="0" destOrd="0" presId="urn:microsoft.com/office/officeart/2005/8/layout/vList2"/>
    <dgm:cxn modelId="{FA987F90-AEC2-2844-BDDC-7C14F72F8C05}" type="presOf" srcId="{DE92E3CC-3642-4D68-B0D0-AE100983B190}" destId="{9D66477A-14A7-2442-A403-74352ACAC216}" srcOrd="0" destOrd="0" presId="urn:microsoft.com/office/officeart/2005/8/layout/vList2"/>
    <dgm:cxn modelId="{C882B2AA-BCB3-FD45-8BC7-2CFB3077F68F}" type="presOf" srcId="{76CF23B7-982A-4FCB-8FA9-198537BC1D2E}" destId="{3877D3AF-E317-C54D-8185-45E20B37C67C}" srcOrd="0" destOrd="0" presId="urn:microsoft.com/office/officeart/2005/8/layout/vList2"/>
    <dgm:cxn modelId="{A90046D8-FB11-4B8D-8A77-61383FBEF275}" srcId="{76CF23B7-982A-4FCB-8FA9-198537BC1D2E}" destId="{988E3A13-209D-4ABD-807C-5FC3765E4FC5}" srcOrd="2" destOrd="0" parTransId="{F4A06BC8-7201-4124-A474-C8AD7948EAAB}" sibTransId="{58E619F0-7246-4925-B81A-2C1A2AC017FC}"/>
    <dgm:cxn modelId="{413112ED-36E8-403F-9A51-D5BECCC5B426}" srcId="{76CF23B7-982A-4FCB-8FA9-198537BC1D2E}" destId="{D7595D56-4A8C-4E52-8B32-715E09759EDD}" srcOrd="4" destOrd="0" parTransId="{80046ED3-827A-41CF-AA1C-012439215905}" sibTransId="{8B2B3B23-319B-4165-9EA4-4CBFBB50F7C9}"/>
    <dgm:cxn modelId="{5E4F3060-7374-7043-9251-AF6DE8062DAB}" type="presParOf" srcId="{3877D3AF-E317-C54D-8185-45E20B37C67C}" destId="{9D66477A-14A7-2442-A403-74352ACAC216}" srcOrd="0" destOrd="0" presId="urn:microsoft.com/office/officeart/2005/8/layout/vList2"/>
    <dgm:cxn modelId="{1AA52736-4588-DB44-9D30-4C6BF13B3101}" type="presParOf" srcId="{3877D3AF-E317-C54D-8185-45E20B37C67C}" destId="{A7CE331D-9C2A-7149-A82A-B5CA5EC75953}" srcOrd="1" destOrd="0" presId="urn:microsoft.com/office/officeart/2005/8/layout/vList2"/>
    <dgm:cxn modelId="{E19BC654-40C9-8143-91E7-75EFEB8E34CE}" type="presParOf" srcId="{3877D3AF-E317-C54D-8185-45E20B37C67C}" destId="{4A5C8D09-173F-AE40-965D-F9D172DFAC02}" srcOrd="2" destOrd="0" presId="urn:microsoft.com/office/officeart/2005/8/layout/vList2"/>
    <dgm:cxn modelId="{C1E29374-EC83-F54C-8FFB-055D04E79550}" type="presParOf" srcId="{3877D3AF-E317-C54D-8185-45E20B37C67C}" destId="{D6AE9A59-B739-0B4B-8763-658EBEE64891}" srcOrd="3" destOrd="0" presId="urn:microsoft.com/office/officeart/2005/8/layout/vList2"/>
    <dgm:cxn modelId="{B766A71E-1601-6D40-A89F-D9BB239C9130}" type="presParOf" srcId="{3877D3AF-E317-C54D-8185-45E20B37C67C}" destId="{9AD294F6-FF41-2040-93EF-CEB8940D6079}" srcOrd="4" destOrd="0" presId="urn:microsoft.com/office/officeart/2005/8/layout/vList2"/>
    <dgm:cxn modelId="{2FCF0A57-82A0-B948-B61B-99A6103DEF6F}" type="presParOf" srcId="{3877D3AF-E317-C54D-8185-45E20B37C67C}" destId="{BCAA93F2-059B-DE4A-929B-6D6BBBAC358C}" srcOrd="5" destOrd="0" presId="urn:microsoft.com/office/officeart/2005/8/layout/vList2"/>
    <dgm:cxn modelId="{0A20D0BE-7F41-0F4F-A5A7-D0C4C8430969}" type="presParOf" srcId="{3877D3AF-E317-C54D-8185-45E20B37C67C}" destId="{570C0B60-020F-0F48-9A36-C5D07C85436D}" srcOrd="6" destOrd="0" presId="urn:microsoft.com/office/officeart/2005/8/layout/vList2"/>
    <dgm:cxn modelId="{5113E6FB-B4AA-8142-9852-7ED3F4D7B78D}" type="presParOf" srcId="{3877D3AF-E317-C54D-8185-45E20B37C67C}" destId="{FE22262E-9FB4-744E-8A5F-69BBD8F38A22}" srcOrd="7" destOrd="0" presId="urn:microsoft.com/office/officeart/2005/8/layout/vList2"/>
    <dgm:cxn modelId="{690DA1C9-8EBC-1745-A892-FED8307D4E17}" type="presParOf" srcId="{3877D3AF-E317-C54D-8185-45E20B37C67C}" destId="{031A4F8D-1434-6A4C-97BC-5556E1736D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C63DC-ABBC-6041-A20C-03F1BD8D8F39}">
      <dsp:nvSpPr>
        <dsp:cNvPr id="0" name=""/>
        <dsp:cNvSpPr/>
      </dsp:nvSpPr>
      <dsp:spPr>
        <a:xfrm>
          <a:off x="0" y="501831"/>
          <a:ext cx="6807048" cy="2910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303" tIns="437388" rIns="52830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Age and gender will affect the choice of 	products.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The impacts of age is greater than gender.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Old kids concern more about price and 	motion.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Young kids concern more about size and style.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Female kid concern more about price, size, 	style.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Male kids concern more about motion.</a:t>
          </a:r>
        </a:p>
      </dsp:txBody>
      <dsp:txXfrm>
        <a:off x="0" y="501831"/>
        <a:ext cx="6807048" cy="2910599"/>
      </dsp:txXfrm>
    </dsp:sp>
    <dsp:sp modelId="{8A9F5A42-C296-7A4A-A3E3-B6B1893C9CBD}">
      <dsp:nvSpPr>
        <dsp:cNvPr id="0" name=""/>
        <dsp:cNvSpPr/>
      </dsp:nvSpPr>
      <dsp:spPr>
        <a:xfrm>
          <a:off x="340352" y="191871"/>
          <a:ext cx="4764933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03" tIns="0" rIns="18010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Key Insights :</a:t>
          </a:r>
          <a:endParaRPr lang="en-US" sz="2100" kern="1200"/>
        </a:p>
      </dsp:txBody>
      <dsp:txXfrm>
        <a:off x="370614" y="222133"/>
        <a:ext cx="4704409" cy="559396"/>
      </dsp:txXfrm>
    </dsp:sp>
    <dsp:sp modelId="{70FCA1CB-BF3D-2241-95DF-FE8FA65EAE8C}">
      <dsp:nvSpPr>
        <dsp:cNvPr id="0" name=""/>
        <dsp:cNvSpPr/>
      </dsp:nvSpPr>
      <dsp:spPr>
        <a:xfrm>
          <a:off x="0" y="3835791"/>
          <a:ext cx="6807048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303" tIns="437388" rIns="52830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Portfolio 6 &amp; portfolio 8 in short-term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Products 4 and 12 in long-term</a:t>
          </a:r>
        </a:p>
      </dsp:txBody>
      <dsp:txXfrm>
        <a:off x="0" y="3835791"/>
        <a:ext cx="6807048" cy="1223775"/>
      </dsp:txXfrm>
    </dsp:sp>
    <dsp:sp modelId="{70B9AFBE-8DF1-6344-A3B9-0CC59C0002AD}">
      <dsp:nvSpPr>
        <dsp:cNvPr id="0" name=""/>
        <dsp:cNvSpPr/>
      </dsp:nvSpPr>
      <dsp:spPr>
        <a:xfrm>
          <a:off x="340352" y="3525831"/>
          <a:ext cx="4764933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03" tIns="0" rIns="18010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heavy" kern="1200">
              <a:uFillTx/>
            </a:rPr>
            <a:t>Recommendation :</a:t>
          </a:r>
          <a:endParaRPr lang="en-US" sz="2100" kern="1200"/>
        </a:p>
      </dsp:txBody>
      <dsp:txXfrm>
        <a:off x="370614" y="3556093"/>
        <a:ext cx="470440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AD000-D2E6-2248-9DB6-FD861A5171F7}">
      <dsp:nvSpPr>
        <dsp:cNvPr id="0" name=""/>
        <dsp:cNvSpPr/>
      </dsp:nvSpPr>
      <dsp:spPr>
        <a:xfrm>
          <a:off x="0" y="7215"/>
          <a:ext cx="6697941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Why conjoint is a valuable tool </a:t>
          </a:r>
          <a:r>
            <a:rPr lang="en-US" sz="3200" b="1" kern="1200" dirty="0">
              <a:highlight>
                <a:srgbClr val="000000"/>
              </a:highlight>
            </a:rPr>
            <a:t>for</a:t>
          </a:r>
          <a:r>
            <a:rPr lang="en-US" sz="3200" b="1" kern="1200" dirty="0"/>
            <a:t> this analysis?</a:t>
          </a:r>
          <a:endParaRPr lang="en-US" sz="3200" kern="1200" dirty="0"/>
        </a:p>
      </dsp:txBody>
      <dsp:txXfrm>
        <a:off x="62141" y="69356"/>
        <a:ext cx="6573659" cy="1148678"/>
      </dsp:txXfrm>
    </dsp:sp>
    <dsp:sp modelId="{083C9738-67FC-DD43-B22D-F0371C4E0816}">
      <dsp:nvSpPr>
        <dsp:cNvPr id="0" name=""/>
        <dsp:cNvSpPr/>
      </dsp:nvSpPr>
      <dsp:spPr>
        <a:xfrm>
          <a:off x="0" y="1280175"/>
          <a:ext cx="6697941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66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Understand how customers evaluate products features to develop the pricing strategy.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Understand which attributes determine customers willingness to pay.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Help determine which new features should be added to products and market demand.</a:t>
          </a:r>
        </a:p>
      </dsp:txBody>
      <dsp:txXfrm>
        <a:off x="0" y="1280175"/>
        <a:ext cx="6697941" cy="238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6477A-14A7-2442-A403-74352ACAC216}">
      <dsp:nvSpPr>
        <dsp:cNvPr id="0" name=""/>
        <dsp:cNvSpPr/>
      </dsp:nvSpPr>
      <dsp:spPr>
        <a:xfrm>
          <a:off x="0" y="386499"/>
          <a:ext cx="4354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Scenario	Profit ($) #</a:t>
          </a:r>
          <a:endParaRPr lang="en-US" sz="2700" kern="1200"/>
        </a:p>
      </dsp:txBody>
      <dsp:txXfrm>
        <a:off x="31613" y="418112"/>
        <a:ext cx="4291008" cy="584369"/>
      </dsp:txXfrm>
    </dsp:sp>
    <dsp:sp modelId="{4A5C8D09-173F-AE40-965D-F9D172DFAC02}">
      <dsp:nvSpPr>
        <dsp:cNvPr id="0" name=""/>
        <dsp:cNvSpPr/>
      </dsp:nvSpPr>
      <dsp:spPr>
        <a:xfrm>
          <a:off x="0" y="1111854"/>
          <a:ext cx="4354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Scenario 1	232,410</a:t>
          </a:r>
        </a:p>
      </dsp:txBody>
      <dsp:txXfrm>
        <a:off x="31613" y="1143467"/>
        <a:ext cx="4291008" cy="584369"/>
      </dsp:txXfrm>
    </dsp:sp>
    <dsp:sp modelId="{9AD294F6-FF41-2040-93EF-CEB8940D6079}">
      <dsp:nvSpPr>
        <dsp:cNvPr id="0" name=""/>
        <dsp:cNvSpPr/>
      </dsp:nvSpPr>
      <dsp:spPr>
        <a:xfrm>
          <a:off x="0" y="1837209"/>
          <a:ext cx="4354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Scenario 2	245,560</a:t>
          </a:r>
        </a:p>
      </dsp:txBody>
      <dsp:txXfrm>
        <a:off x="31613" y="1868822"/>
        <a:ext cx="4291008" cy="584369"/>
      </dsp:txXfrm>
    </dsp:sp>
    <dsp:sp modelId="{570C0B60-020F-0F48-9A36-C5D07C85436D}">
      <dsp:nvSpPr>
        <dsp:cNvPr id="0" name=""/>
        <dsp:cNvSpPr/>
      </dsp:nvSpPr>
      <dsp:spPr>
        <a:xfrm>
          <a:off x="0" y="2562564"/>
          <a:ext cx="4354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Scenario 3	232,410</a:t>
          </a:r>
        </a:p>
      </dsp:txBody>
      <dsp:txXfrm>
        <a:off x="31613" y="2594177"/>
        <a:ext cx="4291008" cy="584369"/>
      </dsp:txXfrm>
    </dsp:sp>
    <dsp:sp modelId="{031A4F8D-1434-6A4C-97BC-5556E1736D4A}">
      <dsp:nvSpPr>
        <dsp:cNvPr id="0" name=""/>
        <dsp:cNvSpPr/>
      </dsp:nvSpPr>
      <dsp:spPr>
        <a:xfrm>
          <a:off x="0" y="3287919"/>
          <a:ext cx="43542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Scenario 4	251,940</a:t>
          </a:r>
        </a:p>
      </dsp:txBody>
      <dsp:txXfrm>
        <a:off x="31613" y="3319532"/>
        <a:ext cx="4291008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D81E7-4CE9-1741-AFFD-D6FDCFF69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277EF-D1FB-3646-8742-6E2767A1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7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277EF-D1FB-3646-8742-6E2767A1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05227"/>
            <a:ext cx="12192000" cy="3166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560" y="274320"/>
            <a:ext cx="10195560" cy="3749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8825" y="2988741"/>
            <a:ext cx="8194675" cy="81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58443" y="4084739"/>
            <a:ext cx="10342245" cy="72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5906-D04F-2041-A34F-E51700775126}" type="datetime1">
              <a:rPr lang="en-US" smtClean="0"/>
              <a:t>4/8/25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4013-048E-1942-A753-9CAE45F2AEB6}" type="datetime1">
              <a:rPr lang="en-US" smtClean="0"/>
              <a:t>4/8/25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38DF-8FD1-574B-8D5F-0EFFF5FA5901}" type="datetime1">
              <a:rPr lang="en-US" smtClean="0"/>
              <a:t>4/8/25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6AC4-5499-5647-A3AC-2DE1501F0A05}" type="datetime1">
              <a:rPr lang="en-US" smtClean="0"/>
              <a:t>4/8/25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3191" y="416559"/>
            <a:ext cx="11376025" cy="1717039"/>
          </a:xfrm>
          <a:custGeom>
            <a:avLst/>
            <a:gdLst/>
            <a:ahLst/>
            <a:cxnLst/>
            <a:rect l="l" t="t" r="r" b="b"/>
            <a:pathLst>
              <a:path w="11376025" h="1717039">
                <a:moveTo>
                  <a:pt x="0" y="1717039"/>
                </a:moveTo>
                <a:lnTo>
                  <a:pt x="11375402" y="1717039"/>
                </a:lnTo>
                <a:lnTo>
                  <a:pt x="11375402" y="0"/>
                </a:lnTo>
                <a:lnTo>
                  <a:pt x="0" y="0"/>
                </a:lnTo>
                <a:lnTo>
                  <a:pt x="0" y="17170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9806" y="289559"/>
            <a:ext cx="11565890" cy="1971039"/>
          </a:xfrm>
          <a:custGeom>
            <a:avLst/>
            <a:gdLst/>
            <a:ahLst/>
            <a:cxnLst/>
            <a:rect l="l" t="t" r="r" b="b"/>
            <a:pathLst>
              <a:path w="11565890" h="1971039">
                <a:moveTo>
                  <a:pt x="11514988" y="50800"/>
                </a:moveTo>
                <a:lnTo>
                  <a:pt x="11438788" y="50800"/>
                </a:lnTo>
                <a:lnTo>
                  <a:pt x="11438788" y="127000"/>
                </a:lnTo>
                <a:lnTo>
                  <a:pt x="11438788" y="1844040"/>
                </a:lnTo>
                <a:lnTo>
                  <a:pt x="127000" y="1844040"/>
                </a:lnTo>
                <a:lnTo>
                  <a:pt x="127000" y="127000"/>
                </a:lnTo>
                <a:lnTo>
                  <a:pt x="11438788" y="127000"/>
                </a:lnTo>
                <a:lnTo>
                  <a:pt x="11438788" y="50800"/>
                </a:lnTo>
                <a:lnTo>
                  <a:pt x="50800" y="50800"/>
                </a:lnTo>
                <a:lnTo>
                  <a:pt x="50800" y="127000"/>
                </a:lnTo>
                <a:lnTo>
                  <a:pt x="50800" y="1844040"/>
                </a:lnTo>
                <a:lnTo>
                  <a:pt x="50800" y="1920240"/>
                </a:lnTo>
                <a:lnTo>
                  <a:pt x="11514988" y="1920240"/>
                </a:lnTo>
                <a:lnTo>
                  <a:pt x="11514988" y="1844128"/>
                </a:lnTo>
                <a:lnTo>
                  <a:pt x="11514988" y="127000"/>
                </a:lnTo>
                <a:lnTo>
                  <a:pt x="11514988" y="126873"/>
                </a:lnTo>
                <a:lnTo>
                  <a:pt x="11514988" y="50800"/>
                </a:lnTo>
                <a:close/>
              </a:path>
              <a:path w="11565890" h="1971039">
                <a:moveTo>
                  <a:pt x="11565788" y="0"/>
                </a:moveTo>
                <a:lnTo>
                  <a:pt x="11540388" y="0"/>
                </a:lnTo>
                <a:lnTo>
                  <a:pt x="11540388" y="25400"/>
                </a:lnTo>
                <a:lnTo>
                  <a:pt x="11540388" y="1945640"/>
                </a:lnTo>
                <a:lnTo>
                  <a:pt x="25400" y="1945640"/>
                </a:lnTo>
                <a:lnTo>
                  <a:pt x="25400" y="25400"/>
                </a:lnTo>
                <a:lnTo>
                  <a:pt x="11540388" y="25400"/>
                </a:lnTo>
                <a:lnTo>
                  <a:pt x="11540388" y="0"/>
                </a:lnTo>
                <a:lnTo>
                  <a:pt x="0" y="0"/>
                </a:lnTo>
                <a:lnTo>
                  <a:pt x="0" y="25400"/>
                </a:lnTo>
                <a:lnTo>
                  <a:pt x="0" y="1945640"/>
                </a:lnTo>
                <a:lnTo>
                  <a:pt x="0" y="1971040"/>
                </a:lnTo>
                <a:lnTo>
                  <a:pt x="11565788" y="1971040"/>
                </a:lnTo>
                <a:lnTo>
                  <a:pt x="11565788" y="1945728"/>
                </a:lnTo>
                <a:lnTo>
                  <a:pt x="11565788" y="25400"/>
                </a:lnTo>
                <a:lnTo>
                  <a:pt x="11565788" y="25273"/>
                </a:lnTo>
                <a:lnTo>
                  <a:pt x="11565788" y="0"/>
                </a:lnTo>
                <a:close/>
              </a:path>
            </a:pathLst>
          </a:custGeom>
          <a:solidFill>
            <a:srgbClr val="404040">
              <a:alpha val="995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30343" y="580961"/>
            <a:ext cx="19050" cy="1371600"/>
          </a:xfrm>
          <a:custGeom>
            <a:avLst/>
            <a:gdLst/>
            <a:ahLst/>
            <a:cxnLst/>
            <a:rect l="l" t="t" r="r" b="b"/>
            <a:pathLst>
              <a:path w="19050" h="1371600">
                <a:moveTo>
                  <a:pt x="1905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9050" y="0"/>
                </a:lnTo>
                <a:lnTo>
                  <a:pt x="19050" y="137160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FEB6-B08C-F942-90A0-0D98982F267F}" type="datetime1">
              <a:rPr lang="en-US" smtClean="0"/>
              <a:t>4/8/25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666" y="405371"/>
            <a:ext cx="65989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2669" y="1377823"/>
            <a:ext cx="5570855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80EC-CE7A-D44E-A55B-202664936A28}" type="datetime1">
              <a:rPr lang="en-US" smtClean="0"/>
              <a:t>4/8/25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2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C4F9-836B-D6F2-222E-0697DD0B4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0" y="4114800"/>
            <a:ext cx="2649538" cy="430887"/>
          </a:xfrm>
        </p:spPr>
        <p:txBody>
          <a:bodyPr/>
          <a:lstStyle/>
          <a:p>
            <a:r>
              <a:rPr lang="en-US" sz="2800" b="0" u="none" dirty="0">
                <a:solidFill>
                  <a:schemeClr val="bg1"/>
                </a:solidFill>
              </a:rPr>
              <a:t>- Surbhi Sharma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296FD-BCC1-EB39-AECF-602C710AC2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579245"/>
            <a:chOff x="0" y="0"/>
            <a:chExt cx="12192000" cy="1579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788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2191" y="0"/>
              <a:ext cx="4309871" cy="15788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459" y="177914"/>
            <a:ext cx="4184650" cy="10960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3990"/>
              </a:lnSpc>
              <a:spcBef>
                <a:spcPts val="600"/>
              </a:spcBef>
            </a:pPr>
            <a:r>
              <a:rPr sz="3700" b="0" u="none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3700" b="0" u="none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35" dirty="0">
                <a:solidFill>
                  <a:srgbClr val="FFFFFF"/>
                </a:solidFill>
                <a:latin typeface="Trebuchet MS"/>
                <a:cs typeface="Trebuchet MS"/>
              </a:rPr>
              <a:t>simulation</a:t>
            </a:r>
            <a:r>
              <a:rPr sz="3700" b="0" u="none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340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3700" b="0" u="none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3700" b="0" u="none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20" dirty="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endParaRPr sz="37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159507"/>
            <a:ext cx="12052300" cy="2621280"/>
            <a:chOff x="0" y="2159507"/>
            <a:chExt cx="12052300" cy="26212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3380" y="2159507"/>
              <a:ext cx="4058412" cy="26029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189987"/>
              <a:ext cx="4058412" cy="2590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8288" y="2171699"/>
              <a:ext cx="4163567" cy="25862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8459" y="5011750"/>
            <a:ext cx="2978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Gender(female)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with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size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</a:t>
            </a:r>
            <a:r>
              <a:rPr sz="1800" spc="-10" dirty="0">
                <a:latin typeface="Trebuchet MS"/>
                <a:cs typeface="Trebuchet MS"/>
              </a:rPr>
              <a:t>style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1912" y="5010416"/>
            <a:ext cx="738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787775" algn="l"/>
              </a:tabLst>
            </a:pPr>
            <a:r>
              <a:rPr sz="1800" spc="-40" dirty="0">
                <a:latin typeface="Trebuchet MS"/>
                <a:cs typeface="Trebuchet MS"/>
              </a:rPr>
              <a:t>Gender(male)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with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5" dirty="0">
                <a:latin typeface="Trebuchet MS"/>
                <a:cs typeface="Trebuchet MS"/>
              </a:rPr>
              <a:t>No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dummy(gender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age)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 motion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095" y="5832373"/>
            <a:ext cx="11745697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Final</a:t>
            </a:r>
            <a:r>
              <a:rPr sz="2000" b="1" u="sng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Analysis: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Compare</a:t>
            </a:r>
            <a:r>
              <a:rPr sz="2000" b="1" u="sng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sz="2000" b="1" u="sng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sz="2000" b="1" u="sng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share</a:t>
            </a:r>
            <a:r>
              <a:rPr sz="20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2000" b="1" u="sng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different</a:t>
            </a:r>
            <a:r>
              <a:rPr sz="2000" b="1" u="sng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scenarios,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product</a:t>
            </a:r>
            <a:r>
              <a:rPr sz="2000" b="1" u="none" spc="-10" dirty="0">
                <a:latin typeface="Trebuchet MS"/>
                <a:cs typeface="Trebuchet MS"/>
              </a:rPr>
              <a:t> 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6,8,12,and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16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always</a:t>
            </a:r>
            <a:r>
              <a:rPr sz="20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take</a:t>
            </a:r>
            <a:r>
              <a:rPr sz="20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larger</a:t>
            </a:r>
            <a:r>
              <a:rPr sz="2000" b="1" u="sng" spc="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sz="2000" b="1" u="sng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share</a:t>
            </a:r>
            <a:r>
              <a:rPr sz="2000" b="1" u="none" spc="-1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2EF0EF-4F47-7BC3-0947-DF3F60AB07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5955"/>
            <a:ext cx="4719955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0" u="none" spc="70" dirty="0">
                <a:latin typeface="Trebuchet MS"/>
                <a:cs typeface="Trebuchet MS"/>
              </a:rPr>
              <a:t>Scenario</a:t>
            </a:r>
            <a:r>
              <a:rPr sz="5200" b="0" u="none" spc="-105" dirty="0">
                <a:latin typeface="Trebuchet MS"/>
                <a:cs typeface="Trebuchet MS"/>
              </a:rPr>
              <a:t> </a:t>
            </a:r>
            <a:r>
              <a:rPr sz="5200" b="0" u="none" spc="-20" dirty="0">
                <a:latin typeface="Trebuchet MS"/>
                <a:cs typeface="Trebuchet MS"/>
              </a:rPr>
              <a:t>Profits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8626" y="1691436"/>
            <a:ext cx="4716780" cy="12700"/>
          </a:xfrm>
          <a:custGeom>
            <a:avLst/>
            <a:gdLst/>
            <a:ahLst/>
            <a:cxnLst/>
            <a:rect l="l" t="t" r="r" b="b"/>
            <a:pathLst>
              <a:path w="4716780" h="12700">
                <a:moveTo>
                  <a:pt x="4716780" y="12700"/>
                </a:moveTo>
                <a:lnTo>
                  <a:pt x="0" y="12700"/>
                </a:lnTo>
                <a:lnTo>
                  <a:pt x="0" y="0"/>
                </a:lnTo>
                <a:lnTo>
                  <a:pt x="4716780" y="0"/>
                </a:lnTo>
                <a:lnTo>
                  <a:pt x="4716780" y="12700"/>
                </a:lnTo>
                <a:close/>
              </a:path>
            </a:pathLst>
          </a:custGeom>
          <a:solidFill>
            <a:srgbClr val="000000">
              <a:alpha val="995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 descr="A pie chart with numbers and text with Crust in the background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5184" y="480059"/>
            <a:ext cx="4494275" cy="2738628"/>
          </a:xfrm>
          <a:prstGeom prst="rect">
            <a:avLst/>
          </a:prstGeom>
        </p:spPr>
      </p:pic>
      <p:pic>
        <p:nvPicPr>
          <p:cNvPr id="10" name="object 10" descr="A pie chart of product and product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6708" y="3579876"/>
            <a:ext cx="4660392" cy="28072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15200" y="3239770"/>
            <a:ext cx="2667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Gender(male)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with </a:t>
            </a:r>
            <a:r>
              <a:rPr sz="1800" spc="-10" dirty="0">
                <a:latin typeface="Trebuchet MS"/>
                <a:cs typeface="Trebuchet MS"/>
              </a:rPr>
              <a:t>motion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600" y="6442284"/>
            <a:ext cx="37325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rebuchet MS"/>
                <a:cs typeface="Trebuchet MS"/>
              </a:rPr>
              <a:t>No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dummy(gender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age)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variable</a:t>
            </a:r>
            <a:endParaRPr sz="1800" dirty="0">
              <a:latin typeface="Trebuchet MS"/>
              <a:cs typeface="Trebuchet MS"/>
            </a:endParaRP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CEA2D58F-5A6C-AF5E-1198-0604BD320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555944"/>
              </p:ext>
            </p:extLst>
          </p:nvPr>
        </p:nvGraphicFramePr>
        <p:xfrm>
          <a:off x="954110" y="1746727"/>
          <a:ext cx="4354234" cy="4322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13DC6C2-1A61-A144-1F20-F9D9B69D25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347472"/>
            <a:ext cx="11101070" cy="180149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48196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3795"/>
              </a:spcBef>
            </a:pPr>
            <a:r>
              <a:rPr b="0" u="none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b="0" u="none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u="none" dirty="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b="0" u="none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u="none" spc="5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2351532"/>
            <a:ext cx="6757416" cy="39395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5588" y="2294521"/>
            <a:ext cx="3704590" cy="405002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76835" indent="22796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Trebuchet MS"/>
                <a:cs typeface="Trebuchet MS"/>
              </a:rPr>
              <a:t>Looking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at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market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share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all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16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products,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when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3rd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7th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from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competitor's </a:t>
            </a:r>
            <a:r>
              <a:rPr sz="2000" dirty="0">
                <a:latin typeface="Trebuchet MS"/>
                <a:cs typeface="Trebuchet MS"/>
              </a:rPr>
              <a:t>company,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take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total</a:t>
            </a:r>
            <a:endParaRPr sz="2000" dirty="0">
              <a:latin typeface="Trebuchet MS"/>
              <a:cs typeface="Trebuchet MS"/>
            </a:endParaRPr>
          </a:p>
          <a:p>
            <a:pPr marL="12700" marR="250190">
              <a:lnSpc>
                <a:spcPts val="2160"/>
              </a:lnSpc>
            </a:pPr>
            <a:r>
              <a:rPr sz="2000" dirty="0">
                <a:latin typeface="Trebuchet MS"/>
                <a:cs typeface="Trebuchet MS"/>
              </a:rPr>
              <a:t>0.021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market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share,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can </a:t>
            </a:r>
            <a:r>
              <a:rPr sz="2000" spc="-45" dirty="0">
                <a:latin typeface="Trebuchet MS"/>
                <a:cs typeface="Trebuchet MS"/>
              </a:rPr>
              <a:t>think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about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choosing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product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ts val="2150"/>
              </a:lnSpc>
            </a:pP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4,6,8,12.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2000" dirty="0">
              <a:latin typeface="Trebuchet MS"/>
              <a:cs typeface="Trebuchet MS"/>
            </a:endParaRPr>
          </a:p>
          <a:p>
            <a:pPr marL="12700" marR="5080" indent="227965">
              <a:lnSpc>
                <a:spcPts val="2160"/>
              </a:lnSpc>
              <a:buFont typeface="Arial"/>
              <a:buChar char="•"/>
              <a:tabLst>
                <a:tab pos="240665" algn="l"/>
              </a:tabLst>
            </a:pPr>
            <a:r>
              <a:rPr sz="2000" spc="65" dirty="0">
                <a:latin typeface="Trebuchet MS"/>
                <a:cs typeface="Trebuchet MS"/>
              </a:rPr>
              <a:t>We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also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know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that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6,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8, </a:t>
            </a:r>
            <a:r>
              <a:rPr sz="2000" spc="-25" dirty="0">
                <a:latin typeface="Trebuchet MS"/>
                <a:cs typeface="Trebuchet MS"/>
              </a:rPr>
              <a:t>and</a:t>
            </a:r>
            <a:r>
              <a:rPr sz="2000" spc="60" dirty="0">
                <a:latin typeface="Trebuchet MS"/>
                <a:cs typeface="Trebuchet MS"/>
              </a:rPr>
              <a:t> 16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interesting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think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about, </a:t>
            </a:r>
            <a:r>
              <a:rPr sz="2000" spc="-50" dirty="0">
                <a:latin typeface="Trebuchet MS"/>
                <a:cs typeface="Trebuchet MS"/>
              </a:rPr>
              <a:t>therefore </a:t>
            </a:r>
            <a:r>
              <a:rPr sz="2000" dirty="0">
                <a:latin typeface="Trebuchet MS"/>
                <a:cs typeface="Trebuchet MS"/>
              </a:rPr>
              <a:t>we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will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take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6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8 since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they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also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taking </a:t>
            </a:r>
            <a:r>
              <a:rPr sz="2000" spc="-40" dirty="0">
                <a:latin typeface="Trebuchet MS"/>
                <a:cs typeface="Trebuchet MS"/>
              </a:rPr>
              <a:t>important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roles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general </a:t>
            </a:r>
            <a:r>
              <a:rPr sz="2000" spc="-30" dirty="0">
                <a:latin typeface="Trebuchet MS"/>
                <a:cs typeface="Trebuchet MS"/>
              </a:rPr>
              <a:t>market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share.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EC158-9849-1458-B962-468FA38DA8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579245"/>
            <a:chOff x="0" y="0"/>
            <a:chExt cx="12192000" cy="1579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9714" cy="1576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968" y="0"/>
              <a:ext cx="4066031" cy="15788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5788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95"/>
              </a:spcBef>
            </a:pPr>
            <a:r>
              <a:rPr sz="4000" b="0" u="none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000" b="0" u="none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0" u="none" spc="-90" dirty="0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78516" y="2097963"/>
            <a:ext cx="1677050" cy="11766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15653" y="4073138"/>
            <a:ext cx="159512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sz="2200" dirty="0">
                <a:latin typeface="Trebuchet MS"/>
                <a:cs typeface="Trebuchet MS"/>
              </a:rPr>
              <a:t>roduct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6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and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0473" y="3711778"/>
            <a:ext cx="34131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4205" marR="5080" indent="-611505">
              <a:lnSpc>
                <a:spcPct val="100000"/>
              </a:lnSpc>
              <a:spcBef>
                <a:spcPts val="95"/>
              </a:spcBef>
              <a:tabLst>
                <a:tab pos="2477135" algn="l"/>
              </a:tabLst>
            </a:pPr>
            <a:r>
              <a:rPr sz="2200" spc="-20" dirty="0">
                <a:latin typeface="Trebuchet MS"/>
                <a:cs typeface="Trebuchet MS"/>
              </a:rPr>
              <a:t>Final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Chosen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Combination: </a:t>
            </a:r>
            <a:r>
              <a:rPr sz="2200" spc="145" dirty="0">
                <a:latin typeface="Trebuchet MS"/>
                <a:cs typeface="Trebuchet MS"/>
              </a:rPr>
              <a:t>P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-25" dirty="0">
                <a:latin typeface="Trebuchet MS"/>
                <a:cs typeface="Trebuchet MS"/>
              </a:rPr>
              <a:t>8.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654" y="4495800"/>
            <a:ext cx="1595119" cy="1219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55203" y="5876874"/>
            <a:ext cx="39236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Trebuchet MS"/>
                <a:cs typeface="Trebuchet MS"/>
              </a:rPr>
              <a:t>Profit: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$285,240(higher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than </a:t>
            </a:r>
            <a:r>
              <a:rPr sz="2200" spc="-75" dirty="0">
                <a:latin typeface="Trebuchet MS"/>
                <a:cs typeface="Trebuchet MS"/>
              </a:rPr>
              <a:t>that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of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any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previous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scenarios).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55992" y="2138172"/>
            <a:ext cx="4623193" cy="345009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C3E687C-1D0E-5DCE-A407-88DBF564B9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584190" cy="6858000"/>
            <a:chOff x="0" y="0"/>
            <a:chExt cx="558419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5579364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352544"/>
              <a:ext cx="5571744" cy="25054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195" y="0"/>
              <a:ext cx="5158740" cy="685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195" y="734568"/>
              <a:ext cx="5105400" cy="51069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73746" y="3260204"/>
            <a:ext cx="353441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40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22669" y="938403"/>
            <a:ext cx="5655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Recommendations</a:t>
            </a:r>
            <a:r>
              <a:rPr sz="2400" spc="-15" dirty="0"/>
              <a:t> </a:t>
            </a:r>
            <a:r>
              <a:rPr sz="2400" dirty="0"/>
              <a:t>for</a:t>
            </a:r>
            <a:r>
              <a:rPr sz="2400" spc="35" dirty="0"/>
              <a:t> </a:t>
            </a:r>
            <a:r>
              <a:rPr sz="2400" spc="-40" dirty="0"/>
              <a:t>future</a:t>
            </a:r>
            <a:r>
              <a:rPr sz="2400" spc="-10" dirty="0"/>
              <a:t> </a:t>
            </a:r>
            <a:r>
              <a:rPr sz="2400" dirty="0"/>
              <a:t>strategy</a:t>
            </a:r>
            <a:r>
              <a:rPr sz="2400" spc="-55" dirty="0"/>
              <a:t> </a:t>
            </a:r>
            <a:r>
              <a:rPr sz="2400" u="none" spc="-50" dirty="0"/>
              <a:t>: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222669" y="1377823"/>
            <a:ext cx="5570855" cy="400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865" algn="just">
              <a:lnSpc>
                <a:spcPct val="150000"/>
              </a:lnSpc>
              <a:spcBef>
                <a:spcPts val="100"/>
              </a:spcBef>
            </a:pPr>
            <a:r>
              <a:rPr spc="60" dirty="0"/>
              <a:t>Since</a:t>
            </a:r>
            <a:r>
              <a:rPr spc="5" dirty="0"/>
              <a:t> </a:t>
            </a:r>
            <a:r>
              <a:rPr dirty="0"/>
              <a:t>products</a:t>
            </a:r>
            <a:r>
              <a:rPr spc="10" dirty="0"/>
              <a:t> </a:t>
            </a:r>
            <a:r>
              <a:rPr spc="60" dirty="0"/>
              <a:t>4</a:t>
            </a:r>
            <a:r>
              <a:rPr spc="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60" dirty="0"/>
              <a:t>12</a:t>
            </a:r>
            <a:r>
              <a:rPr spc="10" dirty="0"/>
              <a:t> </a:t>
            </a:r>
            <a:r>
              <a:rPr dirty="0"/>
              <a:t>have</a:t>
            </a:r>
            <a:r>
              <a:rPr spc="5" dirty="0"/>
              <a:t> </a:t>
            </a:r>
            <a:r>
              <a:rPr spc="-75" dirty="0"/>
              <a:t>relatively </a:t>
            </a:r>
            <a:r>
              <a:rPr spc="-25" dirty="0"/>
              <a:t>smaller</a:t>
            </a:r>
            <a:r>
              <a:rPr spc="-70" dirty="0"/>
              <a:t> </a:t>
            </a:r>
            <a:r>
              <a:rPr spc="-30" dirty="0"/>
              <a:t>market</a:t>
            </a:r>
            <a:r>
              <a:rPr spc="-70" dirty="0"/>
              <a:t> </a:t>
            </a:r>
            <a:r>
              <a:rPr dirty="0"/>
              <a:t>share</a:t>
            </a:r>
            <a:r>
              <a:rPr spc="-70" dirty="0"/>
              <a:t> </a:t>
            </a:r>
            <a:r>
              <a:rPr spc="-20" dirty="0"/>
              <a:t>than</a:t>
            </a:r>
            <a:r>
              <a:rPr spc="-65" dirty="0"/>
              <a:t> </a:t>
            </a:r>
            <a:r>
              <a:rPr spc="60" dirty="0"/>
              <a:t>6</a:t>
            </a:r>
            <a:r>
              <a:rPr spc="-7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50" dirty="0"/>
              <a:t>8,</a:t>
            </a:r>
            <a:r>
              <a:rPr spc="-70" dirty="0"/>
              <a:t> </a:t>
            </a:r>
            <a:r>
              <a:rPr spc="-25" dirty="0"/>
              <a:t>we</a:t>
            </a:r>
          </a:p>
          <a:p>
            <a:pPr marL="12700" marR="5080" algn="just">
              <a:lnSpc>
                <a:spcPct val="162500"/>
              </a:lnSpc>
              <a:spcBef>
                <a:spcPts val="225"/>
              </a:spcBef>
            </a:pPr>
            <a:r>
              <a:rPr spc="-130" dirty="0"/>
              <a:t>will</a:t>
            </a:r>
            <a:r>
              <a:rPr spc="-20" dirty="0"/>
              <a:t> </a:t>
            </a:r>
            <a:r>
              <a:rPr spc="75" dirty="0"/>
              <a:t>choose</a:t>
            </a:r>
            <a:r>
              <a:rPr spc="-20" dirty="0"/>
              <a:t> </a:t>
            </a:r>
            <a:r>
              <a:rPr dirty="0">
                <a:solidFill>
                  <a:srgbClr val="4471C4"/>
                </a:solidFill>
              </a:rPr>
              <a:t>products</a:t>
            </a:r>
            <a:r>
              <a:rPr spc="-20" dirty="0">
                <a:solidFill>
                  <a:srgbClr val="4471C4"/>
                </a:solidFill>
              </a:rPr>
              <a:t> </a:t>
            </a:r>
            <a:r>
              <a:rPr spc="60" dirty="0">
                <a:solidFill>
                  <a:srgbClr val="4471C4"/>
                </a:solidFill>
              </a:rPr>
              <a:t>6</a:t>
            </a:r>
            <a:r>
              <a:rPr spc="-20" dirty="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and</a:t>
            </a:r>
            <a:r>
              <a:rPr spc="-20" dirty="0">
                <a:solidFill>
                  <a:srgbClr val="4471C4"/>
                </a:solidFill>
              </a:rPr>
              <a:t> </a:t>
            </a:r>
            <a:r>
              <a:rPr spc="60" dirty="0">
                <a:solidFill>
                  <a:srgbClr val="4471C4"/>
                </a:solidFill>
              </a:rPr>
              <a:t>8</a:t>
            </a:r>
            <a:r>
              <a:rPr spc="100" dirty="0">
                <a:solidFill>
                  <a:srgbClr val="4471C4"/>
                </a:solidFill>
              </a:rPr>
              <a:t> </a:t>
            </a:r>
            <a:r>
              <a:rPr spc="120" dirty="0"/>
              <a:t>as</a:t>
            </a:r>
            <a:r>
              <a:rPr spc="-20" dirty="0"/>
              <a:t> </a:t>
            </a:r>
            <a:r>
              <a:rPr dirty="0"/>
              <a:t>our</a:t>
            </a:r>
            <a:r>
              <a:rPr spc="-20" dirty="0"/>
              <a:t> </a:t>
            </a:r>
            <a:r>
              <a:rPr spc="-10" dirty="0"/>
              <a:t>first </a:t>
            </a:r>
            <a:r>
              <a:rPr dirty="0"/>
              <a:t>step</a:t>
            </a:r>
            <a:r>
              <a:rPr spc="-8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15" dirty="0"/>
              <a:t>if</a:t>
            </a:r>
            <a:r>
              <a:rPr spc="30" dirty="0"/>
              <a:t> </a:t>
            </a:r>
            <a:r>
              <a:rPr dirty="0"/>
              <a:t>our</a:t>
            </a:r>
            <a:r>
              <a:rPr spc="-25" dirty="0"/>
              <a:t> </a:t>
            </a:r>
            <a:r>
              <a:rPr spc="-30" dirty="0"/>
              <a:t>competitor</a:t>
            </a:r>
            <a:r>
              <a:rPr spc="-25" dirty="0"/>
              <a:t> </a:t>
            </a:r>
            <a:r>
              <a:rPr spc="85" dirty="0"/>
              <a:t>has</a:t>
            </a:r>
            <a:r>
              <a:rPr spc="-25" dirty="0"/>
              <a:t> </a:t>
            </a:r>
            <a:r>
              <a:rPr dirty="0"/>
              <a:t>any</a:t>
            </a:r>
            <a:r>
              <a:rPr spc="-25" dirty="0"/>
              <a:t> </a:t>
            </a:r>
            <a:r>
              <a:rPr spc="-65" dirty="0"/>
              <a:t>future </a:t>
            </a:r>
            <a:r>
              <a:rPr spc="-10" dirty="0"/>
              <a:t>actions,</a:t>
            </a:r>
            <a:r>
              <a:rPr spc="-5" dirty="0"/>
              <a:t> </a:t>
            </a:r>
            <a:r>
              <a:rPr dirty="0">
                <a:solidFill>
                  <a:srgbClr val="4471C4"/>
                </a:solidFill>
              </a:rPr>
              <a:t>products</a:t>
            </a:r>
            <a:r>
              <a:rPr spc="125" dirty="0">
                <a:solidFill>
                  <a:srgbClr val="4471C4"/>
                </a:solidFill>
              </a:rPr>
              <a:t> </a:t>
            </a:r>
            <a:r>
              <a:rPr spc="60" dirty="0">
                <a:solidFill>
                  <a:srgbClr val="4471C4"/>
                </a:solidFill>
              </a:rPr>
              <a:t>4</a:t>
            </a:r>
            <a:r>
              <a:rPr dirty="0">
                <a:solidFill>
                  <a:srgbClr val="4471C4"/>
                </a:solidFill>
              </a:rPr>
              <a:t> and </a:t>
            </a:r>
            <a:r>
              <a:rPr spc="60" dirty="0">
                <a:solidFill>
                  <a:srgbClr val="4471C4"/>
                </a:solidFill>
              </a:rPr>
              <a:t>12</a:t>
            </a:r>
            <a:r>
              <a:rPr dirty="0">
                <a:solidFill>
                  <a:srgbClr val="4471C4"/>
                </a:solidFill>
              </a:rPr>
              <a:t> </a:t>
            </a:r>
            <a:r>
              <a:rPr dirty="0"/>
              <a:t>may</a:t>
            </a:r>
            <a:r>
              <a:rPr spc="5" dirty="0"/>
              <a:t> </a:t>
            </a:r>
            <a:r>
              <a:rPr spc="-25" dirty="0"/>
              <a:t>be</a:t>
            </a:r>
          </a:p>
          <a:p>
            <a:pPr marL="12700" marR="400050" algn="just">
              <a:lnSpc>
                <a:spcPct val="150000"/>
              </a:lnSpc>
              <a:spcBef>
                <a:spcPts val="135"/>
              </a:spcBef>
            </a:pPr>
            <a:r>
              <a:rPr dirty="0"/>
              <a:t>launched</a:t>
            </a:r>
            <a:r>
              <a:rPr spc="-12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we</a:t>
            </a:r>
            <a:r>
              <a:rPr spc="-40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spc="-60" dirty="0"/>
              <a:t>rethink</a:t>
            </a:r>
            <a:r>
              <a:rPr spc="-40" dirty="0"/>
              <a:t> </a:t>
            </a:r>
            <a:r>
              <a:rPr dirty="0"/>
              <a:t>about</a:t>
            </a:r>
            <a:r>
              <a:rPr spc="-45" dirty="0"/>
              <a:t> </a:t>
            </a:r>
            <a:r>
              <a:rPr lang="en-US" spc="-25" dirty="0"/>
              <a:t>lowering price</a:t>
            </a:r>
            <a:endParaRPr spc="-25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4BBE1E-502E-064F-6C77-8C95E354D6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C7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8640" y="548640"/>
            <a:ext cx="11109960" cy="5760720"/>
            <a:chOff x="548640" y="548640"/>
            <a:chExt cx="11109960" cy="5760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" y="548640"/>
              <a:ext cx="11109960" cy="5760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67740" y="960120"/>
              <a:ext cx="10278110" cy="4937760"/>
            </a:xfrm>
            <a:custGeom>
              <a:avLst/>
              <a:gdLst/>
              <a:ahLst/>
              <a:cxnLst/>
              <a:rect l="l" t="t" r="r" b="b"/>
              <a:pathLst>
                <a:path w="10278110" h="4937760">
                  <a:moveTo>
                    <a:pt x="10277856" y="4937759"/>
                  </a:moveTo>
                  <a:lnTo>
                    <a:pt x="0" y="4937759"/>
                  </a:lnTo>
                  <a:lnTo>
                    <a:pt x="0" y="0"/>
                  </a:lnTo>
                  <a:lnTo>
                    <a:pt x="10277856" y="0"/>
                  </a:lnTo>
                  <a:lnTo>
                    <a:pt x="10277856" y="493775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43350" y="3033077"/>
            <a:ext cx="4102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none" spc="225" dirty="0"/>
              <a:t>THANK</a:t>
            </a:r>
            <a:r>
              <a:rPr sz="5400" u="none" spc="185" dirty="0"/>
              <a:t> </a:t>
            </a:r>
            <a:r>
              <a:rPr sz="5400" u="none" spc="265" dirty="0"/>
              <a:t>YOU</a:t>
            </a:r>
            <a:endParaRPr sz="54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D08E-7303-32D7-198A-647CB1DC53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</a:t>
            </a:r>
            <a:r>
              <a:rPr spc="55" dirty="0"/>
              <a:t> </a:t>
            </a:r>
            <a:r>
              <a:rPr spc="580" dirty="0"/>
              <a:t>–</a:t>
            </a:r>
            <a:r>
              <a:rPr spc="-35" dirty="0"/>
              <a:t> </a:t>
            </a:r>
            <a:r>
              <a:rPr dirty="0"/>
              <a:t>policy</a:t>
            </a:r>
            <a:r>
              <a:rPr spc="60" dirty="0"/>
              <a:t> </a:t>
            </a:r>
            <a:r>
              <a:rPr spc="-10"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4430" y="2494026"/>
          <a:ext cx="8168637" cy="128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34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035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Early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riders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offerings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740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Speed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gilders offerings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035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Early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riders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profit(in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$1000)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12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Competitor's profit(in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$1000)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Status</a:t>
                      </a:r>
                      <a:r>
                        <a:rPr sz="18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45" dirty="0">
                          <a:latin typeface="Trebuchet MS"/>
                          <a:cs typeface="Trebuchet MS"/>
                        </a:rPr>
                        <a:t>Quo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P6,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5" dirty="0">
                          <a:latin typeface="Trebuchet MS"/>
                          <a:cs typeface="Trebuchet MS"/>
                        </a:rPr>
                        <a:t>P8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75" dirty="0">
                          <a:latin typeface="Trebuchet MS"/>
                          <a:cs typeface="Trebuchet MS"/>
                        </a:rPr>
                        <a:t>P7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$285.24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$13.462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47574-7AAF-E2F9-B79F-D4827DF59B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</a:t>
            </a:r>
            <a:r>
              <a:rPr spc="75" dirty="0"/>
              <a:t> </a:t>
            </a:r>
            <a:r>
              <a:rPr spc="95" dirty="0"/>
              <a:t>-</a:t>
            </a:r>
            <a:r>
              <a:rPr spc="75" dirty="0"/>
              <a:t> </a:t>
            </a:r>
            <a:r>
              <a:rPr spc="65" dirty="0"/>
              <a:t>ClustTest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8" y="1760220"/>
            <a:ext cx="6034424" cy="46888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1548" y="1743900"/>
            <a:ext cx="4772660" cy="450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78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clustTest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&lt;- </a:t>
            </a:r>
            <a:r>
              <a:rPr sz="1400" spc="-10" dirty="0">
                <a:latin typeface="Trebuchet MS"/>
                <a:cs typeface="Trebuchet MS"/>
              </a:rPr>
              <a:t>function(toClust,print=TRUE,scale=TRUE,maxClusts=15,se ed=12345,nstart=20,iter.max=100){</a:t>
            </a:r>
            <a:endParaRPr sz="1400">
              <a:latin typeface="Trebuchet MS"/>
              <a:cs typeface="Trebuchet MS"/>
            </a:endParaRPr>
          </a:p>
          <a:p>
            <a:pPr marL="111125" marR="1915160">
              <a:lnSpc>
                <a:spcPct val="100000"/>
              </a:lnSpc>
            </a:pPr>
            <a:r>
              <a:rPr sz="1400" spc="-50" dirty="0">
                <a:latin typeface="Trebuchet MS"/>
                <a:cs typeface="Trebuchet MS"/>
              </a:rPr>
              <a:t>if(scale){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toClust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&lt;-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scale(toClust);} </a:t>
            </a:r>
            <a:r>
              <a:rPr sz="1400" spc="-10" dirty="0">
                <a:latin typeface="Trebuchet MS"/>
                <a:cs typeface="Trebuchet MS"/>
              </a:rPr>
              <a:t>set.seed(seed);</a:t>
            </a:r>
            <a:endParaRPr sz="1400">
              <a:latin typeface="Trebuchet MS"/>
              <a:cs typeface="Trebuchet MS"/>
            </a:endParaRPr>
          </a:p>
          <a:p>
            <a:pPr marL="111125" marR="713740">
              <a:lnSpc>
                <a:spcPct val="100000"/>
              </a:lnSpc>
            </a:pPr>
            <a:r>
              <a:rPr sz="1400" spc="90" dirty="0">
                <a:latin typeface="Trebuchet MS"/>
                <a:cs typeface="Trebuchet MS"/>
              </a:rPr>
              <a:t>wss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&lt;-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(nrow(toClust)-</a:t>
            </a:r>
            <a:r>
              <a:rPr sz="1400" spc="-30" dirty="0">
                <a:latin typeface="Trebuchet MS"/>
                <a:cs typeface="Trebuchet MS"/>
              </a:rPr>
              <a:t>1)*sum(apply(toClust,2,var)) </a:t>
            </a:r>
            <a:r>
              <a:rPr sz="1400" spc="-40" dirty="0">
                <a:latin typeface="Trebuchet MS"/>
                <a:cs typeface="Trebuchet MS"/>
              </a:rPr>
              <a:t>for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(i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in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2:maxClusts)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wss[i]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&lt;-</a:t>
            </a:r>
            <a:endParaRPr sz="1400">
              <a:latin typeface="Trebuchet MS"/>
              <a:cs typeface="Trebuchet MS"/>
            </a:endParaRPr>
          </a:p>
          <a:p>
            <a:pPr marL="12700" marR="33020">
              <a:lnSpc>
                <a:spcPct val="100000"/>
              </a:lnSpc>
            </a:pPr>
            <a:r>
              <a:rPr sz="1400" spc="-25" dirty="0">
                <a:latin typeface="Trebuchet MS"/>
                <a:cs typeface="Trebuchet MS"/>
              </a:rPr>
              <a:t>sum(kmeans(toClust,centers=i,nstart=nstart,iter.max=iter.m </a:t>
            </a:r>
            <a:r>
              <a:rPr sz="1400" spc="-10" dirty="0">
                <a:latin typeface="Trebuchet MS"/>
                <a:cs typeface="Trebuchet MS"/>
              </a:rPr>
              <a:t>ax)$withinss)</a:t>
            </a:r>
            <a:endParaRPr sz="1400">
              <a:latin typeface="Trebuchet MS"/>
              <a:cs typeface="Trebuchet MS"/>
            </a:endParaRPr>
          </a:p>
          <a:p>
            <a:pPr marL="12700" marR="50800" indent="99060">
              <a:lnSpc>
                <a:spcPct val="100000"/>
              </a:lnSpc>
            </a:pPr>
            <a:r>
              <a:rPr sz="1400" spc="55" dirty="0">
                <a:latin typeface="Trebuchet MS"/>
                <a:cs typeface="Trebuchet MS"/>
              </a:rPr>
              <a:t>gpw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&lt;- </a:t>
            </a:r>
            <a:r>
              <a:rPr sz="1400" spc="-10" dirty="0">
                <a:latin typeface="Trebuchet MS"/>
                <a:cs typeface="Trebuchet MS"/>
              </a:rPr>
              <a:t>fviz_nbclust(toClust,kmeans,method="wss",iter.max=iter.m ax,nstart=nstart,k.max=maxClusts)</a:t>
            </a:r>
            <a:endParaRPr sz="1400">
              <a:latin typeface="Trebuchet MS"/>
              <a:cs typeface="Trebuchet MS"/>
            </a:endParaRPr>
          </a:p>
          <a:p>
            <a:pPr marL="111125" marR="1737995"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pm1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&lt;-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pamk(toClust,scaling=TRUE) </a:t>
            </a:r>
            <a:r>
              <a:rPr sz="1400" spc="90" dirty="0">
                <a:latin typeface="Trebuchet MS"/>
                <a:cs typeface="Trebuchet MS"/>
              </a:rPr>
              <a:t>gps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&lt;-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Trebuchet MS"/>
                <a:cs typeface="Trebuchet MS"/>
              </a:rPr>
              <a:t>fviz_nbclust(toClust,kmeans,method="silhouette",iter.max=i ter.max,nstart=nstart,k.max=maxClusts)</a:t>
            </a:r>
            <a:endParaRPr sz="140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</a:pPr>
            <a:r>
              <a:rPr sz="1400" spc="-10" dirty="0">
                <a:latin typeface="Trebuchet MS"/>
                <a:cs typeface="Trebuchet MS"/>
              </a:rPr>
              <a:t>if(print){</a:t>
            </a:r>
            <a:endParaRPr sz="1400">
              <a:latin typeface="Trebuchet MS"/>
              <a:cs typeface="Trebuchet MS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Trebuchet MS"/>
                <a:cs typeface="Trebuchet MS"/>
              </a:rPr>
              <a:t>grid.arrange(gpw,gps,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nrow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=</a:t>
            </a:r>
            <a:r>
              <a:rPr sz="1400" spc="-25" dirty="0">
                <a:latin typeface="Trebuchet MS"/>
                <a:cs typeface="Trebuchet MS"/>
              </a:rPr>
              <a:t> 1)</a:t>
            </a:r>
            <a:endParaRPr sz="140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</a:pPr>
            <a:r>
              <a:rPr sz="1400" spc="-50" dirty="0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</a:pPr>
            <a:r>
              <a:rPr sz="1400" spc="-10" dirty="0">
                <a:latin typeface="Trebuchet MS"/>
                <a:cs typeface="Trebuchet MS"/>
              </a:rPr>
              <a:t>list(wss=wss,pm1=pm1$nc,gpw=gpw,gps=gps)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CAA02-0BA8-63F6-D5B9-4D95387438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</a:t>
            </a:r>
            <a:r>
              <a:rPr spc="75" dirty="0"/>
              <a:t> </a:t>
            </a:r>
            <a:r>
              <a:rPr spc="95" dirty="0"/>
              <a:t>-</a:t>
            </a:r>
            <a:r>
              <a:rPr spc="75" dirty="0"/>
              <a:t> </a:t>
            </a:r>
            <a:r>
              <a:rPr spc="45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196" y="2519022"/>
            <a:ext cx="2831015" cy="24956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1211" y="1984248"/>
            <a:ext cx="4482084" cy="35874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3294" y="2008234"/>
            <a:ext cx="3656804" cy="34382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CA98-667F-C541-BC26-1C05A1FA8E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512241"/>
            <a:ext cx="8582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</a:t>
            </a:r>
            <a:r>
              <a:rPr spc="-75" dirty="0"/>
              <a:t> </a:t>
            </a:r>
            <a:r>
              <a:rPr spc="95" dirty="0"/>
              <a:t>-</a:t>
            </a:r>
            <a:r>
              <a:rPr spc="-80" dirty="0"/>
              <a:t> </a:t>
            </a:r>
            <a:r>
              <a:rPr spc="-10" dirty="0"/>
              <a:t>apriori</a:t>
            </a:r>
            <a:r>
              <a:rPr spc="-5" dirty="0"/>
              <a:t> </a:t>
            </a:r>
            <a:r>
              <a:rPr spc="40"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302" y="1727885"/>
            <a:ext cx="879030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514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rebuchet MS"/>
                <a:cs typeface="Trebuchet MS"/>
              </a:rPr>
              <a:t>seg&lt;-</a:t>
            </a:r>
            <a:r>
              <a:rPr sz="1800" spc="-40" dirty="0">
                <a:latin typeface="Trebuchet MS"/>
                <a:cs typeface="Trebuchet MS"/>
              </a:rPr>
              <a:t>merge(conjointData,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respondentData,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by="ID") </a:t>
            </a:r>
            <a:r>
              <a:rPr sz="1800" spc="-20" dirty="0">
                <a:latin typeface="Trebuchet MS"/>
                <a:cs typeface="Trebuchet MS"/>
              </a:rPr>
              <a:t>original&lt;-</a:t>
            </a:r>
            <a:r>
              <a:rPr sz="1800" spc="-10" dirty="0">
                <a:latin typeface="Trebuchet MS"/>
                <a:cs typeface="Trebuchet MS"/>
              </a:rPr>
              <a:t>lm(ratings~price+size+motion+style,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data=seg)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##by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apriori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segment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20269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##run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regression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with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interactions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segment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dummies </a:t>
            </a:r>
            <a:r>
              <a:rPr sz="1800" dirty="0">
                <a:latin typeface="Trebuchet MS"/>
                <a:cs typeface="Trebuchet MS"/>
              </a:rPr>
              <a:t>agelm&lt;-</a:t>
            </a:r>
            <a:r>
              <a:rPr sz="1800" spc="-25" dirty="0">
                <a:latin typeface="Trebuchet MS"/>
                <a:cs typeface="Trebuchet MS"/>
              </a:rPr>
              <a:t>lm(ratings~(price+size+motion+style)*age,</a:t>
            </a:r>
            <a:r>
              <a:rPr sz="1800" spc="3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data=seg) </a:t>
            </a:r>
            <a:r>
              <a:rPr sz="1800" dirty="0">
                <a:latin typeface="Trebuchet MS"/>
                <a:cs typeface="Trebuchet MS"/>
              </a:rPr>
              <a:t>generlm&lt;-</a:t>
            </a:r>
            <a:r>
              <a:rPr sz="1800" spc="-25" dirty="0">
                <a:latin typeface="Trebuchet MS"/>
                <a:cs typeface="Trebuchet MS"/>
              </a:rPr>
              <a:t>lm(ratings~(price+size+motion+style)*gender,</a:t>
            </a:r>
            <a:r>
              <a:rPr sz="1800" spc="2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data=seg) </a:t>
            </a:r>
            <a:r>
              <a:rPr sz="1800" dirty="0">
                <a:latin typeface="Trebuchet MS"/>
                <a:cs typeface="Trebuchet MS"/>
              </a:rPr>
              <a:t>##note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significant.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run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separately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two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categories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old&lt;-</a:t>
            </a:r>
            <a:r>
              <a:rPr sz="1800" spc="-10" dirty="0">
                <a:latin typeface="Trebuchet MS"/>
                <a:cs typeface="Trebuchet MS"/>
              </a:rPr>
              <a:t>lm(ratings~price+size+motion+style,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data=(subset(seg,age==1)))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#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young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kids </a:t>
            </a:r>
            <a:r>
              <a:rPr sz="1800" spc="50" dirty="0">
                <a:latin typeface="Trebuchet MS"/>
                <a:cs typeface="Trebuchet MS"/>
              </a:rPr>
              <a:t>young&lt;-</a:t>
            </a:r>
            <a:r>
              <a:rPr sz="1800" spc="-10" dirty="0">
                <a:latin typeface="Trebuchet MS"/>
                <a:cs typeface="Trebuchet MS"/>
              </a:rPr>
              <a:t>lm(ratings~price+size+motion+style,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data=(subset(seg,age==0)))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#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kids </a:t>
            </a:r>
            <a:r>
              <a:rPr sz="1800" spc="-25" dirty="0">
                <a:latin typeface="Trebuchet MS"/>
                <a:cs typeface="Trebuchet MS"/>
              </a:rPr>
              <a:t>female&lt;-</a:t>
            </a:r>
            <a:r>
              <a:rPr sz="1800" spc="-10" dirty="0">
                <a:latin typeface="Trebuchet MS"/>
                <a:cs typeface="Trebuchet MS"/>
              </a:rPr>
              <a:t>lm(ratings~price+size+motion+style,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data=(subset(seg,gender==1)))#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Female </a:t>
            </a:r>
            <a:r>
              <a:rPr sz="1800" dirty="0">
                <a:latin typeface="Trebuchet MS"/>
                <a:cs typeface="Trebuchet MS"/>
              </a:rPr>
              <a:t>male&lt;-</a:t>
            </a:r>
            <a:r>
              <a:rPr sz="1800" spc="-10" dirty="0">
                <a:latin typeface="Trebuchet MS"/>
                <a:cs typeface="Trebuchet MS"/>
              </a:rPr>
              <a:t>lm(ratings~price+size+motion+style,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data=(subset(seg,gender==0)))#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Male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846CD-FC3C-E104-0C1F-CD5D29D08B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5357" y="1119416"/>
            <a:ext cx="25400" cy="57385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83123" y="833627"/>
            <a:ext cx="6245860" cy="1176655"/>
            <a:chOff x="5183123" y="833627"/>
            <a:chExt cx="6245860" cy="1176655"/>
          </a:xfrm>
        </p:grpSpPr>
        <p:sp>
          <p:nvSpPr>
            <p:cNvPr id="5" name="object 5"/>
            <p:cNvSpPr/>
            <p:nvPr/>
          </p:nvSpPr>
          <p:spPr>
            <a:xfrm>
              <a:off x="5183123" y="833627"/>
              <a:ext cx="6245860" cy="1176655"/>
            </a:xfrm>
            <a:custGeom>
              <a:avLst/>
              <a:gdLst/>
              <a:ahLst/>
              <a:cxnLst/>
              <a:rect l="l" t="t" r="r" b="b"/>
              <a:pathLst>
                <a:path w="6245859" h="1176655">
                  <a:moveTo>
                    <a:pt x="6126480" y="1176528"/>
                  </a:moveTo>
                  <a:lnTo>
                    <a:pt x="117348" y="1176528"/>
                  </a:lnTo>
                  <a:lnTo>
                    <a:pt x="71387" y="1167629"/>
                  </a:lnTo>
                  <a:lnTo>
                    <a:pt x="33966" y="1142561"/>
                  </a:lnTo>
                  <a:lnTo>
                    <a:pt x="8898" y="1105140"/>
                  </a:lnTo>
                  <a:lnTo>
                    <a:pt x="0" y="1059180"/>
                  </a:lnTo>
                  <a:lnTo>
                    <a:pt x="0" y="117348"/>
                  </a:lnTo>
                  <a:lnTo>
                    <a:pt x="8898" y="71973"/>
                  </a:lnTo>
                  <a:lnTo>
                    <a:pt x="33966" y="34747"/>
                  </a:lnTo>
                  <a:lnTo>
                    <a:pt x="71387" y="9484"/>
                  </a:lnTo>
                  <a:lnTo>
                    <a:pt x="117348" y="0"/>
                  </a:lnTo>
                  <a:lnTo>
                    <a:pt x="6126480" y="0"/>
                  </a:lnTo>
                  <a:lnTo>
                    <a:pt x="6172585" y="9484"/>
                  </a:lnTo>
                  <a:lnTo>
                    <a:pt x="6210214" y="34747"/>
                  </a:lnTo>
                  <a:lnTo>
                    <a:pt x="6235693" y="71973"/>
                  </a:lnTo>
                  <a:lnTo>
                    <a:pt x="6245352" y="117348"/>
                  </a:lnTo>
                  <a:lnTo>
                    <a:pt x="6245352" y="1059180"/>
                  </a:lnTo>
                  <a:lnTo>
                    <a:pt x="6235693" y="1105140"/>
                  </a:lnTo>
                  <a:lnTo>
                    <a:pt x="6210214" y="1142561"/>
                  </a:lnTo>
                  <a:lnTo>
                    <a:pt x="6172585" y="1167629"/>
                  </a:lnTo>
                  <a:lnTo>
                    <a:pt x="6126480" y="11765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8469" y="1098816"/>
              <a:ext cx="647191" cy="6471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3365" y="945184"/>
            <a:ext cx="177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u="none" spc="-10" dirty="0"/>
              <a:t>Executive </a:t>
            </a:r>
            <a:r>
              <a:rPr sz="3000" u="none" spc="60" dirty="0"/>
              <a:t>Summary</a:t>
            </a:r>
            <a:endParaRPr sz="3000" dirty="0"/>
          </a:p>
        </p:txBody>
      </p:sp>
      <p:sp>
        <p:nvSpPr>
          <p:cNvPr id="8" name="object 8"/>
          <p:cNvSpPr txBox="1"/>
          <p:nvPr/>
        </p:nvSpPr>
        <p:spPr>
          <a:xfrm>
            <a:off x="9463735" y="1162989"/>
            <a:ext cx="173926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rebuchet MS"/>
                <a:cs typeface="Trebuchet MS"/>
              </a:rPr>
              <a:t>Key</a:t>
            </a:r>
            <a:r>
              <a:rPr sz="1600" b="1" spc="18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Insights</a:t>
            </a:r>
            <a:r>
              <a:rPr sz="1600" b="1" spc="229" dirty="0">
                <a:latin typeface="Trebuchet MS"/>
                <a:cs typeface="Trebuchet MS"/>
              </a:rPr>
              <a:t> </a:t>
            </a:r>
            <a:r>
              <a:rPr sz="1600" b="1" spc="-50" dirty="0">
                <a:latin typeface="Trebuchet MS"/>
                <a:cs typeface="Trebuchet MS"/>
              </a:rPr>
              <a:t>&amp; </a:t>
            </a:r>
            <a:r>
              <a:rPr sz="1600" b="1" spc="-10" dirty="0">
                <a:latin typeface="Trebuchet MS"/>
                <a:cs typeface="Trebuchet MS"/>
              </a:rPr>
              <a:t>Recommendation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83123" y="2304288"/>
            <a:ext cx="6245860" cy="1178560"/>
            <a:chOff x="5183123" y="2304288"/>
            <a:chExt cx="6245860" cy="1178560"/>
          </a:xfrm>
        </p:grpSpPr>
        <p:sp>
          <p:nvSpPr>
            <p:cNvPr id="10" name="object 10"/>
            <p:cNvSpPr/>
            <p:nvPr/>
          </p:nvSpPr>
          <p:spPr>
            <a:xfrm>
              <a:off x="5183123" y="2304288"/>
              <a:ext cx="6245860" cy="1178560"/>
            </a:xfrm>
            <a:custGeom>
              <a:avLst/>
              <a:gdLst/>
              <a:ahLst/>
              <a:cxnLst/>
              <a:rect l="l" t="t" r="r" b="b"/>
              <a:pathLst>
                <a:path w="6245859" h="1178560">
                  <a:moveTo>
                    <a:pt x="6126480" y="1178052"/>
                  </a:moveTo>
                  <a:lnTo>
                    <a:pt x="117348" y="1178052"/>
                  </a:lnTo>
                  <a:lnTo>
                    <a:pt x="71387" y="1168393"/>
                  </a:lnTo>
                  <a:lnTo>
                    <a:pt x="33966" y="1142914"/>
                  </a:lnTo>
                  <a:lnTo>
                    <a:pt x="8898" y="1105285"/>
                  </a:lnTo>
                  <a:lnTo>
                    <a:pt x="0" y="1059179"/>
                  </a:lnTo>
                  <a:lnTo>
                    <a:pt x="0" y="118872"/>
                  </a:lnTo>
                  <a:lnTo>
                    <a:pt x="8898" y="72744"/>
                  </a:lnTo>
                  <a:lnTo>
                    <a:pt x="33966" y="35109"/>
                  </a:lnTo>
                  <a:lnTo>
                    <a:pt x="71387" y="9636"/>
                  </a:lnTo>
                  <a:lnTo>
                    <a:pt x="117348" y="0"/>
                  </a:lnTo>
                  <a:lnTo>
                    <a:pt x="6126480" y="0"/>
                  </a:lnTo>
                  <a:lnTo>
                    <a:pt x="6172585" y="9636"/>
                  </a:lnTo>
                  <a:lnTo>
                    <a:pt x="6210214" y="35109"/>
                  </a:lnTo>
                  <a:lnTo>
                    <a:pt x="6235693" y="72744"/>
                  </a:lnTo>
                  <a:lnTo>
                    <a:pt x="6245352" y="118872"/>
                  </a:lnTo>
                  <a:lnTo>
                    <a:pt x="6245352" y="1059179"/>
                  </a:lnTo>
                  <a:lnTo>
                    <a:pt x="6235693" y="1105285"/>
                  </a:lnTo>
                  <a:lnTo>
                    <a:pt x="6210214" y="1142914"/>
                  </a:lnTo>
                  <a:lnTo>
                    <a:pt x="6172585" y="1168393"/>
                  </a:lnTo>
                  <a:lnTo>
                    <a:pt x="6126480" y="117805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8469" y="2569692"/>
              <a:ext cx="647191" cy="6471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653365" y="2644673"/>
            <a:ext cx="4230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5" dirty="0">
                <a:latin typeface="Trebuchet MS"/>
                <a:cs typeface="Trebuchet MS"/>
              </a:rPr>
              <a:t>Methodology</a:t>
            </a:r>
            <a:r>
              <a:rPr sz="3000" b="1" spc="-110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Trebuchet MS"/>
                <a:cs typeface="Trebuchet MS"/>
              </a:rPr>
              <a:t>&amp;</a:t>
            </a:r>
            <a:r>
              <a:rPr sz="3000" b="1" spc="-15" dirty="0">
                <a:latin typeface="Trebuchet MS"/>
                <a:cs typeface="Trebuchet MS"/>
              </a:rPr>
              <a:t> </a:t>
            </a:r>
            <a:r>
              <a:rPr sz="3000" b="1" spc="65" dirty="0">
                <a:latin typeface="Trebuchet MS"/>
                <a:cs typeface="Trebuchet MS"/>
              </a:rPr>
              <a:t>Results</a:t>
            </a:r>
            <a:endParaRPr sz="3000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83123" y="3776471"/>
            <a:ext cx="6245860" cy="1176655"/>
            <a:chOff x="5183123" y="3776471"/>
            <a:chExt cx="6245860" cy="1176655"/>
          </a:xfrm>
        </p:grpSpPr>
        <p:sp>
          <p:nvSpPr>
            <p:cNvPr id="14" name="object 14"/>
            <p:cNvSpPr/>
            <p:nvPr/>
          </p:nvSpPr>
          <p:spPr>
            <a:xfrm>
              <a:off x="5183123" y="3776471"/>
              <a:ext cx="6245860" cy="1176655"/>
            </a:xfrm>
            <a:custGeom>
              <a:avLst/>
              <a:gdLst/>
              <a:ahLst/>
              <a:cxnLst/>
              <a:rect l="l" t="t" r="r" b="b"/>
              <a:pathLst>
                <a:path w="6245859" h="1176654">
                  <a:moveTo>
                    <a:pt x="6126480" y="1176527"/>
                  </a:moveTo>
                  <a:lnTo>
                    <a:pt x="117348" y="1176527"/>
                  </a:lnTo>
                  <a:lnTo>
                    <a:pt x="71387" y="1166998"/>
                  </a:lnTo>
                  <a:lnTo>
                    <a:pt x="33966" y="1141561"/>
                  </a:lnTo>
                  <a:lnTo>
                    <a:pt x="8898" y="1103890"/>
                  </a:lnTo>
                  <a:lnTo>
                    <a:pt x="0" y="1057655"/>
                  </a:lnTo>
                  <a:lnTo>
                    <a:pt x="0" y="117348"/>
                  </a:lnTo>
                  <a:lnTo>
                    <a:pt x="8898" y="71366"/>
                  </a:lnTo>
                  <a:lnTo>
                    <a:pt x="33966" y="33937"/>
                  </a:lnTo>
                  <a:lnTo>
                    <a:pt x="71387" y="8877"/>
                  </a:lnTo>
                  <a:lnTo>
                    <a:pt x="117348" y="0"/>
                  </a:lnTo>
                  <a:lnTo>
                    <a:pt x="6126480" y="0"/>
                  </a:lnTo>
                  <a:lnTo>
                    <a:pt x="6172585" y="8877"/>
                  </a:lnTo>
                  <a:lnTo>
                    <a:pt x="6210214" y="33937"/>
                  </a:lnTo>
                  <a:lnTo>
                    <a:pt x="6235693" y="71366"/>
                  </a:lnTo>
                  <a:lnTo>
                    <a:pt x="6245352" y="117348"/>
                  </a:lnTo>
                  <a:lnTo>
                    <a:pt x="6245352" y="1057655"/>
                  </a:lnTo>
                  <a:lnTo>
                    <a:pt x="6235693" y="1103890"/>
                  </a:lnTo>
                  <a:lnTo>
                    <a:pt x="6210214" y="1141561"/>
                  </a:lnTo>
                  <a:lnTo>
                    <a:pt x="6172585" y="1166998"/>
                  </a:lnTo>
                  <a:lnTo>
                    <a:pt x="6126480" y="117652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8469" y="4040581"/>
              <a:ext cx="647191" cy="64719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653365" y="4115549"/>
            <a:ext cx="3529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rebuchet MS"/>
                <a:cs typeface="Trebuchet MS"/>
              </a:rPr>
              <a:t>Market</a:t>
            </a:r>
            <a:r>
              <a:rPr sz="3000" b="1" spc="285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Simulations</a:t>
            </a:r>
            <a:endParaRPr sz="3000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83123" y="5247132"/>
            <a:ext cx="6245860" cy="1176655"/>
            <a:chOff x="5183123" y="5247132"/>
            <a:chExt cx="6245860" cy="1176655"/>
          </a:xfrm>
        </p:grpSpPr>
        <p:sp>
          <p:nvSpPr>
            <p:cNvPr id="18" name="object 18"/>
            <p:cNvSpPr/>
            <p:nvPr/>
          </p:nvSpPr>
          <p:spPr>
            <a:xfrm>
              <a:off x="5183123" y="5247132"/>
              <a:ext cx="6245860" cy="1176655"/>
            </a:xfrm>
            <a:custGeom>
              <a:avLst/>
              <a:gdLst/>
              <a:ahLst/>
              <a:cxnLst/>
              <a:rect l="l" t="t" r="r" b="b"/>
              <a:pathLst>
                <a:path w="6245859" h="1176654">
                  <a:moveTo>
                    <a:pt x="6126480" y="1176527"/>
                  </a:moveTo>
                  <a:lnTo>
                    <a:pt x="117348" y="1176527"/>
                  </a:lnTo>
                  <a:lnTo>
                    <a:pt x="71387" y="1167143"/>
                  </a:lnTo>
                  <a:lnTo>
                    <a:pt x="33966" y="1141914"/>
                  </a:lnTo>
                  <a:lnTo>
                    <a:pt x="8898" y="1104654"/>
                  </a:lnTo>
                  <a:lnTo>
                    <a:pt x="0" y="1059179"/>
                  </a:lnTo>
                  <a:lnTo>
                    <a:pt x="0" y="117347"/>
                  </a:lnTo>
                  <a:lnTo>
                    <a:pt x="8898" y="71492"/>
                  </a:lnTo>
                  <a:lnTo>
                    <a:pt x="33966" y="34104"/>
                  </a:lnTo>
                  <a:lnTo>
                    <a:pt x="71387" y="9000"/>
                  </a:lnTo>
                  <a:lnTo>
                    <a:pt x="117348" y="0"/>
                  </a:lnTo>
                  <a:lnTo>
                    <a:pt x="6126480" y="0"/>
                  </a:lnTo>
                  <a:lnTo>
                    <a:pt x="6172585" y="9000"/>
                  </a:lnTo>
                  <a:lnTo>
                    <a:pt x="6210214" y="34104"/>
                  </a:lnTo>
                  <a:lnTo>
                    <a:pt x="6235693" y="71492"/>
                  </a:lnTo>
                  <a:lnTo>
                    <a:pt x="6245352" y="117347"/>
                  </a:lnTo>
                  <a:lnTo>
                    <a:pt x="6245352" y="1059179"/>
                  </a:lnTo>
                  <a:lnTo>
                    <a:pt x="6235693" y="1104654"/>
                  </a:lnTo>
                  <a:lnTo>
                    <a:pt x="6210214" y="1141914"/>
                  </a:lnTo>
                  <a:lnTo>
                    <a:pt x="6172585" y="1167143"/>
                  </a:lnTo>
                  <a:lnTo>
                    <a:pt x="6126480" y="117652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8469" y="5511457"/>
              <a:ext cx="647191" cy="64702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653365" y="5357825"/>
            <a:ext cx="2458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rebuchet MS"/>
                <a:cs typeface="Trebuchet MS"/>
              </a:rPr>
              <a:t>Market</a:t>
            </a:r>
            <a:r>
              <a:rPr sz="3000" b="1" spc="285" dirty="0">
                <a:latin typeface="Trebuchet MS"/>
                <a:cs typeface="Trebuchet MS"/>
              </a:rPr>
              <a:t> </a:t>
            </a:r>
            <a:r>
              <a:rPr sz="3000" b="1" spc="-20" dirty="0">
                <a:latin typeface="Trebuchet MS"/>
                <a:cs typeface="Trebuchet MS"/>
              </a:rPr>
              <a:t>Share </a:t>
            </a:r>
            <a:r>
              <a:rPr sz="3000" b="1" dirty="0">
                <a:latin typeface="Trebuchet MS"/>
                <a:cs typeface="Trebuchet MS"/>
              </a:rPr>
              <a:t>and</a:t>
            </a:r>
            <a:r>
              <a:rPr sz="3000" b="1" spc="110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Trebuchet MS"/>
                <a:cs typeface="Trebuchet MS"/>
              </a:rPr>
              <a:t>Profits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63735" y="5374970"/>
            <a:ext cx="1619250" cy="911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88925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Trebuchet MS"/>
                <a:cs typeface="Trebuchet MS"/>
              </a:rPr>
              <a:t>Product</a:t>
            </a:r>
            <a:r>
              <a:rPr sz="1700" b="1" spc="145" dirty="0">
                <a:latin typeface="Trebuchet MS"/>
                <a:cs typeface="Trebuchet MS"/>
              </a:rPr>
              <a:t> </a:t>
            </a:r>
            <a:r>
              <a:rPr sz="1700" b="1" spc="-20" dirty="0">
                <a:latin typeface="Trebuchet MS"/>
                <a:cs typeface="Trebuchet MS"/>
              </a:rPr>
              <a:t>Line </a:t>
            </a:r>
            <a:r>
              <a:rPr sz="1700" b="1" spc="35" dirty="0">
                <a:latin typeface="Trebuchet MS"/>
                <a:cs typeface="Trebuchet MS"/>
              </a:rPr>
              <a:t>Decisions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700" b="1" spc="-20" dirty="0">
                <a:latin typeface="Trebuchet MS"/>
                <a:cs typeface="Trebuchet MS"/>
              </a:rPr>
              <a:t>Future</a:t>
            </a:r>
            <a:r>
              <a:rPr sz="1700" b="1" spc="-60" dirty="0">
                <a:latin typeface="Trebuchet MS"/>
                <a:cs typeface="Trebuchet MS"/>
              </a:rPr>
              <a:t> </a:t>
            </a:r>
            <a:r>
              <a:rPr sz="1700" b="1" spc="-10" dirty="0">
                <a:latin typeface="Trebuchet MS"/>
                <a:cs typeface="Trebuchet MS"/>
              </a:rPr>
              <a:t>Strategy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E056D6-9B23-B29B-1E08-A831B690E5A8}"/>
              </a:ext>
            </a:extLst>
          </p:cNvPr>
          <p:cNvSpPr txBox="1"/>
          <p:nvPr/>
        </p:nvSpPr>
        <p:spPr>
          <a:xfrm>
            <a:off x="295147" y="2569692"/>
            <a:ext cx="434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Trebuchet MS" panose="020B0703020202090204" pitchFamily="34" charset="0"/>
              </a:rPr>
              <a:t>Table of Contents</a:t>
            </a:r>
            <a:r>
              <a:rPr lang="en-US" sz="40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A227496-166C-0D5E-41D7-547A740734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512241"/>
            <a:ext cx="5407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</a:t>
            </a:r>
            <a:r>
              <a:rPr spc="75" dirty="0"/>
              <a:t> </a:t>
            </a:r>
            <a:r>
              <a:rPr spc="95" dirty="0"/>
              <a:t>-</a:t>
            </a:r>
            <a:r>
              <a:rPr spc="75" dirty="0"/>
              <a:t> </a:t>
            </a:r>
            <a:r>
              <a:rPr spc="70" dirty="0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246" y="1464348"/>
            <a:ext cx="5311775" cy="490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685">
              <a:lnSpc>
                <a:spcPct val="100000"/>
              </a:lnSpc>
              <a:spcBef>
                <a:spcPts val="95"/>
              </a:spcBef>
              <a:tabLst>
                <a:tab pos="2135505" algn="l"/>
                <a:tab pos="2221865" algn="l"/>
                <a:tab pos="2523490" algn="l"/>
              </a:tabLst>
            </a:pPr>
            <a:r>
              <a:rPr sz="1600" spc="-10" dirty="0">
                <a:latin typeface="Trebuchet MS"/>
                <a:cs typeface="Trebuchet MS"/>
              </a:rPr>
              <a:t>cens.young=data[which(data$size=="1"&amp;data$style=="1"</a:t>
            </a:r>
            <a:r>
              <a:rPr sz="1600" spc="5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&amp;data$age=="1"),]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20" dirty="0">
                <a:latin typeface="Trebuchet MS"/>
                <a:cs typeface="Trebuchet MS"/>
              </a:rPr>
              <a:t>##age(old)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size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style scens.old=data[which(data$price=="1"&amp;data$motion=="1 "&amp;data$age=="0"),]</a:t>
            </a:r>
            <a:r>
              <a:rPr sz="1600" dirty="0">
                <a:latin typeface="Trebuchet MS"/>
                <a:cs typeface="Trebuchet MS"/>
              </a:rPr>
              <a:t>		##age(young)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motion</a:t>
            </a:r>
            <a:r>
              <a:rPr sz="1600" spc="-25" dirty="0">
                <a:latin typeface="Trebuchet MS"/>
                <a:cs typeface="Trebuchet MS"/>
              </a:rPr>
              <a:t> and</a:t>
            </a:r>
            <a:r>
              <a:rPr sz="1600" spc="5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price scens.female=data[which(data$size=="1"&amp;data$style=="1 "&amp;data$gender=="1"),]</a:t>
            </a:r>
            <a:r>
              <a:rPr sz="1600" dirty="0">
                <a:latin typeface="Trebuchet MS"/>
                <a:cs typeface="Trebuchet MS"/>
              </a:rPr>
              <a:t>			</a:t>
            </a:r>
            <a:r>
              <a:rPr sz="1600" spc="-35" dirty="0">
                <a:latin typeface="Trebuchet MS"/>
                <a:cs typeface="Trebuchet MS"/>
              </a:rPr>
              <a:t>##gender(female)</a:t>
            </a:r>
            <a:r>
              <a:rPr sz="1600" dirty="0">
                <a:latin typeface="Trebuchet MS"/>
                <a:cs typeface="Trebuchet MS"/>
              </a:rPr>
              <a:t> on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size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and </a:t>
            </a:r>
            <a:r>
              <a:rPr sz="1600" spc="-10" dirty="0">
                <a:latin typeface="Trebuchet MS"/>
                <a:cs typeface="Trebuchet MS"/>
              </a:rPr>
              <a:t>style scens.male=data[which(data$motion=="1"&amp;data$gender=</a:t>
            </a:r>
            <a:endParaRPr sz="16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tabLst>
                <a:tab pos="1938020" algn="l"/>
              </a:tabLst>
            </a:pPr>
            <a:r>
              <a:rPr sz="1600" spc="-10" dirty="0">
                <a:latin typeface="Trebuchet MS"/>
                <a:cs typeface="Trebuchet MS"/>
              </a:rPr>
              <a:t>="0"),]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25" dirty="0">
                <a:latin typeface="Trebuchet MS"/>
                <a:cs typeface="Trebuchet MS"/>
              </a:rPr>
              <a:t>##gender(male)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motion scens.nodummy=data[which(data$price=="1"&amp;data$size=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629535" algn="l"/>
              </a:tabLst>
            </a:pPr>
            <a:r>
              <a:rPr sz="1600" spc="-10" dirty="0">
                <a:latin typeface="Trebuchet MS"/>
                <a:cs typeface="Trebuchet MS"/>
              </a:rPr>
              <a:t>="1"&amp;data$style=="1"),]</a:t>
            </a:r>
            <a:r>
              <a:rPr sz="1600" dirty="0">
                <a:latin typeface="Trebuchet MS"/>
                <a:cs typeface="Trebuchet MS"/>
              </a:rPr>
              <a:t>	#no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dummy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 dirty="0">
              <a:latin typeface="Trebuchet MS"/>
              <a:cs typeface="Trebuchet MS"/>
            </a:endParaRPr>
          </a:p>
          <a:p>
            <a:pPr marL="12700" marR="3021965">
              <a:lnSpc>
                <a:spcPct val="100000"/>
              </a:lnSpc>
            </a:pPr>
            <a:r>
              <a:rPr sz="1600" spc="65" dirty="0">
                <a:latin typeface="Trebuchet MS"/>
                <a:cs typeface="Trebuchet MS"/>
              </a:rPr>
              <a:t>scens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114" dirty="0">
                <a:latin typeface="Trebuchet MS"/>
                <a:cs typeface="Trebuchet MS"/>
              </a:rPr>
              <a:t>=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list() </a:t>
            </a:r>
            <a:r>
              <a:rPr sz="1600" spc="-25" dirty="0">
                <a:latin typeface="Trebuchet MS"/>
                <a:cs typeface="Trebuchet MS"/>
              </a:rPr>
              <a:t>scens[[1]]=c(11,12,15,16)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scens[[2]]=c(6,8,14,16)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scens[[3]]=c(11,12,15,16)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scens[[4]]=c(5,6,7,8,13,14,16)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scens[[5]]=c(12,16)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scens[[6]]=c(1:16)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9908" y="943571"/>
            <a:ext cx="508889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048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rebuchet MS"/>
                <a:cs typeface="Trebuchet MS"/>
              </a:rPr>
              <a:t>simFCShares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function(scens,data){ </a:t>
            </a:r>
            <a:r>
              <a:rPr sz="1800" spc="-35" dirty="0">
                <a:latin typeface="Trebuchet MS"/>
                <a:cs typeface="Trebuchet MS"/>
              </a:rPr>
              <a:t>inmkt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ratings[,scens]</a:t>
            </a:r>
            <a:r>
              <a:rPr sz="1800" spc="2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#construct </a:t>
            </a:r>
            <a:r>
              <a:rPr sz="1800" spc="-50" dirty="0">
                <a:latin typeface="Trebuchet MS"/>
                <a:cs typeface="Trebuchet MS"/>
              </a:rPr>
              <a:t>the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subsetted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matrix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options bestvalue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apply(inmkt,1,max)</a:t>
            </a:r>
            <a:endParaRPr sz="180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de&lt;-</a:t>
            </a:r>
            <a:r>
              <a:rPr sz="1800" spc="-30" dirty="0">
                <a:latin typeface="Trebuchet MS"/>
                <a:cs typeface="Trebuchet MS"/>
              </a:rPr>
              <a:t>matrix(nrow=200,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ncol=length(scens))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70" dirty="0">
                <a:latin typeface="Trebuchet MS"/>
                <a:cs typeface="Trebuchet MS"/>
              </a:rPr>
              <a:t>(i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1:200)#identify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which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option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best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max </a:t>
            </a:r>
            <a:r>
              <a:rPr sz="1800" dirty="0">
                <a:latin typeface="Trebuchet MS"/>
                <a:cs typeface="Trebuchet MS"/>
              </a:rPr>
              <a:t>ratings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value</a:t>
            </a:r>
            <a:endParaRPr sz="180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40" dirty="0">
                <a:latin typeface="Trebuchet MS"/>
                <a:cs typeface="Trebuchet MS"/>
              </a:rPr>
              <a:t>(j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1:length(scens))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266065">
              <a:lnSpc>
                <a:spcPct val="100000"/>
              </a:lnSpc>
            </a:pPr>
            <a:r>
              <a:rPr sz="1800" spc="-140" dirty="0">
                <a:latin typeface="Trebuchet MS"/>
                <a:cs typeface="Trebuchet MS"/>
              </a:rPr>
              <a:t>de[i,j]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ifelse(bestvalue[i]==inmkt[i,j],1,0)</a:t>
            </a:r>
            <a:endParaRPr sz="180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de.final&lt;-</a:t>
            </a:r>
            <a:r>
              <a:rPr sz="1800" spc="-25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12700" marR="77470" indent="1270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de.final&lt;-</a:t>
            </a:r>
            <a:r>
              <a:rPr sz="1800" spc="-20" dirty="0">
                <a:latin typeface="Trebuchet MS"/>
                <a:cs typeface="Trebuchet MS"/>
              </a:rPr>
              <a:t>de/rowSums(de)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#fill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decisions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0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0.5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for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all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products</a:t>
            </a:r>
            <a:endParaRPr sz="1800">
              <a:latin typeface="Trebuchet MS"/>
              <a:cs typeface="Trebuchet MS"/>
            </a:endParaRPr>
          </a:p>
          <a:p>
            <a:pPr marL="12700" marR="102235" indent="127000">
              <a:lnSpc>
                <a:spcPct val="100000"/>
              </a:lnSpc>
            </a:pPr>
            <a:r>
              <a:rPr sz="1800" spc="114" dirty="0">
                <a:latin typeface="Trebuchet MS"/>
                <a:cs typeface="Trebuchet MS"/>
              </a:rPr>
              <a:t>shs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colSums(de.final)/sum(de.final)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#assumes </a:t>
            </a:r>
            <a:r>
              <a:rPr sz="1800" spc="-70" dirty="0">
                <a:latin typeface="Trebuchet MS"/>
                <a:cs typeface="Trebuchet MS"/>
              </a:rPr>
              <a:t>that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total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decisions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market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size</a:t>
            </a:r>
            <a:endParaRPr sz="1800">
              <a:latin typeface="Trebuchet MS"/>
              <a:cs typeface="Trebuchet MS"/>
            </a:endParaRPr>
          </a:p>
          <a:p>
            <a:pPr marL="139700" marR="67056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names(shs)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=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names(inmkt)</a:t>
            </a:r>
            <a:r>
              <a:rPr sz="1800" spc="-20" dirty="0">
                <a:latin typeface="Trebuchet MS"/>
                <a:cs typeface="Trebuchet MS"/>
              </a:rPr>
              <a:t> #attach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labels </a:t>
            </a:r>
            <a:r>
              <a:rPr sz="1800" spc="90" dirty="0">
                <a:latin typeface="Trebuchet MS"/>
                <a:cs typeface="Trebuchet MS"/>
              </a:rPr>
              <a:t>shs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FCACA-6D96-88DE-42BB-66C8FB886C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6870" y="240334"/>
            <a:ext cx="5230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Executive</a:t>
            </a:r>
            <a:r>
              <a:rPr spc="-60" dirty="0"/>
              <a:t> </a:t>
            </a:r>
            <a:r>
              <a:rPr spc="80" dirty="0"/>
              <a:t>summary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4636008" y="0"/>
                  </a:lnTo>
                  <a:lnTo>
                    <a:pt x="4636008" y="685800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 descr="A blue and white head with gears&#10;&#10;Description automatically generated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" y="502919"/>
              <a:ext cx="3840479" cy="5897880"/>
            </a:xfrm>
            <a:prstGeom prst="rect">
              <a:avLst/>
            </a:prstGeom>
          </p:spPr>
        </p:pic>
      </p:grp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8C56D7DB-CDFC-FB56-3715-C01F3A373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664727"/>
              </p:ext>
            </p:extLst>
          </p:nvPr>
        </p:nvGraphicFramePr>
        <p:xfrm>
          <a:off x="4973472" y="1159725"/>
          <a:ext cx="6807048" cy="5251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AE38-DA52-86FB-675D-B00AADEB6D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7121" y="325742"/>
            <a:ext cx="466344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114" dirty="0"/>
              <a:t>Methodology</a:t>
            </a:r>
            <a:r>
              <a:rPr spc="-15" dirty="0"/>
              <a:t> </a:t>
            </a:r>
            <a:r>
              <a:rPr spc="45" dirty="0"/>
              <a:t>and</a:t>
            </a:r>
            <a:r>
              <a:rPr u="none" spc="45" dirty="0"/>
              <a:t> </a:t>
            </a:r>
            <a:r>
              <a:rPr spc="175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4636008" y="0"/>
                  </a:lnTo>
                  <a:lnTo>
                    <a:pt x="4636008" y="685800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" y="502919"/>
              <a:ext cx="3840479" cy="5897880"/>
            </a:xfrm>
            <a:prstGeom prst="rect">
              <a:avLst/>
            </a:prstGeom>
          </p:spPr>
        </p:pic>
      </p:grp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74684BF-F884-2191-C2EC-405BD0149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156645"/>
              </p:ext>
            </p:extLst>
          </p:nvPr>
        </p:nvGraphicFramePr>
        <p:xfrm>
          <a:off x="5217121" y="2057400"/>
          <a:ext cx="6697941" cy="367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9A43-3950-614F-86F3-41404EE0A1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2534" y="986790"/>
            <a:ext cx="3122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Clustering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081" y="495426"/>
            <a:ext cx="6117590" cy="14414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</a:tabLst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overlap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cluster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2!</a:t>
            </a:r>
            <a:endParaRPr sz="17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cluster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chosen scheme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motion.</a:t>
            </a:r>
            <a:endParaRPr sz="17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endParaRPr sz="17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cluster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chosen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scheme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style.</a:t>
            </a:r>
            <a:endParaRPr sz="17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11,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ideal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2584704"/>
            <a:ext cx="4916829" cy="36271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5939" y="2713963"/>
            <a:ext cx="4105995" cy="33003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8F213-0AB9-785B-DB8D-47D1774EC4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294" y="781050"/>
            <a:ext cx="364617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332105">
              <a:lnSpc>
                <a:spcPts val="3240"/>
              </a:lnSpc>
              <a:spcBef>
                <a:spcPts val="505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Impacts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gender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081" y="544194"/>
            <a:ext cx="6350000" cy="13919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dummy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gender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affect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choice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2200">
              <a:latin typeface="Trebuchet MS"/>
              <a:cs typeface="Trebuchet MS"/>
            </a:endParaRPr>
          </a:p>
          <a:p>
            <a:pPr marL="241300" marR="484505" indent="-228600">
              <a:lnSpc>
                <a:spcPts val="238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impacts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greater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 that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gender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3328" y="3375659"/>
            <a:ext cx="5559552" cy="20147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04" y="3368040"/>
            <a:ext cx="5323581" cy="20253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8B22-B945-D70D-861F-5CECD7B2B5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034" y="986790"/>
            <a:ext cx="3334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Priori</a:t>
            </a:r>
            <a:r>
              <a:rPr sz="30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081" y="544194"/>
            <a:ext cx="5803265" cy="13919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14478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old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Trebuchet MS"/>
                <a:cs typeface="Trebuchet MS"/>
              </a:rPr>
              <a:t>kids(left),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price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motion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bigger</a:t>
            </a:r>
            <a:r>
              <a:rPr sz="2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endParaRPr sz="2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38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young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kids(right),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style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bigger</a:t>
            </a:r>
            <a:r>
              <a:rPr sz="2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922" y="3572796"/>
            <a:ext cx="5502821" cy="17078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403" y="3515867"/>
            <a:ext cx="5547359" cy="180289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5CF0-98AD-B720-5DB4-B4BCC7B0F8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034" y="986790"/>
            <a:ext cx="3334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Priori</a:t>
            </a:r>
            <a:r>
              <a:rPr sz="30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081" y="544194"/>
            <a:ext cx="5996305" cy="13919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9525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female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Trebuchet MS"/>
                <a:cs typeface="Trebuchet MS"/>
              </a:rPr>
              <a:t>kids(left),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price,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size,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style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bigger</a:t>
            </a:r>
            <a:r>
              <a:rPr sz="2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endParaRPr sz="2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38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male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kids(right),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motion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bigger impact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3482597"/>
            <a:ext cx="5001851" cy="16993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6979" y="3424428"/>
            <a:ext cx="5385248" cy="18364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0D77F-B426-8386-A65E-5039B2B1D5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579245"/>
            <a:chOff x="0" y="0"/>
            <a:chExt cx="12192000" cy="1579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788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2191" y="0"/>
              <a:ext cx="4309871" cy="15788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459" y="177914"/>
            <a:ext cx="4184650" cy="10960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3990"/>
              </a:lnSpc>
              <a:spcBef>
                <a:spcPts val="600"/>
              </a:spcBef>
            </a:pPr>
            <a:r>
              <a:rPr sz="3700" b="0" u="none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3700" b="0" u="none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35" dirty="0">
                <a:solidFill>
                  <a:srgbClr val="FFFFFF"/>
                </a:solidFill>
                <a:latin typeface="Trebuchet MS"/>
                <a:cs typeface="Trebuchet MS"/>
              </a:rPr>
              <a:t>simulation</a:t>
            </a:r>
            <a:r>
              <a:rPr sz="3700" b="0" u="none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340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3700" b="0" u="none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3700" b="0" u="none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0" u="none" spc="-20" dirty="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endParaRPr sz="37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231" y="2586227"/>
            <a:ext cx="11568684" cy="34762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42299" y="6174803"/>
            <a:ext cx="225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Age(old)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with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size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</a:t>
            </a:r>
            <a:r>
              <a:rPr sz="1800" spc="-10" dirty="0">
                <a:latin typeface="Trebuchet MS"/>
                <a:cs typeface="Trebuchet MS"/>
              </a:rPr>
              <a:t>style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5695" y="6177318"/>
            <a:ext cx="288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Age(young)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with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motion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</a:t>
            </a:r>
            <a:r>
              <a:rPr sz="1800" spc="-10" dirty="0">
                <a:latin typeface="Trebuchet MS"/>
                <a:cs typeface="Trebuchet MS"/>
              </a:rPr>
              <a:t>price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46" y="1816925"/>
            <a:ext cx="111404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Analysis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Product</a:t>
            </a:r>
            <a:r>
              <a:rPr sz="2000" b="1" u="sng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16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scenario</a:t>
            </a:r>
            <a:r>
              <a:rPr sz="2000" b="1" u="sng" spc="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has</a:t>
            </a:r>
            <a:r>
              <a:rPr sz="2000" b="1" u="sng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highest</a:t>
            </a:r>
            <a:r>
              <a:rPr sz="2000" b="1" u="sng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share</a:t>
            </a:r>
            <a:r>
              <a:rPr sz="2000" b="1" u="sng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product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8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scenario</a:t>
            </a:r>
            <a:r>
              <a:rPr sz="2000" b="1" u="sng" spc="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sz="2000" b="1" u="none" spc="-50" dirty="0">
                <a:latin typeface="Trebuchet MS"/>
                <a:cs typeface="Trebuchet MS"/>
              </a:rPr>
              <a:t> 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has</a:t>
            </a: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highest</a:t>
            </a: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share.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096D2C-B1A8-1E35-4A11-59D4DED771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1458</Words>
  <Application>Microsoft Macintosh PowerPoint</Application>
  <PresentationFormat>Widescreen</PresentationFormat>
  <Paragraphs>151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Office Theme</vt:lpstr>
      <vt:lpstr>- Surbhi Sharma</vt:lpstr>
      <vt:lpstr>Executive Summary</vt:lpstr>
      <vt:lpstr>Executive summary</vt:lpstr>
      <vt:lpstr>Methodology and Process</vt:lpstr>
      <vt:lpstr>PowerPoint Presentation</vt:lpstr>
      <vt:lpstr>PowerPoint Presentation</vt:lpstr>
      <vt:lpstr>PowerPoint Presentation</vt:lpstr>
      <vt:lpstr>PowerPoint Presentation</vt:lpstr>
      <vt:lpstr>Market simulation &amp; Market share</vt:lpstr>
      <vt:lpstr>Market simulation &amp; Market share</vt:lpstr>
      <vt:lpstr>Scenario Profits</vt:lpstr>
      <vt:lpstr>Product Line Decision</vt:lpstr>
      <vt:lpstr>The Profit</vt:lpstr>
      <vt:lpstr>Recommendations for future strategy :</vt:lpstr>
      <vt:lpstr>THANK YOU</vt:lpstr>
      <vt:lpstr>Appendix – policy survey</vt:lpstr>
      <vt:lpstr>Appendix - ClustTest</vt:lpstr>
      <vt:lpstr>Appendix - Clustering</vt:lpstr>
      <vt:lpstr>Appendix - apriori segmentation</vt:lpstr>
      <vt:lpstr>Appendix -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Surbhi Sharma</dc:title>
  <cp:lastModifiedBy>Sharma, Surbhi</cp:lastModifiedBy>
  <cp:revision>2</cp:revision>
  <dcterms:created xsi:type="dcterms:W3CDTF">2025-04-08T18:20:56Z</dcterms:created>
  <dcterms:modified xsi:type="dcterms:W3CDTF">2025-04-08T20:28:10Z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2025-04-08T00:00:00Z</vt:filetime>
  </property>
  <property fmtid="{D5CDD505-2E9C-101B-9397-08002B2CF9AE}" pid="5" name="Producer">
    <vt:lpwstr>PSPDFKit</vt:lpwstr>
  </property>
  <property fmtid="{D5CDD505-2E9C-101B-9397-08002B2CF9AE}" pid="6" name="SourceModified">
    <vt:lpwstr>D:20211206155849+20'58'</vt:lpwstr>
  </property>
  <property fmtid="{D5CDD505-2E9C-101B-9397-08002B2CF9AE}" pid="7" name="Trapped">
    <vt:lpwstr>False</vt:lpwstr>
  </property>
</Properties>
</file>