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wmf" ContentType="image/x-wmf"/>
  <Override PartName="/ppt/media/image5.wmf" ContentType="image/x-wmf"/>
  <Override PartName="/ppt/media/image7.png" ContentType="image/png"/>
  <Override PartName="/ppt/media/image4.png" ContentType="image/png"/>
  <Override PartName="/ppt/media/image3.png" ContentType="image/png"/>
  <Override PartName="/ppt/media/image2.wmf" ContentType="image/x-wmf"/>
  <Override PartName="/ppt/media/image6.png" ContentType="image/png"/>
  <Override PartName="/ppt/media/image1.wmf" ContentType="image/x-wmf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5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6C7DD40-3CA0-4963-BF98-0BC43F3AE92F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A23C137-9427-4C12-9CAF-6A26B454C879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anchor="ctr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74CDADC-6C58-4BD5-8F8B-055E61D7DCB9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D059F7C-F3C8-4DB9-BE51-985E05D028AD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66BC2FC-C5AD-4B49-B83F-9C0C3F9908A0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anchor="ctr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04560" y="304920"/>
            <a:ext cx="406080" cy="151920"/>
          </a:xfrm>
          <a:prstGeom prst="rect">
            <a:avLst/>
          </a:prstGeom>
          <a:solidFill>
            <a:srgbClr val="6dcff6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0"/>
            <a:ext cx="12188520" cy="1066320"/>
          </a:xfrm>
          <a:prstGeom prst="rect">
            <a:avLst/>
          </a:prstGeom>
          <a:gradFill>
            <a:gsLst>
              <a:gs pos="0">
                <a:srgbClr val="0067ac"/>
              </a:gs>
              <a:gs pos="100000">
                <a:srgbClr val="56bbed"/>
              </a:gs>
            </a:gsLst>
            <a:lin ang="9120000"/>
          </a:gra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11305800" y="6573960"/>
            <a:ext cx="884160" cy="360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20650CB-EA90-4558-AE13-395CCB9AB74B}" type="slidenum">
              <a:rPr lang="en-IN" sz="1200">
                <a:solidFill>
                  <a:srgbClr val="000000"/>
                </a:solidFill>
                <a:latin typeface="Myriad Pro"/>
              </a:rPr>
              <a:t>&lt;number&gt;</a:t>
            </a:fld>
            <a:r>
              <a:rPr lang="en-IN" sz="1200">
                <a:solidFill>
                  <a:srgbClr val="000000"/>
                </a:solidFill>
                <a:latin typeface="Myriad Pro"/>
              </a:rPr>
              <a:t> 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567000" y="6426360"/>
            <a:ext cx="3228840" cy="2790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2319120" y="6426360"/>
            <a:ext cx="725760" cy="93960"/>
          </a:xfrm>
          <a:prstGeom prst="rect">
            <a:avLst/>
          </a:prstGeom>
          <a:solidFill>
            <a:srgbClr val="4473b1"/>
          </a:solidFill>
          <a:ln w="93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1117080" y="6426360"/>
            <a:ext cx="1157760" cy="93960"/>
          </a:xfrm>
          <a:prstGeom prst="rect">
            <a:avLst/>
          </a:prstGeom>
          <a:solidFill>
            <a:srgbClr val="4473b1"/>
          </a:solidFill>
          <a:ln w="93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567000" y="6427440"/>
            <a:ext cx="488520" cy="91440"/>
          </a:xfrm>
          <a:prstGeom prst="rect">
            <a:avLst/>
          </a:prstGeom>
          <a:solidFill>
            <a:srgbClr val="4473b1"/>
          </a:solidFill>
          <a:ln w="93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2234520" y="6581880"/>
            <a:ext cx="1561680" cy="123480"/>
          </a:xfrm>
          <a:prstGeom prst="rect">
            <a:avLst/>
          </a:prstGeom>
          <a:solidFill>
            <a:srgbClr val="7d99ca"/>
          </a:solidFill>
          <a:ln w="93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0" y="3809880"/>
            <a:ext cx="12188520" cy="10569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9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57800" cy="1066320"/>
          </a:xfrm>
          <a:prstGeom prst="rect">
            <a:avLst/>
          </a:prstGeom>
          <a:ln>
            <a:noFill/>
          </a:ln>
        </p:spPr>
      </p:pic>
      <p:sp>
        <p:nvSpPr>
          <p:cNvPr id="10" name="CustomShape 10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gradFill>
            <a:gsLst>
              <a:gs pos="0">
                <a:srgbClr val="0067ac"/>
              </a:gs>
              <a:gs pos="100000">
                <a:srgbClr val="56bbed"/>
              </a:gs>
            </a:gsLst>
            <a:lin ang="9120000"/>
          </a:gradFill>
          <a:ln w="9360">
            <a:noFill/>
          </a:ln>
        </p:spPr>
      </p:sp>
      <p:sp>
        <p:nvSpPr>
          <p:cNvPr id="11" name="PlaceHolder 11"/>
          <p:cNvSpPr>
            <a:spLocks noGrp="1"/>
          </p:cNvSpPr>
          <p:nvPr>
            <p:ph type="title"/>
          </p:nvPr>
        </p:nvSpPr>
        <p:spPr>
          <a:xfrm>
            <a:off x="472680" y="3685320"/>
            <a:ext cx="10360080" cy="609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2" name="CustomShape 12"/>
          <p:cNvSpPr/>
          <p:nvPr/>
        </p:nvSpPr>
        <p:spPr>
          <a:xfrm>
            <a:off x="0" y="1976400"/>
            <a:ext cx="12188520" cy="847440"/>
          </a:xfrm>
          <a:prstGeom prst="rect">
            <a:avLst/>
          </a:prstGeom>
          <a:solidFill>
            <a:srgbClr val="0067ac"/>
          </a:solidFill>
          <a:ln w="9360">
            <a:noFill/>
          </a:ln>
        </p:spPr>
      </p:sp>
      <p:sp>
        <p:nvSpPr>
          <p:cNvPr id="13" name="CustomShape 13"/>
          <p:cNvSpPr/>
          <p:nvPr/>
        </p:nvSpPr>
        <p:spPr>
          <a:xfrm>
            <a:off x="564840" y="428760"/>
            <a:ext cx="4348080" cy="375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4" name="CustomShape 14"/>
          <p:cNvSpPr/>
          <p:nvPr/>
        </p:nvSpPr>
        <p:spPr>
          <a:xfrm>
            <a:off x="2924640" y="428760"/>
            <a:ext cx="977400" cy="126720"/>
          </a:xfrm>
          <a:prstGeom prst="rect">
            <a:avLst/>
          </a:prstGeom>
          <a:solidFill>
            <a:srgbClr val="fefefe"/>
          </a:solidFill>
          <a:ln w="9360">
            <a:noFill/>
          </a:ln>
        </p:spPr>
      </p:sp>
      <p:sp>
        <p:nvSpPr>
          <p:cNvPr id="15" name="CustomShape 15"/>
          <p:cNvSpPr/>
          <p:nvPr/>
        </p:nvSpPr>
        <p:spPr>
          <a:xfrm>
            <a:off x="1305720" y="428760"/>
            <a:ext cx="1559160" cy="126720"/>
          </a:xfrm>
          <a:prstGeom prst="rect">
            <a:avLst/>
          </a:prstGeom>
          <a:solidFill>
            <a:srgbClr val="fefefe"/>
          </a:solidFill>
          <a:ln w="9360">
            <a:noFill/>
          </a:ln>
        </p:spPr>
      </p:sp>
      <p:sp>
        <p:nvSpPr>
          <p:cNvPr id="16" name="CustomShape 16"/>
          <p:cNvSpPr/>
          <p:nvPr/>
        </p:nvSpPr>
        <p:spPr>
          <a:xfrm>
            <a:off x="564840" y="430200"/>
            <a:ext cx="657720" cy="123480"/>
          </a:xfrm>
          <a:prstGeom prst="rect">
            <a:avLst/>
          </a:prstGeom>
          <a:solidFill>
            <a:srgbClr val="fefefe"/>
          </a:solidFill>
          <a:ln w="9360">
            <a:noFill/>
          </a:ln>
        </p:spPr>
      </p:sp>
      <p:sp>
        <p:nvSpPr>
          <p:cNvPr id="17" name="CustomShape 17"/>
          <p:cNvSpPr/>
          <p:nvPr/>
        </p:nvSpPr>
        <p:spPr>
          <a:xfrm>
            <a:off x="2810160" y="638280"/>
            <a:ext cx="2103120" cy="166320"/>
          </a:xfrm>
          <a:prstGeom prst="rect">
            <a:avLst/>
          </a:prstGeom>
          <a:solidFill>
            <a:srgbClr val="b4d7f1"/>
          </a:solidFill>
          <a:ln w="9360">
            <a:noFill/>
          </a:ln>
        </p:spPr>
      </p:sp>
      <p:sp>
        <p:nvSpPr>
          <p:cNvPr id="18" name="CustomShape 18"/>
          <p:cNvSpPr/>
          <p:nvPr/>
        </p:nvSpPr>
        <p:spPr>
          <a:xfrm>
            <a:off x="10906920" y="424800"/>
            <a:ext cx="646920" cy="424080"/>
          </a:xfrm>
          <a:prstGeom prst="rect">
            <a:avLst/>
          </a:prstGeom>
          <a:solidFill>
            <a:srgbClr val="fefefe"/>
          </a:solidFill>
          <a:ln w="9360">
            <a:noFill/>
          </a:ln>
        </p:spPr>
      </p:sp>
      <p:pic>
        <p:nvPicPr>
          <p:cNvPr id="19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345320"/>
            <a:ext cx="3281040" cy="1259640"/>
          </a:xfrm>
          <a:prstGeom prst="rect">
            <a:avLst/>
          </a:prstGeom>
          <a:ln>
            <a:noFill/>
          </a:ln>
        </p:spPr>
      </p:pic>
      <p:sp>
        <p:nvSpPr>
          <p:cNvPr id="20" name="PlaceHolder 19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Myriad Pro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Myriad Pro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Myriad Pro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Myriad Pro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04560" y="304920"/>
            <a:ext cx="406080" cy="151920"/>
          </a:xfrm>
          <a:prstGeom prst="rect">
            <a:avLst/>
          </a:prstGeom>
          <a:solidFill>
            <a:srgbClr val="6dcff6"/>
          </a:solidFill>
          <a:ln w="9360">
            <a:noFill/>
          </a:ln>
        </p:spPr>
      </p:sp>
      <p:sp>
        <p:nvSpPr>
          <p:cNvPr id="56" name="CustomShape 2"/>
          <p:cNvSpPr/>
          <p:nvPr/>
        </p:nvSpPr>
        <p:spPr>
          <a:xfrm>
            <a:off x="0" y="0"/>
            <a:ext cx="12188520" cy="1066320"/>
          </a:xfrm>
          <a:prstGeom prst="rect">
            <a:avLst/>
          </a:prstGeom>
          <a:gradFill>
            <a:gsLst>
              <a:gs pos="0">
                <a:srgbClr val="0067ac"/>
              </a:gs>
              <a:gs pos="100000">
                <a:srgbClr val="56bbed"/>
              </a:gs>
            </a:gsLst>
            <a:lin ang="9120000"/>
          </a:gradFill>
          <a:ln w="9360">
            <a:noFill/>
          </a:ln>
        </p:spPr>
      </p:sp>
      <p:sp>
        <p:nvSpPr>
          <p:cNvPr id="57" name="CustomShape 3"/>
          <p:cNvSpPr/>
          <p:nvPr/>
        </p:nvSpPr>
        <p:spPr>
          <a:xfrm>
            <a:off x="11305800" y="6573960"/>
            <a:ext cx="884160" cy="360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CD798DD-6D3B-478A-90F7-16BBBC3189BB}" type="slidenum">
              <a:rPr lang="en-IN" sz="1200">
                <a:solidFill>
                  <a:srgbClr val="000000"/>
                </a:solidFill>
                <a:latin typeface="Myriad Pro"/>
              </a:rPr>
              <a:t>&lt;number&gt;</a:t>
            </a:fld>
            <a:r>
              <a:rPr lang="en-IN" sz="1200">
                <a:solidFill>
                  <a:srgbClr val="000000"/>
                </a:solidFill>
                <a:latin typeface="Myriad Pro"/>
              </a:rPr>
              <a:t> </a:t>
            </a:r>
            <a:endParaRPr/>
          </a:p>
        </p:txBody>
      </p:sp>
      <p:sp>
        <p:nvSpPr>
          <p:cNvPr id="58" name="CustomShape 4"/>
          <p:cNvSpPr/>
          <p:nvPr/>
        </p:nvSpPr>
        <p:spPr>
          <a:xfrm>
            <a:off x="567000" y="6426360"/>
            <a:ext cx="3228840" cy="2790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59" name="CustomShape 5"/>
          <p:cNvSpPr/>
          <p:nvPr/>
        </p:nvSpPr>
        <p:spPr>
          <a:xfrm>
            <a:off x="2319120" y="6426360"/>
            <a:ext cx="725760" cy="93960"/>
          </a:xfrm>
          <a:prstGeom prst="rect">
            <a:avLst/>
          </a:prstGeom>
          <a:solidFill>
            <a:srgbClr val="4473b1"/>
          </a:solidFill>
          <a:ln w="9360">
            <a:noFill/>
          </a:ln>
        </p:spPr>
      </p:sp>
      <p:sp>
        <p:nvSpPr>
          <p:cNvPr id="60" name="CustomShape 6"/>
          <p:cNvSpPr/>
          <p:nvPr/>
        </p:nvSpPr>
        <p:spPr>
          <a:xfrm>
            <a:off x="1117080" y="6426360"/>
            <a:ext cx="1157760" cy="93960"/>
          </a:xfrm>
          <a:prstGeom prst="rect">
            <a:avLst/>
          </a:prstGeom>
          <a:solidFill>
            <a:srgbClr val="4473b1"/>
          </a:solidFill>
          <a:ln w="9360">
            <a:noFill/>
          </a:ln>
        </p:spPr>
      </p:sp>
      <p:sp>
        <p:nvSpPr>
          <p:cNvPr id="61" name="CustomShape 7"/>
          <p:cNvSpPr/>
          <p:nvPr/>
        </p:nvSpPr>
        <p:spPr>
          <a:xfrm>
            <a:off x="567000" y="6427440"/>
            <a:ext cx="488520" cy="91440"/>
          </a:xfrm>
          <a:prstGeom prst="rect">
            <a:avLst/>
          </a:prstGeom>
          <a:solidFill>
            <a:srgbClr val="4473b1"/>
          </a:solidFill>
          <a:ln w="9360">
            <a:noFill/>
          </a:ln>
        </p:spPr>
      </p:sp>
      <p:sp>
        <p:nvSpPr>
          <p:cNvPr id="62" name="CustomShape 8"/>
          <p:cNvSpPr/>
          <p:nvPr/>
        </p:nvSpPr>
        <p:spPr>
          <a:xfrm>
            <a:off x="2234520" y="6581880"/>
            <a:ext cx="1561680" cy="123480"/>
          </a:xfrm>
          <a:prstGeom prst="rect">
            <a:avLst/>
          </a:prstGeom>
          <a:solidFill>
            <a:srgbClr val="7d99ca"/>
          </a:solidFill>
          <a:ln w="9360">
            <a:noFill/>
          </a:ln>
        </p:spPr>
      </p:sp>
      <p:sp>
        <p:nvSpPr>
          <p:cNvPr id="63" name="CustomShape 9"/>
          <p:cNvSpPr/>
          <p:nvPr/>
        </p:nvSpPr>
        <p:spPr>
          <a:xfrm>
            <a:off x="0" y="3809880"/>
            <a:ext cx="12188520" cy="10569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64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57800" cy="1066320"/>
          </a:xfrm>
          <a:prstGeom prst="rect">
            <a:avLst/>
          </a:prstGeom>
          <a:ln>
            <a:noFill/>
          </a:ln>
        </p:spPr>
      </p:pic>
      <p:sp>
        <p:nvSpPr>
          <p:cNvPr id="65" name="PlaceHolder 10"/>
          <p:cNvSpPr>
            <a:spLocks noGrp="1"/>
          </p:cNvSpPr>
          <p:nvPr>
            <p:ph type="title"/>
          </p:nvPr>
        </p:nvSpPr>
        <p:spPr>
          <a:xfrm>
            <a:off x="1726920" y="331560"/>
            <a:ext cx="10055520" cy="4870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6" name="PlaceHolder 11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Myriad Pro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Myriad Pro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Myriad Pro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Myriad Pro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60240" y="3789360"/>
            <a:ext cx="10766520" cy="55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000">
                <a:solidFill>
                  <a:srgbClr val="ffffff"/>
                </a:solidFill>
                <a:latin typeface="Calibri"/>
              </a:rPr>
              <a:t>Thank You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0" y="1976400"/>
            <a:ext cx="12188520" cy="847440"/>
          </a:xfrm>
          <a:prstGeom prst="rect">
            <a:avLst/>
          </a:prstGeom>
          <a:solidFill>
            <a:srgbClr val="0067ac"/>
          </a:solidFill>
          <a:ln w="9360">
            <a:noFill/>
          </a:ln>
        </p:spPr>
      </p:sp>
      <p:sp>
        <p:nvSpPr>
          <p:cNvPr id="103" name="CustomShape 3"/>
          <p:cNvSpPr/>
          <p:nvPr/>
        </p:nvSpPr>
        <p:spPr>
          <a:xfrm>
            <a:off x="567000" y="5899320"/>
            <a:ext cx="1824840" cy="578880"/>
          </a:xfrm>
          <a:prstGeom prst="rect">
            <a:avLst/>
          </a:prstGeom>
          <a:solidFill>
            <a:srgbClr val="fefefe"/>
          </a:solidFill>
          <a:ln w="9360">
            <a:noFill/>
          </a:ln>
        </p:spPr>
      </p:sp>
      <p:sp>
        <p:nvSpPr>
          <p:cNvPr id="104" name="CustomShape 4"/>
          <p:cNvSpPr/>
          <p:nvPr/>
        </p:nvSpPr>
        <p:spPr>
          <a:xfrm>
            <a:off x="564840" y="428760"/>
            <a:ext cx="4348080" cy="375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05" name="CustomShape 5"/>
          <p:cNvSpPr/>
          <p:nvPr/>
        </p:nvSpPr>
        <p:spPr>
          <a:xfrm>
            <a:off x="2924640" y="428760"/>
            <a:ext cx="977400" cy="126720"/>
          </a:xfrm>
          <a:prstGeom prst="rect">
            <a:avLst/>
          </a:prstGeom>
          <a:solidFill>
            <a:srgbClr val="fefefe"/>
          </a:solidFill>
          <a:ln w="9360">
            <a:noFill/>
          </a:ln>
        </p:spPr>
      </p:sp>
      <p:sp>
        <p:nvSpPr>
          <p:cNvPr id="106" name="CustomShape 6"/>
          <p:cNvSpPr/>
          <p:nvPr/>
        </p:nvSpPr>
        <p:spPr>
          <a:xfrm>
            <a:off x="1305720" y="428760"/>
            <a:ext cx="1559160" cy="126720"/>
          </a:xfrm>
          <a:prstGeom prst="rect">
            <a:avLst/>
          </a:prstGeom>
          <a:solidFill>
            <a:srgbClr val="fefefe"/>
          </a:solidFill>
          <a:ln w="9360">
            <a:noFill/>
          </a:ln>
        </p:spPr>
      </p:sp>
      <p:sp>
        <p:nvSpPr>
          <p:cNvPr id="107" name="CustomShape 7"/>
          <p:cNvSpPr/>
          <p:nvPr/>
        </p:nvSpPr>
        <p:spPr>
          <a:xfrm>
            <a:off x="564840" y="430200"/>
            <a:ext cx="657720" cy="123480"/>
          </a:xfrm>
          <a:prstGeom prst="rect">
            <a:avLst/>
          </a:prstGeom>
          <a:solidFill>
            <a:srgbClr val="fefefe"/>
          </a:solidFill>
          <a:ln w="9360">
            <a:noFill/>
          </a:ln>
        </p:spPr>
      </p:sp>
      <p:sp>
        <p:nvSpPr>
          <p:cNvPr id="108" name="CustomShape 8"/>
          <p:cNvSpPr/>
          <p:nvPr/>
        </p:nvSpPr>
        <p:spPr>
          <a:xfrm>
            <a:off x="2810160" y="638280"/>
            <a:ext cx="2103120" cy="166320"/>
          </a:xfrm>
          <a:prstGeom prst="rect">
            <a:avLst/>
          </a:prstGeom>
          <a:solidFill>
            <a:srgbClr val="b4d7f1"/>
          </a:solidFill>
          <a:ln w="9360">
            <a:noFill/>
          </a:ln>
        </p:spPr>
      </p:sp>
      <p:sp>
        <p:nvSpPr>
          <p:cNvPr id="109" name="CustomShape 9"/>
          <p:cNvSpPr/>
          <p:nvPr/>
        </p:nvSpPr>
        <p:spPr>
          <a:xfrm>
            <a:off x="10906560" y="424800"/>
            <a:ext cx="646920" cy="424080"/>
          </a:xfrm>
          <a:prstGeom prst="rect">
            <a:avLst/>
          </a:prstGeom>
          <a:solidFill>
            <a:srgbClr val="fefefe"/>
          </a:solidFill>
          <a:ln w="9360">
            <a:noFill/>
          </a:ln>
        </p:spPr>
      </p:sp>
      <p:pic>
        <p:nvPicPr>
          <p:cNvPr id="110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45320"/>
            <a:ext cx="3281040" cy="1259640"/>
          </a:xfrm>
          <a:prstGeom prst="rect">
            <a:avLst/>
          </a:prstGeom>
          <a:ln>
            <a:noFill/>
          </a:ln>
        </p:spPr>
      </p:pic>
      <p:sp>
        <p:nvSpPr>
          <p:cNvPr id="111" name="PlaceHolder 10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Myriad Pro"/>
              </a:rPr>
              <a:t>Click to edit the title text format</a:t>
            </a:r>
            <a:endParaRPr/>
          </a:p>
        </p:txBody>
      </p:sp>
      <p:sp>
        <p:nvSpPr>
          <p:cNvPr id="112" name="PlaceHolder 11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Myriad Pro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Myriad Pro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Myriad Pro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Myriad Pro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Myriad Pro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Myriad Pro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Myriad Pro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72680" y="2971800"/>
            <a:ext cx="10360080" cy="609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TCS Intel OPNFV KVM-NFV Team Weekly Status Report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72680" y="4343400"/>
            <a:ext cx="10377000" cy="6091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ffffff"/>
                </a:solidFill>
                <a:latin typeface="Calibri"/>
              </a:rPr>
              <a:t>Report: Jun-16-2016 to Jun-22-2016  [Week -25]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 1"/>
          <p:cNvGraphicFramePr/>
          <p:nvPr/>
        </p:nvGraphicFramePr>
        <p:xfrm>
          <a:off x="150840" y="1143000"/>
          <a:ext cx="11734560" cy="5513400"/>
        </p:xfrm>
        <a:graphic>
          <a:graphicData uri="http://schemas.openxmlformats.org/drawingml/2006/table">
            <a:tbl>
              <a:tblPr/>
              <a:tblGrid>
                <a:gridCol w="268920"/>
                <a:gridCol w="1672920"/>
                <a:gridCol w="932760"/>
                <a:gridCol w="1087920"/>
                <a:gridCol w="1165680"/>
                <a:gridCol w="1087920"/>
                <a:gridCol w="1165680"/>
                <a:gridCol w="4352760"/>
              </a:tblGrid>
              <a:tr h="56628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>
                          <a:solidFill>
                            <a:srgbClr val="ffffff"/>
                          </a:solidFill>
                          <a:latin typeface="Arial"/>
                        </a:rPr>
                        <a:t>No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>
                          <a:solidFill>
                            <a:srgbClr val="ffffff"/>
                          </a:solidFill>
                          <a:latin typeface="Arial"/>
                        </a:rPr>
                        <a:t>Tasks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>
                          <a:solidFill>
                            <a:srgbClr val="ffffff"/>
                          </a:solidFill>
                          <a:latin typeface="Arial"/>
                        </a:rPr>
                        <a:t>Status 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>
                          <a:solidFill>
                            <a:srgbClr val="ffffff"/>
                          </a:solidFill>
                          <a:latin typeface="Arial"/>
                        </a:rPr>
                        <a:t>Tentative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>
                          <a:solidFill>
                            <a:srgbClr val="ffffff"/>
                          </a:solidFill>
                          <a:latin typeface="Arial"/>
                        </a:rPr>
                        <a:t>Start date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>
                          <a:solidFill>
                            <a:srgbClr val="ffffff"/>
                          </a:solidFill>
                          <a:latin typeface="Arial"/>
                        </a:rPr>
                        <a:t>Tentative end date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>
                          <a:solidFill>
                            <a:srgbClr val="ffffff"/>
                          </a:solidFill>
                          <a:latin typeface="Arial"/>
                        </a:rPr>
                        <a:t>Actual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>
                          <a:solidFill>
                            <a:srgbClr val="ffffff"/>
                          </a:solidFill>
                          <a:latin typeface="Arial"/>
                        </a:rPr>
                        <a:t>Start date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>
                          <a:solidFill>
                            <a:srgbClr val="ffffff"/>
                          </a:solidFill>
                          <a:latin typeface="Arial"/>
                        </a:rPr>
                        <a:t>Actual end date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ffffff"/>
                          </a:solidFill>
                          <a:latin typeface="Arial"/>
                        </a:rPr>
                        <a:t>Remarks</a:t>
                      </a:r>
                      <a:endParaRPr/>
                    </a:p>
                  </a:txBody>
                  <a:tcPr/>
                </a:tc>
              </a:tr>
              <a:tr h="68976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Understanding existing scripts in kvm4nfv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Done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Jun.01.2016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Jun.03.2016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Jun.01.2016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Jun.03.2016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Gone through existing scripts and build process. Executed scripts on local env.</a:t>
                      </a:r>
                      <a:endParaRPr/>
                    </a:p>
                  </a:txBody>
                  <a:tcPr/>
                </a:tc>
              </a:tr>
              <a:tr h="91656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Building the rpm/pkg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Review ongoing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Jun.01.2016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Jun.08.2016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Jun.01.2016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Implemented Deb packaging scripts. Tested these scripts on local Ubuntu host and guest.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Shared the scripts for review to Yunhong through mail.</a:t>
                      </a:r>
                      <a:endParaRPr/>
                    </a:p>
                  </a:txBody>
                  <a:tcPr/>
                </a:tc>
              </a:tr>
              <a:tr h="81684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Run cyclictest on the CI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ongoing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Jun.01.2016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Jun.29.2016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Jun.01.2016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Cyclic-test works with Yardstick without openstack. Executed manually. Script prepared to run the same on VM. In discussion with Yardstick project people about login using port forwarding.</a:t>
                      </a:r>
                      <a:endParaRPr/>
                    </a:p>
                  </a:txBody>
                  <a:tcPr/>
                </a:tc>
              </a:tr>
              <a:tr h="68976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Including pkt-forwarding testcases in VSPerf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On Hold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Jun.06.2016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Jun.24.2016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Jun.08.2016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Installed VSPerf on local env and executing existing testcases.</a:t>
                      </a:r>
                      <a:endParaRPr/>
                    </a:p>
                  </a:txBody>
                  <a:tcPr/>
                </a:tc>
              </a:tr>
              <a:tr h="91656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Creation rpm generation using docker container (centos)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Done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Jun.09.2016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Jun.17.2016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Jun.09.2016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Modifying the same Dockerfile of  fuel-plugin to create the rpm package parallely. Scripts shared for review</a:t>
                      </a:r>
                      <a:endParaRPr/>
                    </a:p>
                  </a:txBody>
                  <a:tcPr/>
                </a:tc>
              </a:tr>
              <a:tr h="91764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Creation of deb pkg generation using Docker container (Ubuntu)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Done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Jun.13.2016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Jun.15.2016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Jun.13.2016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Jun.15.2016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Refer build script of fuel plugin.  With little modification in 2-3 fuel-plugin files, deb packages were created. Scripts shared for review.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5" name="CustomShape 2"/>
          <p:cNvSpPr/>
          <p:nvPr/>
        </p:nvSpPr>
        <p:spPr>
          <a:xfrm>
            <a:off x="1751040" y="304920"/>
            <a:ext cx="10055520" cy="574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IN" sz="2800">
                <a:solidFill>
                  <a:srgbClr val="ffffff"/>
                </a:solidFill>
                <a:latin typeface="Calibri"/>
              </a:rPr>
              <a:t>Development Activities Summary</a:t>
            </a:r>
            <a:r>
              <a:rPr lang="en-IN" sz="1600">
                <a:solidFill>
                  <a:srgbClr val="ffffff"/>
                </a:solidFill>
                <a:latin typeface="Calibri"/>
              </a:rPr>
              <a:t>
</a:t>
            </a:r>
            <a:endParaRPr/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Table 1"/>
          <p:cNvGraphicFramePr/>
          <p:nvPr/>
        </p:nvGraphicFramePr>
        <p:xfrm>
          <a:off x="150840" y="1143000"/>
          <a:ext cx="11645280" cy="2610000"/>
        </p:xfrm>
        <a:graphic>
          <a:graphicData uri="http://schemas.openxmlformats.org/drawingml/2006/table">
            <a:tbl>
              <a:tblPr/>
              <a:tblGrid>
                <a:gridCol w="403200"/>
                <a:gridCol w="1640520"/>
                <a:gridCol w="914760"/>
                <a:gridCol w="1066680"/>
                <a:gridCol w="1143000"/>
                <a:gridCol w="1066680"/>
                <a:gridCol w="1143000"/>
                <a:gridCol w="4267440"/>
              </a:tblGrid>
              <a:tr h="55296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>
                          <a:solidFill>
                            <a:srgbClr val="ffffff"/>
                          </a:solidFill>
                          <a:latin typeface="Arial"/>
                        </a:rPr>
                        <a:t>No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>
                          <a:solidFill>
                            <a:srgbClr val="ffffff"/>
                          </a:solidFill>
                          <a:latin typeface="Arial"/>
                        </a:rPr>
                        <a:t>Tasks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>
                          <a:solidFill>
                            <a:srgbClr val="ffffff"/>
                          </a:solidFill>
                          <a:latin typeface="Arial"/>
                        </a:rPr>
                        <a:t>Status 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>
                          <a:solidFill>
                            <a:srgbClr val="ffffff"/>
                          </a:solidFill>
                          <a:latin typeface="Arial"/>
                        </a:rPr>
                        <a:t>Tentative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>
                          <a:solidFill>
                            <a:srgbClr val="ffffff"/>
                          </a:solidFill>
                          <a:latin typeface="Arial"/>
                        </a:rPr>
                        <a:t>Start date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>
                          <a:solidFill>
                            <a:srgbClr val="ffffff"/>
                          </a:solidFill>
                          <a:latin typeface="Arial"/>
                        </a:rPr>
                        <a:t>Tentative end date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>
                          <a:solidFill>
                            <a:srgbClr val="ffffff"/>
                          </a:solidFill>
                          <a:latin typeface="Arial"/>
                        </a:rPr>
                        <a:t>Actual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>
                          <a:solidFill>
                            <a:srgbClr val="ffffff"/>
                          </a:solidFill>
                          <a:latin typeface="Arial"/>
                        </a:rPr>
                        <a:t>Start date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>
                          <a:solidFill>
                            <a:srgbClr val="ffffff"/>
                          </a:solidFill>
                          <a:latin typeface="Arial"/>
                        </a:rPr>
                        <a:t>Actual end date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ffffff"/>
                          </a:solidFill>
                          <a:latin typeface="Arial"/>
                        </a:rPr>
                        <a:t>Remarks</a:t>
                      </a:r>
                      <a:endParaRPr/>
                    </a:p>
                  </a:txBody>
                  <a:tcPr/>
                </a:tc>
              </a:tr>
              <a:tr h="58500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Rpm-build generation for qemu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Ongoing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Jun.14.2016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Jun.22.2016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Jun.14.2016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Qemu make process successful. Manual creation done .Automation done. Scripts will be shared</a:t>
                      </a:r>
                      <a:endParaRPr/>
                    </a:p>
                  </a:txBody>
                  <a:tcPr/>
                </a:tc>
              </a:tr>
              <a:tr h="63180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Deb-build generation for Qemu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Ongoing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Jun.22.2016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Jun.27.2016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Jun.22.2016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Analyzed the manual process. Will start automation.</a:t>
                      </a:r>
                      <a:endParaRPr/>
                    </a:p>
                  </a:txBody>
                  <a:tcPr/>
                </a:tc>
              </a:tr>
              <a:tr h="84024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Post-build script to test new deb/rpm packages on  test-bed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Ongoing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Jun.20.2016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Jun.24.2016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Jun.20.2016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Rpms/debs created in docker copied to test –bed. Automatically triggering the scripts in progress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7" name="CustomShape 2"/>
          <p:cNvSpPr/>
          <p:nvPr/>
        </p:nvSpPr>
        <p:spPr>
          <a:xfrm>
            <a:off x="1751040" y="304920"/>
            <a:ext cx="10055520" cy="574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IN" sz="2800">
                <a:solidFill>
                  <a:srgbClr val="ffffff"/>
                </a:solidFill>
                <a:latin typeface="Calibri"/>
              </a:rPr>
              <a:t>Development Activities Summary (contd..)</a:t>
            </a:r>
            <a:r>
              <a:rPr lang="en-IN" sz="1600">
                <a:solidFill>
                  <a:srgbClr val="ffffff"/>
                </a:solidFill>
                <a:latin typeface="Calibri"/>
              </a:rPr>
              <a:t>
</a:t>
            </a:r>
            <a:endParaRPr/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674720" y="304920"/>
            <a:ext cx="10055520" cy="574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IN" sz="2800">
                <a:solidFill>
                  <a:srgbClr val="ffffff"/>
                </a:solidFill>
                <a:latin typeface="Calibri"/>
              </a:rPr>
              <a:t>Other Activities </a:t>
            </a:r>
            <a:r>
              <a:rPr lang="en-IN" sz="1600">
                <a:solidFill>
                  <a:srgbClr val="ffffff"/>
                </a:solidFill>
                <a:latin typeface="Calibri"/>
              </a:rPr>
              <a:t>
</a:t>
            </a:r>
            <a:endParaRPr/>
          </a:p>
        </p:txBody>
      </p:sp>
      <p:graphicFrame>
        <p:nvGraphicFramePr>
          <p:cNvPr id="159" name="Table 2"/>
          <p:cNvGraphicFramePr/>
          <p:nvPr/>
        </p:nvGraphicFramePr>
        <p:xfrm>
          <a:off x="547560" y="1189080"/>
          <a:ext cx="11185200" cy="3025440"/>
        </p:xfrm>
        <a:graphic>
          <a:graphicData uri="http://schemas.openxmlformats.org/drawingml/2006/table">
            <a:tbl>
              <a:tblPr/>
              <a:tblGrid>
                <a:gridCol w="524880"/>
                <a:gridCol w="4263840"/>
                <a:gridCol w="6396480"/>
              </a:tblGrid>
              <a:tr h="57996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050">
                          <a:solidFill>
                            <a:srgbClr val="ffffff"/>
                          </a:solidFill>
                          <a:latin typeface="Arial"/>
                        </a:rPr>
                        <a:t>No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50">
                          <a:solidFill>
                            <a:srgbClr val="ffffff"/>
                          </a:solidFill>
                          <a:latin typeface="Arial"/>
                        </a:rPr>
                        <a:t>Description 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050">
                          <a:solidFill>
                            <a:srgbClr val="ffffff"/>
                          </a:solidFill>
                          <a:latin typeface="Arial"/>
                        </a:rPr>
                        <a:t>Status</a:t>
                      </a:r>
                      <a:endParaRPr/>
                    </a:p>
                  </a:txBody>
                  <a:tcPr/>
                </a:tc>
              </a:tr>
              <a:tr h="61596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5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05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Checked out KVMNFV, releng, yardstick, vsperf projects &amp; understanding existing KVMNFV test scripts related to these projects.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05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Executed all yardstick testcases including openstack based cyclic test. All are tested on local environment.</a:t>
                      </a:r>
                      <a:endParaRPr/>
                    </a:p>
                  </a:txBody>
                  <a:tcPr/>
                </a:tc>
              </a:tr>
              <a:tr h="45720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5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05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Creating testbed environment in TCS Lab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05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Reserved on Intel Server. Replicated same setup with CentOS. KVMNFV rpm installed and launched VM with qemu-kvm. Tested cyclic test in testbed.</a:t>
                      </a:r>
                      <a:endParaRPr/>
                    </a:p>
                  </a:txBody>
                  <a:tcPr/>
                </a:tc>
              </a:tr>
              <a:tr h="45720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5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05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Creating CI setup in local lab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050">
                          <a:solidFill>
                            <a:srgbClr val="000000"/>
                          </a:solidFill>
                          <a:latin typeface="Calibri"/>
                        </a:rPr>
                        <a:t>GIT, Gerrit, Jenkins setup done.  KVM-NFV build &amp; host setup configuration done on slave (testbed centos server) on code review trigger.</a:t>
                      </a:r>
                      <a:endParaRPr/>
                    </a:p>
                  </a:txBody>
                  <a:tcPr/>
                </a:tc>
              </a:tr>
              <a:tr h="45720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5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05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Create Centos docker container after Jenkins trigger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05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Kvmfornfv-build and host-setup executed successfully on centos docker after jenkins trigger</a:t>
                      </a:r>
                      <a:endParaRPr/>
                    </a:p>
                  </a:txBody>
                  <a:tcPr/>
                </a:tc>
              </a:tr>
              <a:tr h="45792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5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05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Review fuel-plugin qemu-deb files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05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Analzsed the scripts. Have to test it now.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0" name="Table 3"/>
          <p:cNvGraphicFramePr/>
          <p:nvPr/>
        </p:nvGraphicFramePr>
        <p:xfrm>
          <a:off x="1751040" y="4952880"/>
          <a:ext cx="7391160" cy="837720"/>
        </p:xfrm>
        <a:graphic>
          <a:graphicData uri="http://schemas.openxmlformats.org/drawingml/2006/table">
            <a:tbl>
              <a:tblPr/>
              <a:tblGrid>
                <a:gridCol w="2642760"/>
                <a:gridCol w="1740240"/>
                <a:gridCol w="3008160"/>
              </a:tblGrid>
              <a:tr h="23976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100">
                          <a:solidFill>
                            <a:srgbClr val="000000"/>
                          </a:solidFill>
                          <a:latin typeface="Myriad Pro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100">
                          <a:solidFill>
                            <a:srgbClr val="000000"/>
                          </a:solidFill>
                          <a:latin typeface="Myriad Pro"/>
                        </a:rPr>
                        <a:t>Account Name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100">
                          <a:solidFill>
                            <a:srgbClr val="000000"/>
                          </a:solidFill>
                          <a:latin typeface="Myriad Pro"/>
                        </a:rPr>
                        <a:t>Intel e-mail</a:t>
                      </a:r>
                      <a:endParaRPr/>
                    </a:p>
                  </a:txBody>
                  <a:tcPr/>
                </a:tc>
              </a:tr>
              <a:tr h="23976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Myriad Pro"/>
                        </a:rPr>
                        <a:t>Swati Sharma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Myriad Pro"/>
                        </a:rPr>
                        <a:t>GAR\swatis1X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Myriad Pro"/>
                        </a:rPr>
                        <a:t>swatix.sharma@intel.com</a:t>
                      </a:r>
                      <a:endParaRPr/>
                    </a:p>
                  </a:txBody>
                  <a:tcPr/>
                </a:tc>
              </a:tr>
              <a:tr h="35820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Myriad Pro"/>
                        </a:rPr>
                        <a:t>Kalyan Reddy Gundarapu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Myriad Pro"/>
                        </a:rPr>
                        <a:t>GAR\rgundarX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Myriad Pro"/>
                        </a:rPr>
                        <a:t>reddyx.gundarapu@intel.com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598760" y="304920"/>
            <a:ext cx="10055520" cy="4870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Action Points </a:t>
            </a:r>
            <a:endParaRPr/>
          </a:p>
        </p:txBody>
      </p:sp>
      <p:graphicFrame>
        <p:nvGraphicFramePr>
          <p:cNvPr id="162" name="Table 2"/>
          <p:cNvGraphicFramePr/>
          <p:nvPr/>
        </p:nvGraphicFramePr>
        <p:xfrm>
          <a:off x="261720" y="1143000"/>
          <a:ext cx="11242440" cy="4055400"/>
        </p:xfrm>
        <a:graphic>
          <a:graphicData uri="http://schemas.openxmlformats.org/drawingml/2006/table">
            <a:tbl>
              <a:tblPr/>
              <a:tblGrid>
                <a:gridCol w="633240"/>
                <a:gridCol w="3114000"/>
                <a:gridCol w="1873800"/>
                <a:gridCol w="1873800"/>
                <a:gridCol w="1873800"/>
                <a:gridCol w="1873800"/>
              </a:tblGrid>
              <a:tr h="588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100">
                          <a:solidFill>
                            <a:srgbClr val="ffffff"/>
                          </a:solidFill>
                          <a:latin typeface="Arial"/>
                        </a:rPr>
                        <a:t>No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100">
                          <a:solidFill>
                            <a:srgbClr val="ffffff"/>
                          </a:solidFill>
                          <a:latin typeface="Arial"/>
                        </a:rPr>
                        <a:t>Action Item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100">
                          <a:solidFill>
                            <a:srgbClr val="ffffff"/>
                          </a:solidFill>
                          <a:latin typeface="Arial"/>
                        </a:rPr>
                        <a:t>Raised on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1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100">
                          <a:solidFill>
                            <a:srgbClr val="ffffff"/>
                          </a:solidFill>
                          <a:latin typeface="Arial"/>
                        </a:rPr>
                        <a:t>Current Status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100">
                          <a:solidFill>
                            <a:srgbClr val="ffffff"/>
                          </a:solidFill>
                          <a:latin typeface="Arial"/>
                        </a:rPr>
                        <a:t>Risks/Remarks</a:t>
                      </a:r>
                      <a:endParaRPr/>
                    </a:p>
                  </a:txBody>
                  <a:tcPr/>
                </a:tc>
              </a:tr>
              <a:tr h="446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Documentation &amp; NDA sign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         </a:t>
                      </a: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Jun.01.2016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Team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Completed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Team Onboarding – Creating Intel IDs.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Jun.01.2016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Intel &amp; TCS team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Team received Intel mailds &amp; network ID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726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VPN creation for team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Jun.01.2016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Intel &amp; TCS team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In progress. Had a meeting with Intel VPN team about the project &amp; purpose.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Team can not access intel mails unless Intel VPN access provided</a:t>
                      </a:r>
                      <a:endParaRPr/>
                    </a:p>
                  </a:txBody>
                  <a:tcPr/>
                </a:tc>
              </a:tr>
              <a:tr h="568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Adding Team IntelIDs in OPNFV KVM-NFV project page.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Jun.01.2016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Intel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Dependency on Intel IDs &amp; VPN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cPr/>
                </a:tc>
              </a:tr>
              <a:tr h="726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Providing access to OPNFV Intel PODs for team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Jun.01.2016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Intel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Can we provide with the intel network ids?</a:t>
                      </a:r>
                      <a:endParaRPr/>
                    </a:p>
                  </a:txBody>
                  <a:tcPr/>
                </a:tc>
              </a:tr>
              <a:tr h="568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OPNFV Authorization Signing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Jun.01.2016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Intel &amp; TCS Team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Tahoma"/>
                        </a:rPr>
                        <a:t>Dependency on VPN for review requests.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