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73" r:id="rId15"/>
    <p:sldId id="274" r:id="rId16"/>
    <p:sldId id="260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2D00F-8167-4FB4-8077-4AD647FAE8A5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72"/>
            <p14:sldId id="268"/>
            <p14:sldId id="273"/>
            <p14:sldId id="274"/>
            <p14:sldId id="260"/>
            <p14:sldId id="270"/>
            <p14:sldId id="269"/>
            <p14:sldId id="271"/>
          </p14:sldIdLst>
        </p14:section>
        <p14:section name="Untitled Section" id="{1036DEA8-8D0C-4497-B6E4-D86D778F6C4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9171-2C06-412A-95EA-27BA772A5872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76FF1-B178-47C1-B9F9-8ECA2711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0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7"/>
          <p:cNvSpPr txBox="1">
            <a:spLocks noGrp="1" noChangeArrowheads="1"/>
          </p:cNvSpPr>
          <p:nvPr/>
        </p:nvSpPr>
        <p:spPr bwMode="auto">
          <a:xfrm>
            <a:off x="3819525" y="9407525"/>
            <a:ext cx="29225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46" tIns="48772" rIns="97546" bIns="48772" anchor="b"/>
          <a:lstStyle>
            <a:lvl1pPr defTabSz="97631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25375" indent="-37469763" defTabSz="97631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8517175" indent="-46689963" defTabSz="97631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8974375" indent="-46689963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9431575" indent="-46689963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9888775" indent="-46689963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345975" indent="-46689963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Aft>
                <a:spcPct val="0"/>
              </a:spcAft>
            </a:pPr>
            <a:fld id="{251913DF-F22E-4616-A797-DFAF53EAE240}" type="slidenum">
              <a:rPr 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 algn="r" fontAlgn="base">
                <a:spcAft>
                  <a:spcPct val="0"/>
                </a:spcAft>
              </a:pPr>
              <a:t>3</a:t>
            </a:fld>
            <a:endParaRPr 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9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1363"/>
            <a:ext cx="6608763" cy="3717925"/>
          </a:xfrm>
          <a:ln/>
        </p:spPr>
      </p:sp>
      <p:sp>
        <p:nvSpPr>
          <p:cNvPr id="79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705350"/>
            <a:ext cx="4943475" cy="4459288"/>
          </a:xfrm>
        </p:spPr>
        <p:txBody>
          <a:bodyPr lIns="97546" tIns="48772" rIns="97546" bIns="48772"/>
          <a:lstStyle/>
          <a:p>
            <a:pPr defTabSz="914400">
              <a:spcBef>
                <a:spcPct val="35000"/>
              </a:spcBef>
            </a:pPr>
            <a:endParaRPr lang="hu-HU" sz="7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5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285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3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813" name="Picture 21" descr="NSN-logo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242050"/>
            <a:ext cx="1405467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8667" y="2133601"/>
            <a:ext cx="11512551" cy="122396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Title</a:t>
            </a:r>
          </a:p>
        </p:txBody>
      </p:sp>
      <p:sp>
        <p:nvSpPr>
          <p:cNvPr id="545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8667" y="3429000"/>
            <a:ext cx="11512551" cy="14049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Subtitle</a:t>
            </a:r>
          </a:p>
        </p:txBody>
      </p:sp>
      <p:sp>
        <p:nvSpPr>
          <p:cNvPr id="545810" name="Text Box 18"/>
          <p:cNvSpPr txBox="1">
            <a:spLocks noChangeArrowheads="1"/>
          </p:cNvSpPr>
          <p:nvPr/>
        </p:nvSpPr>
        <p:spPr bwMode="auto">
          <a:xfrm>
            <a:off x="323851" y="6454775"/>
            <a:ext cx="4059767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</a:rPr>
              <a:t>Soc Classification level </a:t>
            </a:r>
          </a:p>
        </p:txBody>
      </p:sp>
      <p:sp>
        <p:nvSpPr>
          <p:cNvPr id="545812" name="Rectangle 20"/>
          <p:cNvSpPr>
            <a:spLocks noChangeArrowheads="1"/>
          </p:cNvSpPr>
          <p:nvPr/>
        </p:nvSpPr>
        <p:spPr bwMode="auto">
          <a:xfrm>
            <a:off x="338667" y="6588125"/>
            <a:ext cx="2844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fld id="{50F271DD-23C5-4862-B87F-809139F0EF2A}" type="slidenum">
              <a:rPr lang="en-US" sz="80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r>
              <a:rPr lang="en-US" sz="800">
                <a:solidFill>
                  <a:srgbClr val="000000"/>
                </a:solidFill>
              </a:rPr>
              <a:t>	© Nokia Siemens Networks</a:t>
            </a:r>
          </a:p>
        </p:txBody>
      </p:sp>
    </p:spTree>
    <p:extLst>
      <p:ext uri="{BB962C8B-B14F-4D97-AF65-F5344CB8AC3E}">
        <p14:creationId xmlns:p14="http://schemas.microsoft.com/office/powerpoint/2010/main" val="293145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121649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204839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7" y="1196975"/>
            <a:ext cx="5657851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196975"/>
            <a:ext cx="5657849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1735745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2955275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154775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40981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258922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83187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4074737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8900" y="225425"/>
            <a:ext cx="2878667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668" y="225425"/>
            <a:ext cx="8437033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1294142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25425"/>
            <a:ext cx="11512551" cy="827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7" y="1196975"/>
            <a:ext cx="5657851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196976"/>
            <a:ext cx="5657849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721101"/>
            <a:ext cx="5657849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312584" y="6588125"/>
            <a:ext cx="5088467" cy="122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TimoJ </a:t>
            </a:r>
          </a:p>
        </p:txBody>
      </p:sp>
    </p:spTree>
    <p:extLst>
      <p:ext uri="{BB962C8B-B14F-4D97-AF65-F5344CB8AC3E}">
        <p14:creationId xmlns:p14="http://schemas.microsoft.com/office/powerpoint/2010/main" val="2419915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sz="2667" baseline="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133"/>
            </a:lvl3pPr>
            <a:lvl4pPr>
              <a:spcAft>
                <a:spcPts val="800"/>
              </a:spcAft>
              <a:defRPr sz="1867"/>
            </a:lvl4pPr>
            <a:lvl5pPr>
              <a:spcAft>
                <a:spcPts val="800"/>
              </a:spcAft>
              <a:defRPr sz="1867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67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3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66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600"/>
              </a:spcAft>
              <a:buNone/>
              <a:defRPr sz="5867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7579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32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6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6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3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E86-F47F-4628-BD4C-65C0D13EE7CB}" type="datetimeFigureOut">
              <a:rPr lang="en-IN" smtClean="0"/>
              <a:t>12-11-2014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6D51-DBA3-44AE-8D06-6AF283339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225425"/>
            <a:ext cx="11512551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44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8667" y="1196975"/>
            <a:ext cx="115189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8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1975" indent="-2794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92163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02235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KVM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4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043" y="267630"/>
            <a:ext cx="7456100" cy="572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9114265" y="4966138"/>
            <a:ext cx="1921598" cy="1025785"/>
          </a:xfrm>
          <a:prstGeom prst="wedgeRoundRectCallout">
            <a:avLst>
              <a:gd name="adj1" fmla="val -183321"/>
              <a:gd name="adj2" fmla="val 18397"/>
              <a:gd name="adj3" fmla="val 16667"/>
            </a:avLst>
          </a:prstGeom>
          <a:solidFill>
            <a:srgbClr val="124191"/>
          </a:solidFill>
          <a:ln w="9525" cap="flat" cmpd="sng" algn="ctr">
            <a:noFill/>
            <a:prstDash val="solid"/>
          </a:ln>
          <a:effectLst/>
        </p:spPr>
        <p:txBody>
          <a:bodyPr tIns="90000" bIns="90000" rtlCol="0" anchor="t" anchorCtr="0"/>
          <a:lstStyle/>
          <a:p>
            <a:pPr algn="ctr" defTabSz="457200"/>
            <a:r>
              <a:rPr lang="en-US" kern="0" dirty="0">
                <a:solidFill>
                  <a:srgbClr val="A8BBC0"/>
                </a:solidFill>
                <a:latin typeface="Nokia Pure Text Light"/>
              </a:rPr>
              <a:t>Host is the real hardware and the OS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010185" y="2364058"/>
            <a:ext cx="2616820" cy="698809"/>
          </a:xfrm>
          <a:prstGeom prst="wedgeRoundRectCallout">
            <a:avLst>
              <a:gd name="adj1" fmla="val -244129"/>
              <a:gd name="adj2" fmla="val 90060"/>
              <a:gd name="adj3" fmla="val 16667"/>
            </a:avLst>
          </a:prstGeom>
          <a:solidFill>
            <a:srgbClr val="124191"/>
          </a:solidFill>
          <a:ln w="9525" cap="flat" cmpd="sng" algn="ctr">
            <a:noFill/>
            <a:prstDash val="solid"/>
          </a:ln>
          <a:effectLst/>
        </p:spPr>
        <p:txBody>
          <a:bodyPr tIns="90000" bIns="90000" rtlCol="0" anchor="t" anchorCtr="0"/>
          <a:lstStyle/>
          <a:p>
            <a:pPr algn="ctr" defTabSz="457200"/>
            <a:r>
              <a:rPr lang="en-US" kern="0" dirty="0">
                <a:solidFill>
                  <a:srgbClr val="A8BBC0"/>
                </a:solidFill>
                <a:latin typeface="Nokia Pure Text Light"/>
              </a:rPr>
              <a:t>Guest is the VM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482361" y="1050073"/>
            <a:ext cx="1962615" cy="1037064"/>
          </a:xfrm>
          <a:prstGeom prst="wedgeRoundRectCallout">
            <a:avLst>
              <a:gd name="adj1" fmla="val -102084"/>
              <a:gd name="adj2" fmla="val -52493"/>
              <a:gd name="adj3" fmla="val 16667"/>
            </a:avLst>
          </a:prstGeom>
          <a:solidFill>
            <a:srgbClr val="124191"/>
          </a:solidFill>
          <a:ln w="9525" cap="flat" cmpd="sng" algn="ctr">
            <a:noFill/>
            <a:prstDash val="solid"/>
          </a:ln>
          <a:effectLst/>
        </p:spPr>
        <p:txBody>
          <a:bodyPr tIns="90000" bIns="9000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Nokia Pure Text Light"/>
              </a:rPr>
              <a:t>Libvirtd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Nokia Pure Text Light"/>
              </a:rPr>
              <a:t> is helping to set things up</a:t>
            </a:r>
          </a:p>
        </p:txBody>
      </p:sp>
    </p:spTree>
    <p:extLst>
      <p:ext uri="{BB962C8B-B14F-4D97-AF65-F5344CB8AC3E}">
        <p14:creationId xmlns:p14="http://schemas.microsoft.com/office/powerpoint/2010/main" val="78400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KVM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2" y="3257382"/>
            <a:ext cx="4829978" cy="278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5" y="1034168"/>
            <a:ext cx="11849393" cy="19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1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Advantages of the KVM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667" y="1017205"/>
            <a:ext cx="106259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>
                <a:latin typeface="Arial-BoldMT"/>
              </a:rPr>
              <a:t>Proximity of guest and user space hypervisor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0" i="0" u="none" strike="noStrike" baseline="0" dirty="0" smtClean="0">
                <a:latin typeface="ArialMT"/>
              </a:rPr>
              <a:t>Only one address space switch: guest ↔ host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0" i="0" u="none" strike="noStrike" baseline="0" dirty="0" smtClean="0">
                <a:latin typeface="ArialMT"/>
              </a:rPr>
              <a:t>Less rescheduling</a:t>
            </a:r>
          </a:p>
          <a:p>
            <a:r>
              <a:rPr lang="en-IN" sz="2400" b="1" i="0" u="none" strike="noStrike" baseline="0" dirty="0" smtClean="0">
                <a:latin typeface="Arial-BoldMT"/>
              </a:rPr>
              <a:t>Massive Linux kernel reuse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MT"/>
              </a:rPr>
              <a:t>Scheduler</a:t>
            </a:r>
            <a:endParaRPr lang="en-IN" sz="2400" dirty="0">
              <a:latin typeface="ArialM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MT"/>
              </a:rPr>
              <a:t>Memory </a:t>
            </a:r>
            <a:r>
              <a:rPr lang="en-IN" sz="2400" dirty="0">
                <a:latin typeface="ArialMT"/>
              </a:rPr>
              <a:t>management with swapping (though you don't what this)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MT"/>
              </a:rPr>
              <a:t>I/O </a:t>
            </a:r>
            <a:r>
              <a:rPr lang="en-IN" sz="2400" dirty="0">
                <a:latin typeface="ArialMT"/>
              </a:rPr>
              <a:t>stacks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MT"/>
              </a:rPr>
              <a:t>Power </a:t>
            </a:r>
            <a:r>
              <a:rPr lang="en-IN" sz="2400" dirty="0">
                <a:latin typeface="ArialMT"/>
              </a:rPr>
              <a:t>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MT"/>
              </a:rPr>
              <a:t>Host </a:t>
            </a:r>
            <a:r>
              <a:rPr lang="en-IN" sz="2400" dirty="0">
                <a:latin typeface="ArialMT"/>
              </a:rPr>
              <a:t>CPU </a:t>
            </a:r>
            <a:r>
              <a:rPr lang="en-IN" sz="2400" dirty="0" smtClean="0">
                <a:latin typeface="ArialMT"/>
              </a:rPr>
              <a:t>hot-plugging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0" i="0" u="none" strike="noStrike" baseline="0" dirty="0" smtClean="0">
                <a:latin typeface="ArialMT"/>
              </a:rPr>
              <a:t>…</a:t>
            </a:r>
          </a:p>
          <a:p>
            <a:r>
              <a:rPr lang="en-IN" sz="2400" b="1" i="0" u="none" strike="noStrike" baseline="0" dirty="0" smtClean="0">
                <a:latin typeface="Arial-BoldMT"/>
              </a:rPr>
              <a:t>Massive Linux user land reuse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ArialMT"/>
              </a:rPr>
              <a:t>Network configuration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ArialMT"/>
              </a:rPr>
              <a:t>Handling VM images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ArialMT"/>
              </a:rPr>
              <a:t>Logging, tracing, debugging</a:t>
            </a:r>
          </a:p>
        </p:txBody>
      </p:sp>
    </p:spTree>
    <p:extLst>
      <p:ext uri="{BB962C8B-B14F-4D97-AF65-F5344CB8AC3E}">
        <p14:creationId xmlns:p14="http://schemas.microsoft.com/office/powerpoint/2010/main" val="218051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0" y="682426"/>
            <a:ext cx="7502121" cy="1746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454" y="228601"/>
            <a:ext cx="456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Model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403" y="228601"/>
            <a:ext cx="4407029" cy="3211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50" y="3434873"/>
            <a:ext cx="8819717" cy="16207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933" y="2556709"/>
            <a:ext cx="456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Model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33" y="2895090"/>
            <a:ext cx="2912217" cy="26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3" y="1984138"/>
            <a:ext cx="4544147" cy="4764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47" y="1984138"/>
            <a:ext cx="4511842" cy="4873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771" y="147892"/>
            <a:ext cx="456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KVM/QEMU</a:t>
            </a:r>
            <a:endParaRPr lang="en-IN" sz="28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71" y="673189"/>
            <a:ext cx="10996864" cy="12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2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25425"/>
            <a:ext cx="11512551" cy="531320"/>
          </a:xfrm>
        </p:spPr>
        <p:txBody>
          <a:bodyPr/>
          <a:lstStyle/>
          <a:p>
            <a:r>
              <a:rPr lang="en-US" dirty="0" smtClean="0"/>
              <a:t>KVM Model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9545" y="1277007"/>
            <a:ext cx="5155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baseline="0" dirty="0" smtClean="0">
                <a:latin typeface="Arial-BoldMT"/>
              </a:rPr>
              <a:t>Processes can create virtual machines</a:t>
            </a:r>
          </a:p>
          <a:p>
            <a:r>
              <a:rPr lang="en-IN" sz="2400" b="1" i="0" u="none" strike="noStrike" baseline="0" dirty="0" smtClean="0">
                <a:latin typeface="Arial-BoldMT"/>
              </a:rPr>
              <a:t>VMs can contain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 smtClean="0">
                <a:latin typeface="ArialMT"/>
              </a:rPr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 smtClean="0">
                <a:latin typeface="ArialMT"/>
              </a:rPr>
              <a:t>Virtual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 smtClean="0">
                <a:latin typeface="ArialMT"/>
              </a:rPr>
              <a:t>In-kernel device models</a:t>
            </a:r>
          </a:p>
          <a:p>
            <a:r>
              <a:rPr lang="en-IN" sz="2400" b="1" i="0" u="none" strike="noStrike" baseline="0" dirty="0" smtClean="0">
                <a:latin typeface="Arial-BoldMT"/>
              </a:rPr>
              <a:t>Guest physical memory part of creating process' address space </a:t>
            </a:r>
          </a:p>
          <a:p>
            <a:r>
              <a:rPr lang="en-IN" sz="2400" b="1" i="0" u="none" strike="noStrike" baseline="0" dirty="0" smtClean="0">
                <a:latin typeface="Arial-BoldMT"/>
              </a:rPr>
              <a:t>VCPUs run in process execution contexts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 smtClean="0">
                <a:latin typeface="ArialMT"/>
              </a:rPr>
              <a:t>Process usually maps VCPUs on threads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4547" y="1060092"/>
            <a:ext cx="3335582" cy="438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0087101" y="1957020"/>
            <a:ext cx="914400" cy="612648"/>
          </a:xfrm>
          <a:prstGeom prst="wedgeRoundRectCallout">
            <a:avLst>
              <a:gd name="adj1" fmla="val -222115"/>
              <a:gd name="adj2" fmla="val -31262"/>
              <a:gd name="adj3" fmla="val 16667"/>
            </a:avLst>
          </a:prstGeom>
          <a:solidFill>
            <a:srgbClr val="124191"/>
          </a:solidFill>
          <a:ln w="9525" cap="flat" cmpd="sng" algn="ctr">
            <a:noFill/>
            <a:prstDash val="solid"/>
          </a:ln>
          <a:effectLst/>
        </p:spPr>
        <p:txBody>
          <a:bodyPr tIns="90000" bIns="9000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Nokia Pure Text Light"/>
              </a:rPr>
              <a:t>Qemu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9636369" y="3317207"/>
            <a:ext cx="2555631" cy="1090245"/>
          </a:xfrm>
          <a:prstGeom prst="wedgeRoundRectCallout">
            <a:avLst>
              <a:gd name="adj1" fmla="val -108354"/>
              <a:gd name="adj2" fmla="val 37820"/>
              <a:gd name="adj3" fmla="val 16667"/>
            </a:avLst>
          </a:prstGeom>
          <a:solidFill>
            <a:srgbClr val="124191"/>
          </a:solidFill>
          <a:ln w="9525" cap="flat" cmpd="sng" algn="ctr">
            <a:noFill/>
            <a:prstDash val="solid"/>
          </a:ln>
          <a:effectLst/>
        </p:spPr>
        <p:txBody>
          <a:bodyPr tIns="90000" bIns="9000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Nokia Pure Text Light"/>
              </a:rPr>
              <a:t>This mapping is done by the Linux scheduler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0278713" y="4766605"/>
            <a:ext cx="914400" cy="776771"/>
          </a:xfrm>
          <a:prstGeom prst="wedgeRoundRectCallout">
            <a:avLst>
              <a:gd name="adj1" fmla="val -222115"/>
              <a:gd name="adj2" fmla="val -11642"/>
              <a:gd name="adj3" fmla="val 16667"/>
            </a:avLst>
          </a:prstGeom>
          <a:solidFill>
            <a:srgbClr val="124191"/>
          </a:solidFill>
          <a:ln w="9525" cap="flat" cmpd="sng" algn="ctr">
            <a:noFill/>
            <a:prstDash val="solid"/>
          </a:ln>
          <a:effectLst/>
        </p:spPr>
        <p:txBody>
          <a:bodyPr tIns="90000" bIns="9000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Nokia Pure Text Light"/>
              </a:rPr>
              <a:t>Real CPUs</a:t>
            </a:r>
          </a:p>
        </p:txBody>
      </p:sp>
    </p:spTree>
    <p:extLst>
      <p:ext uri="{BB962C8B-B14F-4D97-AF65-F5344CB8AC3E}">
        <p14:creationId xmlns:p14="http://schemas.microsoft.com/office/powerpoint/2010/main" val="149630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14" y="152818"/>
            <a:ext cx="8791575" cy="425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0786" y="4451678"/>
            <a:ext cx="102870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latin typeface="Nokia Pure Text Light"/>
              </a:rPr>
              <a:t>Why So Complicated</a:t>
            </a:r>
          </a:p>
          <a:p>
            <a:pPr marL="230188" lvl="0" indent="-230188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rgbClr val="68717A"/>
                </a:solidFill>
                <a:latin typeface="Nokia Pure Text Light"/>
              </a:rPr>
              <a:t>In </a:t>
            </a: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theory, </a:t>
            </a:r>
            <a:r>
              <a:rPr lang="en-US" sz="2000" dirty="0" err="1">
                <a:solidFill>
                  <a:srgbClr val="68717A"/>
                </a:solidFill>
                <a:latin typeface="Nokia Pure Text Light"/>
              </a:rPr>
              <a:t>Qemu</a:t>
            </a: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 is enough</a:t>
            </a:r>
          </a:p>
          <a:p>
            <a:pPr marL="230188" lvl="0" indent="-230188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In practice, </a:t>
            </a:r>
            <a:r>
              <a:rPr lang="en-US" sz="2000" dirty="0" err="1">
                <a:solidFill>
                  <a:srgbClr val="68717A"/>
                </a:solidFill>
                <a:latin typeface="Nokia Pure Text Light"/>
              </a:rPr>
              <a:t>Qemu</a:t>
            </a: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 is incredibly slow without </a:t>
            </a:r>
            <a:r>
              <a:rPr lang="en-US" sz="2000" dirty="0" err="1">
                <a:solidFill>
                  <a:srgbClr val="68717A"/>
                </a:solidFill>
                <a:latin typeface="Nokia Pure Text Light"/>
              </a:rPr>
              <a:t>kvm</a:t>
            </a:r>
            <a:endParaRPr lang="en-US" sz="2000" dirty="0">
              <a:solidFill>
                <a:srgbClr val="68717A"/>
              </a:solidFill>
              <a:latin typeface="Nokia Pure Text Light"/>
            </a:endParaRPr>
          </a:p>
          <a:p>
            <a:pPr marL="458788" lvl="1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Lucida Grande"/>
              <a:buChar char="-"/>
            </a:pPr>
            <a:r>
              <a:rPr lang="en-US" dirty="0" err="1">
                <a:solidFill>
                  <a:srgbClr val="68717A"/>
                </a:solidFill>
                <a:latin typeface="Nokia Pure Text Light"/>
              </a:rPr>
              <a:t>Kvm</a:t>
            </a:r>
            <a:r>
              <a:rPr lang="en-US" dirty="0">
                <a:solidFill>
                  <a:srgbClr val="68717A"/>
                </a:solidFill>
                <a:latin typeface="Nokia Pure Text Light"/>
              </a:rPr>
              <a:t> allows to run VM native code directly on the CPU</a:t>
            </a:r>
          </a:p>
          <a:p>
            <a:pPr marL="458788" lvl="1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Lucida Grande"/>
              <a:buChar char="-"/>
            </a:pPr>
            <a:r>
              <a:rPr lang="en-US" dirty="0" err="1">
                <a:solidFill>
                  <a:srgbClr val="68717A"/>
                </a:solidFill>
                <a:latin typeface="Nokia Pure Text Light"/>
              </a:rPr>
              <a:t>Kvm</a:t>
            </a:r>
            <a:r>
              <a:rPr lang="en-US" dirty="0">
                <a:solidFill>
                  <a:srgbClr val="68717A"/>
                </a:solidFill>
                <a:latin typeface="Nokia Pure Text Light"/>
              </a:rPr>
              <a:t> uses processor hardware for very optimal memory access</a:t>
            </a:r>
          </a:p>
          <a:p>
            <a:pPr marL="458788" lvl="1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Lucida Grande"/>
              <a:buChar char="-"/>
            </a:pPr>
            <a:r>
              <a:rPr lang="en-US" dirty="0" err="1">
                <a:solidFill>
                  <a:srgbClr val="68717A"/>
                </a:solidFill>
                <a:latin typeface="Nokia Pure Text Light"/>
              </a:rPr>
              <a:t>Kvm</a:t>
            </a:r>
            <a:r>
              <a:rPr lang="en-US" dirty="0">
                <a:solidFill>
                  <a:srgbClr val="68717A"/>
                </a:solidFill>
                <a:latin typeface="Nokia Pure Text Light"/>
              </a:rPr>
              <a:t> implements performance-critical timer and interrupt handling in kernel </a:t>
            </a:r>
            <a:r>
              <a:rPr lang="en-US" dirty="0" smtClean="0">
                <a:solidFill>
                  <a:srgbClr val="68717A"/>
                </a:solidFill>
                <a:latin typeface="Nokia Pure Text Light"/>
              </a:rPr>
              <a:t>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24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667" y="1323474"/>
            <a:ext cx="1151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8632" y="902365"/>
            <a:ext cx="4752586" cy="222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8667" y="336884"/>
            <a:ext cx="929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4191"/>
                </a:solidFill>
                <a:latin typeface="Nokia Pure Headline Light"/>
                <a:cs typeface="Arial"/>
              </a:rPr>
              <a:t>Intel processor technologies for virtualization: VMX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8667" y="878305"/>
            <a:ext cx="6675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Intel VT-x can be viewed as a "</a:t>
            </a:r>
            <a:r>
              <a:rPr lang="en-IN" sz="1600" dirty="0" err="1"/>
              <a:t>Fucntion</a:t>
            </a:r>
            <a:r>
              <a:rPr lang="en-IN" sz="1600" dirty="0"/>
              <a:t> that switches processing to the hypervisor on detecting the execution of a </a:t>
            </a:r>
            <a:r>
              <a:rPr lang="en-IN" sz="1600" dirty="0" err="1"/>
              <a:t>sensitve</a:t>
            </a:r>
            <a:r>
              <a:rPr lang="en-IN" sz="1600" dirty="0"/>
              <a:t> instruction by the CPU"</a:t>
            </a:r>
          </a:p>
          <a:p>
            <a:endParaRPr lang="en-IN" sz="1600" dirty="0"/>
          </a:p>
          <a:p>
            <a:r>
              <a:rPr lang="en-IN" sz="1600" dirty="0"/>
              <a:t>Hypervisor is a control program for operating VMs (Guest systems) on a physical machine. </a:t>
            </a:r>
          </a:p>
          <a:p>
            <a:r>
              <a:rPr lang="en-IN" sz="1600" dirty="0"/>
              <a:t>1) control sensitive instructions attempt to change the state of system resources</a:t>
            </a:r>
          </a:p>
          <a:p>
            <a:r>
              <a:rPr lang="en-IN" sz="1600" dirty="0"/>
              <a:t>2) </a:t>
            </a:r>
            <a:r>
              <a:rPr lang="en-IN" sz="1600" dirty="0" err="1"/>
              <a:t>behavior</a:t>
            </a:r>
            <a:r>
              <a:rPr lang="en-IN" sz="1600" dirty="0"/>
              <a:t>-sensitive instructions operate in accordance with the state of the system resources.</a:t>
            </a:r>
          </a:p>
          <a:p>
            <a:endParaRPr lang="en-IN" sz="1600" dirty="0"/>
          </a:p>
          <a:p>
            <a:r>
              <a:rPr lang="en-IN" sz="1600" dirty="0"/>
              <a:t>if a program attempts to execute these instructions on a guest system without any intervention, it will cause serious problem for hypervisor and guest. VT-X developed to support that CPU should detect execution of sensitive instructions and to direct hypervisor to execute that on behalf of program.</a:t>
            </a:r>
          </a:p>
          <a:p>
            <a:endParaRPr lang="en-IN" sz="1600" dirty="0"/>
          </a:p>
          <a:p>
            <a:r>
              <a:rPr lang="en-IN" sz="1600" dirty="0"/>
              <a:t>Intel VT-x adds two program execution modes: VMX root operation and VMX non-root operation</a:t>
            </a:r>
            <a:r>
              <a:rPr lang="en-IN" sz="1600" dirty="0" smtClean="0"/>
              <a:t>.</a:t>
            </a:r>
          </a:p>
          <a:p>
            <a:r>
              <a:rPr lang="en-US" sz="1600" dirty="0" smtClean="0"/>
              <a:t>The main role of KVM is handling of VM-Entry &amp; VM-Exit instructions</a:t>
            </a:r>
            <a:endParaRPr lang="en-IN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68" y="3124353"/>
            <a:ext cx="446371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6495" y="2213811"/>
            <a:ext cx="53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Done?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04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386" y="233364"/>
            <a:ext cx="10704786" cy="7508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Platform Virtualization in a Nutshell</a:t>
            </a:r>
            <a:br>
              <a:rPr lang="en-US" sz="2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Separating Operating System from Hardware</a:t>
            </a:r>
          </a:p>
        </p:txBody>
      </p:sp>
      <p:grpSp>
        <p:nvGrpSpPr>
          <p:cNvPr id="789507" name="Group 3"/>
          <p:cNvGrpSpPr>
            <a:grpSpLocks/>
          </p:cNvGrpSpPr>
          <p:nvPr/>
        </p:nvGrpSpPr>
        <p:grpSpPr bwMode="auto">
          <a:xfrm>
            <a:off x="4249739" y="4425951"/>
            <a:ext cx="3711575" cy="1084263"/>
            <a:chOff x="1717" y="2588"/>
            <a:chExt cx="2338" cy="683"/>
          </a:xfrm>
        </p:grpSpPr>
        <p:sp>
          <p:nvSpPr>
            <p:cNvPr id="789508" name="AutoShape 4"/>
            <p:cNvSpPr>
              <a:spLocks noChangeAspect="1" noChangeArrowheads="1"/>
            </p:cNvSpPr>
            <p:nvPr/>
          </p:nvSpPr>
          <p:spPr bwMode="auto">
            <a:xfrm>
              <a:off x="1717" y="2588"/>
              <a:ext cx="2338" cy="6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666699">
                    <a:gamma/>
                    <a:tint val="75294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" rIns="7200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/>
              </a:r>
              <a:br>
                <a:rPr lang="en-US" sz="1400" b="1"/>
              </a:br>
              <a:r>
                <a:rPr lang="en-US" sz="1200" b="1"/>
                <a:t>Virtual Machine Monitor (VMM) / Hypervisor</a:t>
              </a:r>
            </a:p>
          </p:txBody>
        </p:sp>
        <p:sp>
          <p:nvSpPr>
            <p:cNvPr id="789509" name="AutoShape 5"/>
            <p:cNvSpPr>
              <a:spLocks noChangeArrowheads="1"/>
            </p:cNvSpPr>
            <p:nvPr/>
          </p:nvSpPr>
          <p:spPr bwMode="auto">
            <a:xfrm>
              <a:off x="1797" y="3121"/>
              <a:ext cx="2178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C0C0">
                    <a:gamma/>
                    <a:shade val="84706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84706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" rIns="7200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000" b="1"/>
                <a:t>HW Drivers</a:t>
              </a:r>
            </a:p>
          </p:txBody>
        </p:sp>
      </p:grp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4432300" y="4449765"/>
            <a:ext cx="1422400" cy="557213"/>
            <a:chOff x="1466" y="727"/>
            <a:chExt cx="896" cy="351"/>
          </a:xfrm>
        </p:grpSpPr>
        <p:pic>
          <p:nvPicPr>
            <p:cNvPr id="789511" name="Picture 7" descr="cpumemhddnet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469"/>
            <a:stretch>
              <a:fillRect/>
            </a:stretch>
          </p:blipFill>
          <p:spPr bwMode="auto">
            <a:xfrm>
              <a:off x="1505" y="771"/>
              <a:ext cx="817" cy="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9512" name="AutoShape 8"/>
            <p:cNvSpPr>
              <a:spLocks noChangeArrowheads="1"/>
            </p:cNvSpPr>
            <p:nvPr/>
          </p:nvSpPr>
          <p:spPr bwMode="auto">
            <a:xfrm>
              <a:off x="1466" y="727"/>
              <a:ext cx="896" cy="259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10001"/>
              </a:schemeClr>
            </a:solidFill>
            <a:ln w="9525" cap="rnd" algn="ctr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IN"/>
            </a:p>
          </p:txBody>
        </p:sp>
        <p:sp>
          <p:nvSpPr>
            <p:cNvPr id="789513" name="AutoShape 9"/>
            <p:cNvSpPr>
              <a:spLocks noChangeArrowheads="1"/>
            </p:cNvSpPr>
            <p:nvPr/>
          </p:nvSpPr>
          <p:spPr bwMode="auto">
            <a:xfrm>
              <a:off x="1581" y="946"/>
              <a:ext cx="652" cy="13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000" b="1"/>
                <a:t>Virtual HW</a:t>
              </a:r>
            </a:p>
          </p:txBody>
        </p:sp>
      </p:grpSp>
      <p:grpSp>
        <p:nvGrpSpPr>
          <p:cNvPr id="789514" name="Group 10"/>
          <p:cNvGrpSpPr>
            <a:grpSpLocks/>
          </p:cNvGrpSpPr>
          <p:nvPr/>
        </p:nvGrpSpPr>
        <p:grpSpPr bwMode="auto">
          <a:xfrm>
            <a:off x="6353175" y="4427540"/>
            <a:ext cx="1422400" cy="557213"/>
            <a:chOff x="1466" y="727"/>
            <a:chExt cx="896" cy="351"/>
          </a:xfrm>
        </p:grpSpPr>
        <p:pic>
          <p:nvPicPr>
            <p:cNvPr id="789515" name="Picture 11" descr="cpumemhddnet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469"/>
            <a:stretch>
              <a:fillRect/>
            </a:stretch>
          </p:blipFill>
          <p:spPr bwMode="auto">
            <a:xfrm>
              <a:off x="1505" y="771"/>
              <a:ext cx="817" cy="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9516" name="AutoShape 12"/>
            <p:cNvSpPr>
              <a:spLocks noChangeArrowheads="1"/>
            </p:cNvSpPr>
            <p:nvPr/>
          </p:nvSpPr>
          <p:spPr bwMode="auto">
            <a:xfrm>
              <a:off x="1466" y="727"/>
              <a:ext cx="896" cy="259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10001"/>
              </a:schemeClr>
            </a:solidFill>
            <a:ln w="9525" cap="rnd" algn="ctr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IN"/>
            </a:p>
          </p:txBody>
        </p:sp>
        <p:sp>
          <p:nvSpPr>
            <p:cNvPr id="789517" name="AutoShape 13"/>
            <p:cNvSpPr>
              <a:spLocks noChangeArrowheads="1"/>
            </p:cNvSpPr>
            <p:nvPr/>
          </p:nvSpPr>
          <p:spPr bwMode="auto">
            <a:xfrm>
              <a:off x="1581" y="946"/>
              <a:ext cx="652" cy="13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000" b="1"/>
                <a:t>Virtual HW</a:t>
              </a:r>
            </a:p>
          </p:txBody>
        </p:sp>
      </p:grpSp>
      <p:grpSp>
        <p:nvGrpSpPr>
          <p:cNvPr id="789518" name="Group 14"/>
          <p:cNvGrpSpPr>
            <a:grpSpLocks/>
          </p:cNvGrpSpPr>
          <p:nvPr/>
        </p:nvGrpSpPr>
        <p:grpSpPr bwMode="auto">
          <a:xfrm>
            <a:off x="4249739" y="5578476"/>
            <a:ext cx="3709987" cy="493713"/>
            <a:chOff x="2734" y="3122"/>
            <a:chExt cx="2337" cy="311"/>
          </a:xfrm>
        </p:grpSpPr>
        <p:sp>
          <p:nvSpPr>
            <p:cNvPr id="789519" name="AutoShape 15"/>
            <p:cNvSpPr>
              <a:spLocks noChangeAspect="1" noChangeArrowheads="1"/>
            </p:cNvSpPr>
            <p:nvPr/>
          </p:nvSpPr>
          <p:spPr bwMode="auto">
            <a:xfrm>
              <a:off x="2734" y="3122"/>
              <a:ext cx="2337" cy="3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75294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75294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32000" tIns="7200" rIns="7200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Host HW</a:t>
              </a:r>
            </a:p>
          </p:txBody>
        </p:sp>
        <p:pic>
          <p:nvPicPr>
            <p:cNvPr id="789520" name="Picture 16" descr="cpumemhddnet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" y="3136"/>
              <a:ext cx="948" cy="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9521" name="Group 17"/>
          <p:cNvGrpSpPr>
            <a:grpSpLocks/>
          </p:cNvGrpSpPr>
          <p:nvPr/>
        </p:nvGrpSpPr>
        <p:grpSpPr bwMode="auto">
          <a:xfrm>
            <a:off x="2092326" y="2935288"/>
            <a:ext cx="1609725" cy="1928812"/>
            <a:chOff x="358" y="1849"/>
            <a:chExt cx="1014" cy="1215"/>
          </a:xfrm>
        </p:grpSpPr>
        <p:sp>
          <p:nvSpPr>
            <p:cNvPr id="789522" name="AutoShape 18"/>
            <p:cNvSpPr>
              <a:spLocks noChangeAspect="1" noChangeArrowheads="1"/>
            </p:cNvSpPr>
            <p:nvPr/>
          </p:nvSpPr>
          <p:spPr bwMode="auto">
            <a:xfrm rot="5400000" flipV="1">
              <a:off x="87" y="2120"/>
              <a:ext cx="797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5372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372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OS Process</a:t>
              </a:r>
            </a:p>
          </p:txBody>
        </p:sp>
        <p:sp>
          <p:nvSpPr>
            <p:cNvPr id="789523" name="AutoShape 19"/>
            <p:cNvSpPr>
              <a:spLocks noChangeAspect="1" noChangeArrowheads="1"/>
            </p:cNvSpPr>
            <p:nvPr/>
          </p:nvSpPr>
          <p:spPr bwMode="auto">
            <a:xfrm rot="5400000" flipV="1">
              <a:off x="466" y="2120"/>
              <a:ext cx="797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5372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372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OS Process</a:t>
              </a:r>
            </a:p>
          </p:txBody>
        </p:sp>
        <p:sp>
          <p:nvSpPr>
            <p:cNvPr id="789524" name="AutoShape 20"/>
            <p:cNvSpPr>
              <a:spLocks noChangeAspect="1" noChangeArrowheads="1"/>
            </p:cNvSpPr>
            <p:nvPr/>
          </p:nvSpPr>
          <p:spPr bwMode="auto">
            <a:xfrm rot="5400000" flipV="1">
              <a:off x="845" y="2120"/>
              <a:ext cx="797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5372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372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OS Process</a:t>
              </a:r>
            </a:p>
          </p:txBody>
        </p:sp>
        <p:grpSp>
          <p:nvGrpSpPr>
            <p:cNvPr id="789525" name="Group 21"/>
            <p:cNvGrpSpPr>
              <a:grpSpLocks/>
            </p:cNvGrpSpPr>
            <p:nvPr/>
          </p:nvGrpSpPr>
          <p:grpSpPr bwMode="auto">
            <a:xfrm>
              <a:off x="358" y="2701"/>
              <a:ext cx="1014" cy="363"/>
              <a:chOff x="2790" y="2082"/>
              <a:chExt cx="1014" cy="363"/>
            </a:xfrm>
          </p:grpSpPr>
          <p:sp>
            <p:nvSpPr>
              <p:cNvPr id="789526" name="AutoShape 22"/>
              <p:cNvSpPr>
                <a:spLocks noChangeArrowheads="1"/>
              </p:cNvSpPr>
              <p:nvPr/>
            </p:nvSpPr>
            <p:spPr bwMode="auto">
              <a:xfrm>
                <a:off x="2790" y="2082"/>
                <a:ext cx="1014" cy="36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>
                      <a:gamma/>
                      <a:tint val="74902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74902"/>
                      <a:invGamma/>
                    </a:schemeClr>
                  </a:gs>
                </a:gsLst>
                <a:lin ang="5400000" scaled="1"/>
              </a:gradFill>
              <a:ln w="9525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7200" rIns="72000" bIns="7200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15000"/>
                  </a:spcBef>
                  <a:spcAft>
                    <a:spcPct val="15000"/>
                  </a:spcAft>
                </a:pPr>
                <a:r>
                  <a:rPr lang="en-US" sz="1400" b="1">
                    <a:solidFill>
                      <a:schemeClr val="bg1"/>
                    </a:solidFill>
                  </a:rPr>
                  <a:t>OS</a:t>
                </a:r>
              </a:p>
            </p:txBody>
          </p:sp>
          <p:sp>
            <p:nvSpPr>
              <p:cNvPr id="789527" name="AutoShape 23"/>
              <p:cNvSpPr>
                <a:spLocks noChangeArrowheads="1"/>
              </p:cNvSpPr>
              <p:nvPr/>
            </p:nvSpPr>
            <p:spPr bwMode="auto">
              <a:xfrm>
                <a:off x="2836" y="2288"/>
                <a:ext cx="922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0C0C0">
                      <a:gamma/>
                      <a:shade val="84706"/>
                      <a:invGamma/>
                    </a:srgbClr>
                  </a:gs>
                  <a:gs pos="50000">
                    <a:srgbClr val="C0C0C0"/>
                  </a:gs>
                  <a:gs pos="100000">
                    <a:srgbClr val="C0C0C0">
                      <a:gamma/>
                      <a:shade val="84706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7200" rIns="0" bIns="7200" anchor="ctr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15000"/>
                  </a:spcBef>
                  <a:spcAft>
                    <a:spcPct val="15000"/>
                  </a:spcAft>
                </a:pPr>
                <a:r>
                  <a:rPr lang="en-US" sz="1000" b="1"/>
                  <a:t>HW Drivers</a:t>
                </a:r>
              </a:p>
            </p:txBody>
          </p:sp>
        </p:grpSp>
      </p:grpSp>
      <p:grpSp>
        <p:nvGrpSpPr>
          <p:cNvPr id="789528" name="Group 24"/>
          <p:cNvGrpSpPr>
            <a:grpSpLocks/>
          </p:cNvGrpSpPr>
          <p:nvPr/>
        </p:nvGrpSpPr>
        <p:grpSpPr bwMode="auto">
          <a:xfrm>
            <a:off x="1833564" y="5184776"/>
            <a:ext cx="2128837" cy="493713"/>
            <a:chOff x="196" y="3197"/>
            <a:chExt cx="1341" cy="311"/>
          </a:xfrm>
        </p:grpSpPr>
        <p:sp>
          <p:nvSpPr>
            <p:cNvPr id="789529" name="AutoShape 25"/>
            <p:cNvSpPr>
              <a:spLocks noChangeAspect="1" noChangeArrowheads="1"/>
            </p:cNvSpPr>
            <p:nvPr/>
          </p:nvSpPr>
          <p:spPr bwMode="auto">
            <a:xfrm>
              <a:off x="196" y="3197"/>
              <a:ext cx="1341" cy="3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75294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75294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" rIns="7200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Host</a:t>
              </a:r>
              <a:br>
                <a:rPr lang="en-US" sz="1400" b="1"/>
              </a:br>
              <a:r>
                <a:rPr lang="en-US" sz="1400" b="1"/>
                <a:t>HW</a:t>
              </a:r>
            </a:p>
          </p:txBody>
        </p:sp>
        <p:pic>
          <p:nvPicPr>
            <p:cNvPr id="789530" name="Picture 26" descr="cpumemhddnet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" y="3211"/>
              <a:ext cx="948" cy="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89531" name="Picture 27" descr="t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9" y="4291014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9532" name="Group 28"/>
          <p:cNvGrpSpPr>
            <a:grpSpLocks/>
          </p:cNvGrpSpPr>
          <p:nvPr/>
        </p:nvGrpSpPr>
        <p:grpSpPr bwMode="auto">
          <a:xfrm>
            <a:off x="4251326" y="1955800"/>
            <a:ext cx="1776413" cy="2444750"/>
            <a:chOff x="1718" y="1232"/>
            <a:chExt cx="1119" cy="1540"/>
          </a:xfrm>
        </p:grpSpPr>
        <p:sp>
          <p:nvSpPr>
            <p:cNvPr id="789533" name="AutoShape 29"/>
            <p:cNvSpPr>
              <a:spLocks noChangeArrowheads="1"/>
            </p:cNvSpPr>
            <p:nvPr/>
          </p:nvSpPr>
          <p:spPr bwMode="auto">
            <a:xfrm>
              <a:off x="1718" y="1232"/>
              <a:ext cx="1119" cy="15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10001"/>
              </a:schemeClr>
            </a:solidFill>
            <a:ln w="9525" cap="rnd" algn="ctr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400" b="1"/>
                <a:t>Virtual Machine 1</a:t>
              </a:r>
            </a:p>
          </p:txBody>
        </p:sp>
        <p:sp>
          <p:nvSpPr>
            <p:cNvPr id="789534" name="AutoShape 30"/>
            <p:cNvSpPr>
              <a:spLocks noChangeArrowheads="1"/>
            </p:cNvSpPr>
            <p:nvPr/>
          </p:nvSpPr>
          <p:spPr bwMode="auto">
            <a:xfrm rot="5400000" flipV="1">
              <a:off x="1501" y="1781"/>
              <a:ext cx="798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5372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372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OS Process</a:t>
              </a:r>
            </a:p>
          </p:txBody>
        </p:sp>
        <p:sp>
          <p:nvSpPr>
            <p:cNvPr id="789535" name="AutoShape 31"/>
            <p:cNvSpPr>
              <a:spLocks noChangeArrowheads="1"/>
            </p:cNvSpPr>
            <p:nvPr/>
          </p:nvSpPr>
          <p:spPr bwMode="auto">
            <a:xfrm rot="5400000" flipV="1">
              <a:off x="1881" y="1781"/>
              <a:ext cx="798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5372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372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OS Process</a:t>
              </a:r>
            </a:p>
          </p:txBody>
        </p:sp>
        <p:sp>
          <p:nvSpPr>
            <p:cNvPr id="789536" name="AutoShape 32"/>
            <p:cNvSpPr>
              <a:spLocks noChangeArrowheads="1"/>
            </p:cNvSpPr>
            <p:nvPr/>
          </p:nvSpPr>
          <p:spPr bwMode="auto">
            <a:xfrm rot="5400000" flipV="1">
              <a:off x="2260" y="1781"/>
              <a:ext cx="798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5372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372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/>
                <a:t>OS process</a:t>
              </a:r>
            </a:p>
          </p:txBody>
        </p:sp>
        <p:sp>
          <p:nvSpPr>
            <p:cNvPr id="789537" name="AutoShape 33"/>
            <p:cNvSpPr>
              <a:spLocks noChangeArrowheads="1"/>
            </p:cNvSpPr>
            <p:nvPr/>
          </p:nvSpPr>
          <p:spPr bwMode="auto">
            <a:xfrm>
              <a:off x="1773" y="2362"/>
              <a:ext cx="1014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74902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74902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" rIns="72000" bIns="7200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>
                  <a:solidFill>
                    <a:schemeClr val="bg1"/>
                  </a:solidFill>
                </a:rPr>
                <a:t>Guest OS</a:t>
              </a:r>
            </a:p>
          </p:txBody>
        </p:sp>
        <p:pic>
          <p:nvPicPr>
            <p:cNvPr id="789538" name="Picture 34" descr="tu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" y="2369"/>
              <a:ext cx="186" cy="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9539" name="AutoShape 35"/>
          <p:cNvSpPr>
            <a:spLocks noChangeArrowheads="1"/>
          </p:cNvSpPr>
          <p:nvPr/>
        </p:nvSpPr>
        <p:spPr bwMode="auto">
          <a:xfrm>
            <a:off x="8401050" y="2225676"/>
            <a:ext cx="2025650" cy="1312863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84138" indent="4763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600"/>
              <a:t>Creates multiple isolated virtual computing environments, Virtual Machines (VM)</a:t>
            </a:r>
            <a:endParaRPr lang="en-US" sz="1600" i="1"/>
          </a:p>
        </p:txBody>
      </p:sp>
      <p:sp>
        <p:nvSpPr>
          <p:cNvPr id="789540" name="AutoShape 36"/>
          <p:cNvSpPr>
            <a:spLocks noChangeArrowheads="1"/>
          </p:cNvSpPr>
          <p:nvPr/>
        </p:nvSpPr>
        <p:spPr bwMode="auto">
          <a:xfrm>
            <a:off x="8401050" y="5027614"/>
            <a:ext cx="2025650" cy="661987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84138" indent="4763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600"/>
              <a:t>Decouples the OS from the HW</a:t>
            </a:r>
          </a:p>
        </p:txBody>
      </p:sp>
      <p:sp>
        <p:nvSpPr>
          <p:cNvPr id="789541" name="AutoShape 37"/>
          <p:cNvSpPr>
            <a:spLocks noChangeArrowheads="1"/>
          </p:cNvSpPr>
          <p:nvPr/>
        </p:nvSpPr>
        <p:spPr bwMode="auto">
          <a:xfrm>
            <a:off x="8401050" y="4006850"/>
            <a:ext cx="2025650" cy="661988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84138" indent="4763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600"/>
              <a:t>Partitions the hardware resources</a:t>
            </a:r>
          </a:p>
        </p:txBody>
      </p:sp>
      <p:sp>
        <p:nvSpPr>
          <p:cNvPr id="789542" name="AutoShape 38"/>
          <p:cNvSpPr>
            <a:spLocks noChangeArrowheads="1"/>
          </p:cNvSpPr>
          <p:nvPr/>
        </p:nvSpPr>
        <p:spPr bwMode="auto">
          <a:xfrm>
            <a:off x="4243388" y="1182689"/>
            <a:ext cx="6183312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tint val="83137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83137"/>
                  <a:invGamma/>
                </a:schemeClr>
              </a:gs>
            </a:gsLst>
            <a:lin ang="5400000" scaled="1"/>
          </a:gradFill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>
                <a:solidFill>
                  <a:schemeClr val="bg1"/>
                </a:solidFill>
              </a:rPr>
              <a:t>Flexible and shared HW deployment powered by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 i="1">
                <a:solidFill>
                  <a:schemeClr val="bg1"/>
                </a:solidFill>
              </a:rPr>
              <a:t>Platform Virtualization</a:t>
            </a:r>
          </a:p>
        </p:txBody>
      </p:sp>
      <p:sp>
        <p:nvSpPr>
          <p:cNvPr id="789543" name="AutoShape 39"/>
          <p:cNvSpPr>
            <a:spLocks noChangeArrowheads="1"/>
          </p:cNvSpPr>
          <p:nvPr/>
        </p:nvSpPr>
        <p:spPr bwMode="auto">
          <a:xfrm>
            <a:off x="1781176" y="1206501"/>
            <a:ext cx="229552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tint val="83137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83137"/>
                  <a:invGamma/>
                </a:schemeClr>
              </a:gs>
            </a:gsLst>
            <a:lin ang="5400000" scaled="1"/>
          </a:gradFill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>
                <a:solidFill>
                  <a:schemeClr val="bg1"/>
                </a:solidFill>
              </a:rPr>
              <a:t>Traditional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>
                <a:solidFill>
                  <a:schemeClr val="bg1"/>
                </a:solidFill>
              </a:rPr>
              <a:t>1 Server HW = 1 OS</a:t>
            </a:r>
          </a:p>
        </p:txBody>
      </p:sp>
      <p:cxnSp>
        <p:nvCxnSpPr>
          <p:cNvPr id="789544" name="AutoShape 40"/>
          <p:cNvCxnSpPr>
            <a:cxnSpLocks noChangeShapeType="1"/>
            <a:stCxn id="789545" idx="0"/>
            <a:endCxn id="789508" idx="1"/>
          </p:cNvCxnSpPr>
          <p:nvPr/>
        </p:nvCxnSpPr>
        <p:spPr bwMode="auto">
          <a:xfrm flipV="1">
            <a:off x="3730626" y="4968875"/>
            <a:ext cx="519113" cy="44450"/>
          </a:xfrm>
          <a:prstGeom prst="straightConnector1">
            <a:avLst/>
          </a:prstGeom>
          <a:noFill/>
          <a:ln w="38100">
            <a:solidFill>
              <a:srgbClr val="6666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9545" name="Line 41"/>
          <p:cNvSpPr>
            <a:spLocks noChangeShapeType="1"/>
          </p:cNvSpPr>
          <p:nvPr/>
        </p:nvSpPr>
        <p:spPr bwMode="auto">
          <a:xfrm flipH="1">
            <a:off x="2120900" y="5032375"/>
            <a:ext cx="1608138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789546" name="Line 42"/>
          <p:cNvSpPr>
            <a:spLocks noChangeShapeType="1"/>
          </p:cNvSpPr>
          <p:nvPr/>
        </p:nvSpPr>
        <p:spPr bwMode="auto">
          <a:xfrm>
            <a:off x="4164013" y="1052513"/>
            <a:ext cx="0" cy="5160962"/>
          </a:xfrm>
          <a:prstGeom prst="line">
            <a:avLst/>
          </a:prstGeom>
          <a:noFill/>
          <a:ln w="9525" cap="rnd" cmpd="dbl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789547" name="AutoShape 43"/>
          <p:cNvSpPr>
            <a:spLocks noChangeArrowheads="1"/>
          </p:cNvSpPr>
          <p:nvPr/>
        </p:nvSpPr>
        <p:spPr bwMode="auto">
          <a:xfrm>
            <a:off x="4411664" y="4065588"/>
            <a:ext cx="1463675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>
                  <a:gamma/>
                  <a:shade val="84706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84706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" rIns="0" bIns="7200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000" b="1"/>
              <a:t>Generic HW Drivers</a:t>
            </a:r>
          </a:p>
        </p:txBody>
      </p:sp>
      <p:cxnSp>
        <p:nvCxnSpPr>
          <p:cNvPr id="789548" name="AutoShape 44"/>
          <p:cNvCxnSpPr>
            <a:cxnSpLocks noChangeShapeType="1"/>
            <a:stCxn id="789540" idx="1"/>
            <a:endCxn id="789508" idx="3"/>
          </p:cNvCxnSpPr>
          <p:nvPr/>
        </p:nvCxnSpPr>
        <p:spPr bwMode="auto">
          <a:xfrm rot="10800000">
            <a:off x="7961313" y="4968876"/>
            <a:ext cx="431800" cy="390525"/>
          </a:xfrm>
          <a:prstGeom prst="curvedConnector3">
            <a:avLst>
              <a:gd name="adj1" fmla="val 48898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9549" name="AutoShape 45"/>
          <p:cNvCxnSpPr>
            <a:cxnSpLocks noChangeShapeType="1"/>
            <a:stCxn id="789541" idx="1"/>
            <a:endCxn id="789516" idx="3"/>
          </p:cNvCxnSpPr>
          <p:nvPr/>
        </p:nvCxnSpPr>
        <p:spPr bwMode="auto">
          <a:xfrm rot="10800000" flipV="1">
            <a:off x="7775577" y="4337844"/>
            <a:ext cx="625475" cy="29527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9550" name="AutoShape 46"/>
          <p:cNvCxnSpPr>
            <a:cxnSpLocks noChangeShapeType="1"/>
            <a:stCxn id="789539" idx="1"/>
            <a:endCxn id="789552" idx="3"/>
          </p:cNvCxnSpPr>
          <p:nvPr/>
        </p:nvCxnSpPr>
        <p:spPr bwMode="auto">
          <a:xfrm flipH="1">
            <a:off x="7961313" y="2882901"/>
            <a:ext cx="431800" cy="28892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9551" name="Group 47"/>
          <p:cNvGrpSpPr>
            <a:grpSpLocks/>
          </p:cNvGrpSpPr>
          <p:nvPr/>
        </p:nvGrpSpPr>
        <p:grpSpPr bwMode="auto">
          <a:xfrm>
            <a:off x="6184901" y="1941514"/>
            <a:ext cx="1776413" cy="2459037"/>
            <a:chOff x="2936" y="1223"/>
            <a:chExt cx="1119" cy="1549"/>
          </a:xfrm>
        </p:grpSpPr>
        <p:sp>
          <p:nvSpPr>
            <p:cNvPr id="789552" name="AutoShape 48"/>
            <p:cNvSpPr>
              <a:spLocks noChangeArrowheads="1"/>
            </p:cNvSpPr>
            <p:nvPr/>
          </p:nvSpPr>
          <p:spPr bwMode="auto">
            <a:xfrm>
              <a:off x="2936" y="1223"/>
              <a:ext cx="1119" cy="15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 algn="ctr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400" b="1"/>
                <a:t>Virtual Machine N.</a:t>
              </a:r>
            </a:p>
          </p:txBody>
        </p:sp>
        <p:grpSp>
          <p:nvGrpSpPr>
            <p:cNvPr id="789553" name="Group 49"/>
            <p:cNvGrpSpPr>
              <a:grpSpLocks/>
            </p:cNvGrpSpPr>
            <p:nvPr/>
          </p:nvGrpSpPr>
          <p:grpSpPr bwMode="auto">
            <a:xfrm>
              <a:off x="2983" y="1510"/>
              <a:ext cx="1014" cy="798"/>
              <a:chOff x="2983" y="1510"/>
              <a:chExt cx="1014" cy="798"/>
            </a:xfrm>
          </p:grpSpPr>
          <p:sp>
            <p:nvSpPr>
              <p:cNvPr id="789554" name="AutoShape 50"/>
              <p:cNvSpPr>
                <a:spLocks noChangeArrowheads="1"/>
              </p:cNvSpPr>
              <p:nvPr/>
            </p:nvSpPr>
            <p:spPr bwMode="auto">
              <a:xfrm rot="5400000" flipV="1">
                <a:off x="2712" y="1781"/>
                <a:ext cx="798" cy="25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tint val="5372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53725"/>
                      <a:invGamma/>
                    </a:schemeClr>
                  </a:gs>
                </a:gsLst>
                <a:lin ang="5400000" scaled="1"/>
              </a:gra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7200" rIns="0" bIns="7200" anchor="ctr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15000"/>
                  </a:spcBef>
                  <a:spcAft>
                    <a:spcPct val="15000"/>
                  </a:spcAft>
                </a:pPr>
                <a:r>
                  <a:rPr lang="en-US" sz="1400" b="1"/>
                  <a:t>OS Process</a:t>
                </a:r>
              </a:p>
            </p:txBody>
          </p:sp>
          <p:sp>
            <p:nvSpPr>
              <p:cNvPr id="789555" name="AutoShape 51"/>
              <p:cNvSpPr>
                <a:spLocks noChangeArrowheads="1"/>
              </p:cNvSpPr>
              <p:nvPr/>
            </p:nvSpPr>
            <p:spPr bwMode="auto">
              <a:xfrm rot="5400000" flipV="1">
                <a:off x="3091" y="1781"/>
                <a:ext cx="798" cy="25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tint val="5372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53725"/>
                      <a:invGamma/>
                    </a:schemeClr>
                  </a:gs>
                </a:gsLst>
                <a:lin ang="5400000" scaled="1"/>
              </a:gra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7200" rIns="0" bIns="7200" anchor="ctr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15000"/>
                  </a:spcBef>
                  <a:spcAft>
                    <a:spcPct val="15000"/>
                  </a:spcAft>
                </a:pPr>
                <a:r>
                  <a:rPr lang="en-US" sz="1400" b="1"/>
                  <a:t>OS Process</a:t>
                </a:r>
              </a:p>
            </p:txBody>
          </p:sp>
          <p:sp>
            <p:nvSpPr>
              <p:cNvPr id="789556" name="AutoShape 52"/>
              <p:cNvSpPr>
                <a:spLocks noChangeArrowheads="1"/>
              </p:cNvSpPr>
              <p:nvPr/>
            </p:nvSpPr>
            <p:spPr bwMode="auto">
              <a:xfrm rot="5400000" flipV="1">
                <a:off x="3470" y="1781"/>
                <a:ext cx="798" cy="25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tint val="5372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53725"/>
                      <a:invGamma/>
                    </a:schemeClr>
                  </a:gs>
                </a:gsLst>
                <a:lin ang="5400000" scaled="1"/>
              </a:gra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7200" rIns="0" bIns="7200" anchor="ctr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15000"/>
                  </a:spcBef>
                  <a:spcAft>
                    <a:spcPct val="15000"/>
                  </a:spcAft>
                </a:pPr>
                <a:r>
                  <a:rPr lang="en-US" sz="1400" b="1"/>
                  <a:t>OS Process</a:t>
                </a:r>
              </a:p>
            </p:txBody>
          </p:sp>
        </p:grpSp>
        <p:sp>
          <p:nvSpPr>
            <p:cNvPr id="789557" name="AutoShape 53"/>
            <p:cNvSpPr>
              <a:spLocks noChangeArrowheads="1"/>
            </p:cNvSpPr>
            <p:nvPr/>
          </p:nvSpPr>
          <p:spPr bwMode="auto">
            <a:xfrm>
              <a:off x="2983" y="2362"/>
              <a:ext cx="1014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74902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74902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" rIns="72000" bIns="7200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400" b="1">
                  <a:solidFill>
                    <a:schemeClr val="bg1"/>
                  </a:solidFill>
                </a:rPr>
                <a:t>     Guest OS</a:t>
              </a:r>
            </a:p>
          </p:txBody>
        </p:sp>
        <p:sp>
          <p:nvSpPr>
            <p:cNvPr id="789558" name="AutoShape 54"/>
            <p:cNvSpPr>
              <a:spLocks noChangeArrowheads="1"/>
            </p:cNvSpPr>
            <p:nvPr/>
          </p:nvSpPr>
          <p:spPr bwMode="auto">
            <a:xfrm>
              <a:off x="3029" y="2561"/>
              <a:ext cx="922" cy="1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C0C0">
                    <a:gamma/>
                    <a:shade val="84706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84706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" rIns="0" bIns="7200"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</a:pPr>
              <a:r>
                <a:rPr lang="en-US" sz="1000" b="1"/>
                <a:t>Generic HW Drivers</a:t>
              </a:r>
            </a:p>
          </p:txBody>
        </p:sp>
        <p:sp>
          <p:nvSpPr>
            <p:cNvPr id="789559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041" y="2399"/>
              <a:ext cx="257" cy="11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1">
                      <a:alpha val="46001"/>
                    </a:schemeClr>
                  </a:solidFill>
                  <a:latin typeface="Arial Black" panose="020B0A04020102020204" pitchFamily="34" charset="0"/>
                </a:rPr>
                <a:t>DMX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1" y="225426"/>
            <a:ext cx="8634413" cy="715963"/>
          </a:xfrm>
          <a:noFill/>
        </p:spPr>
        <p:txBody>
          <a:bodyPr/>
          <a:lstStyle/>
          <a:p>
            <a:r>
              <a:rPr lang="en-US" sz="2400" dirty="0"/>
              <a:t>Platform Virtualization in a Nutshell </a:t>
            </a:r>
            <a:br>
              <a:rPr lang="en-US" sz="2400" dirty="0"/>
            </a:br>
            <a:r>
              <a:rPr lang="en-US" sz="2400" dirty="0"/>
              <a:t>Key Features / Benefits Revisited</a:t>
            </a:r>
          </a:p>
        </p:txBody>
      </p:sp>
      <p:sp>
        <p:nvSpPr>
          <p:cNvPr id="790531" name="Rectangle 3"/>
          <p:cNvSpPr>
            <a:spLocks noChangeArrowheads="1"/>
          </p:cNvSpPr>
          <p:nvPr/>
        </p:nvSpPr>
        <p:spPr bwMode="auto">
          <a:xfrm>
            <a:off x="2444750" y="2011363"/>
            <a:ext cx="340995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334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95300" indent="-134938" defTabSz="9334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-134938" defTabSz="9334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23950" indent="-134938" defTabSz="9334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03338" defTabSz="9334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60538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17738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74938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132138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D308"/>
              </a:buClr>
            </a:pPr>
            <a:endParaRPr lang="hu-HU" sz="1800">
              <a:solidFill>
                <a:srgbClr val="000000"/>
              </a:solidFill>
            </a:endParaRPr>
          </a:p>
        </p:txBody>
      </p:sp>
      <p:sp>
        <p:nvSpPr>
          <p:cNvPr id="790532" name="Text Box 15"/>
          <p:cNvSpPr txBox="1">
            <a:spLocks noChangeArrowheads="1"/>
          </p:cNvSpPr>
          <p:nvPr/>
        </p:nvSpPr>
        <p:spPr bwMode="auto">
          <a:xfrm>
            <a:off x="2925764" y="1846264"/>
            <a:ext cx="3292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87000"/>
              </a:lnSpc>
              <a:spcAft>
                <a:spcPct val="0"/>
              </a:spcAft>
              <a:buClr>
                <a:srgbClr val="A3A6AD"/>
              </a:buClr>
              <a:buSzPct val="80000"/>
            </a:pPr>
            <a:endParaRPr lang="hu-HU" sz="1600" b="1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90533" name="Group 5"/>
          <p:cNvGrpSpPr>
            <a:grpSpLocks/>
          </p:cNvGrpSpPr>
          <p:nvPr/>
        </p:nvGrpSpPr>
        <p:grpSpPr bwMode="auto">
          <a:xfrm>
            <a:off x="2271714" y="1335088"/>
            <a:ext cx="3494087" cy="2165350"/>
            <a:chOff x="420" y="755"/>
            <a:chExt cx="2201" cy="1364"/>
          </a:xfrm>
        </p:grpSpPr>
        <p:grpSp>
          <p:nvGrpSpPr>
            <p:cNvPr id="790534" name="Group 6"/>
            <p:cNvGrpSpPr>
              <a:grpSpLocks/>
            </p:cNvGrpSpPr>
            <p:nvPr/>
          </p:nvGrpSpPr>
          <p:grpSpPr bwMode="auto">
            <a:xfrm>
              <a:off x="420" y="755"/>
              <a:ext cx="2201" cy="1364"/>
              <a:chOff x="3191" y="2276"/>
              <a:chExt cx="2201" cy="1364"/>
            </a:xfrm>
          </p:grpSpPr>
          <p:sp>
            <p:nvSpPr>
              <p:cNvPr id="790535" name="AutoShape 7"/>
              <p:cNvSpPr>
                <a:spLocks noChangeArrowheads="1"/>
              </p:cNvSpPr>
              <p:nvPr/>
            </p:nvSpPr>
            <p:spPr bwMode="auto">
              <a:xfrm>
                <a:off x="3191" y="2276"/>
                <a:ext cx="2201" cy="1364"/>
              </a:xfrm>
              <a:prstGeom prst="roundRect">
                <a:avLst>
                  <a:gd name="adj" fmla="val 3176"/>
                </a:avLst>
              </a:prstGeom>
              <a:gradFill rotWithShape="1">
                <a:gsLst>
                  <a:gs pos="0">
                    <a:schemeClr val="bg2">
                      <a:gamma/>
                      <a:tint val="7372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7372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790536" name="AutoShape 8"/>
              <p:cNvSpPr>
                <a:spLocks noChangeArrowheads="1"/>
              </p:cNvSpPr>
              <p:nvPr/>
            </p:nvSpPr>
            <p:spPr bwMode="auto">
              <a:xfrm>
                <a:off x="3212" y="2538"/>
                <a:ext cx="2160" cy="1077"/>
              </a:xfrm>
              <a:prstGeom prst="roundRect">
                <a:avLst>
                  <a:gd name="adj" fmla="val 3176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b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r>
                  <a:rPr lang="en-US" sz="1600" b="1">
                    <a:solidFill>
                      <a:srgbClr val="000000"/>
                    </a:solidFill>
                  </a:rPr>
                  <a:t>Run multiple virtual machines simultaneously on a single HW.</a:t>
                </a:r>
                <a:endParaRPr lang="hu-HU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0537" name="Text Box 9"/>
              <p:cNvSpPr txBox="1">
                <a:spLocks noChangeArrowheads="1"/>
              </p:cNvSpPr>
              <p:nvPr/>
            </p:nvSpPr>
            <p:spPr bwMode="auto">
              <a:xfrm>
                <a:off x="3234" y="2326"/>
                <a:ext cx="71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84150" indent="-184150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9530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09625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12395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3033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7605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2177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6749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1321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0000"/>
                  </a:buClr>
                  <a:buFont typeface="Wingdings" panose="05000000000000000000" pitchFamily="2" charset="2"/>
                  <a:buNone/>
                </a:pPr>
                <a:r>
                  <a:rPr lang="en-US" sz="1600" b="1">
                    <a:solidFill>
                      <a:srgbClr val="FFFFFF"/>
                    </a:solidFill>
                  </a:rPr>
                  <a:t>Partitioning</a:t>
                </a:r>
              </a:p>
            </p:txBody>
          </p:sp>
        </p:grpSp>
        <p:pic>
          <p:nvPicPr>
            <p:cNvPr id="790538" name="Picture 16" descr="vserver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" y="1056"/>
              <a:ext cx="519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0539" name="Group 11"/>
          <p:cNvGrpSpPr>
            <a:grpSpLocks/>
          </p:cNvGrpSpPr>
          <p:nvPr/>
        </p:nvGrpSpPr>
        <p:grpSpPr bwMode="auto">
          <a:xfrm>
            <a:off x="2271714" y="3771900"/>
            <a:ext cx="3494087" cy="2165350"/>
            <a:chOff x="630" y="-609"/>
            <a:chExt cx="2201" cy="1364"/>
          </a:xfrm>
        </p:grpSpPr>
        <p:grpSp>
          <p:nvGrpSpPr>
            <p:cNvPr id="790540" name="Group 12"/>
            <p:cNvGrpSpPr>
              <a:grpSpLocks/>
            </p:cNvGrpSpPr>
            <p:nvPr/>
          </p:nvGrpSpPr>
          <p:grpSpPr bwMode="auto">
            <a:xfrm>
              <a:off x="630" y="-609"/>
              <a:ext cx="2201" cy="1364"/>
              <a:chOff x="3191" y="2276"/>
              <a:chExt cx="2201" cy="1364"/>
            </a:xfrm>
          </p:grpSpPr>
          <p:sp>
            <p:nvSpPr>
              <p:cNvPr id="790541" name="AutoShape 13"/>
              <p:cNvSpPr>
                <a:spLocks noChangeArrowheads="1"/>
              </p:cNvSpPr>
              <p:nvPr/>
            </p:nvSpPr>
            <p:spPr bwMode="auto">
              <a:xfrm>
                <a:off x="3191" y="2276"/>
                <a:ext cx="2201" cy="1364"/>
              </a:xfrm>
              <a:prstGeom prst="roundRect">
                <a:avLst>
                  <a:gd name="adj" fmla="val 3176"/>
                </a:avLst>
              </a:prstGeom>
              <a:gradFill rotWithShape="1">
                <a:gsLst>
                  <a:gs pos="0">
                    <a:schemeClr val="bg2">
                      <a:gamma/>
                      <a:tint val="8392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8392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790542" name="AutoShape 14"/>
              <p:cNvSpPr>
                <a:spLocks noChangeArrowheads="1"/>
              </p:cNvSpPr>
              <p:nvPr/>
            </p:nvSpPr>
            <p:spPr bwMode="auto">
              <a:xfrm>
                <a:off x="3212" y="2538"/>
                <a:ext cx="2160" cy="1077"/>
              </a:xfrm>
              <a:prstGeom prst="roundRect">
                <a:avLst>
                  <a:gd name="adj" fmla="val 3176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b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r>
                  <a:rPr lang="en-US" sz="1600" b="1">
                    <a:solidFill>
                      <a:srgbClr val="000000"/>
                    </a:solidFill>
                  </a:rPr>
                  <a:t>Entire virtual machine is saved in files. Can be moved and copied like any other file.</a:t>
                </a:r>
              </a:p>
            </p:txBody>
          </p:sp>
          <p:sp>
            <p:nvSpPr>
              <p:cNvPr id="790543" name="Text Box 15"/>
              <p:cNvSpPr txBox="1">
                <a:spLocks noChangeArrowheads="1"/>
              </p:cNvSpPr>
              <p:nvPr/>
            </p:nvSpPr>
            <p:spPr bwMode="auto">
              <a:xfrm>
                <a:off x="3234" y="2326"/>
                <a:ext cx="87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84150" indent="-184150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9530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09625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12395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3033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7605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2177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6749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1321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0000"/>
                  </a:buClr>
                  <a:buFont typeface="Wingdings" panose="05000000000000000000" pitchFamily="2" charset="2"/>
                  <a:buNone/>
                </a:pPr>
                <a:r>
                  <a:rPr lang="en-US" sz="1600" b="1">
                    <a:solidFill>
                      <a:srgbClr val="FFFFFF"/>
                    </a:solidFill>
                  </a:rPr>
                  <a:t>Encapsulation</a:t>
                </a:r>
              </a:p>
            </p:txBody>
          </p:sp>
        </p:grpSp>
        <p:pic>
          <p:nvPicPr>
            <p:cNvPr id="790544" name="Picture 30" descr="encapsula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39" y="-328"/>
              <a:ext cx="78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0545" name="Group 17"/>
          <p:cNvGrpSpPr>
            <a:grpSpLocks/>
          </p:cNvGrpSpPr>
          <p:nvPr/>
        </p:nvGrpSpPr>
        <p:grpSpPr bwMode="auto">
          <a:xfrm>
            <a:off x="6423025" y="1335088"/>
            <a:ext cx="3494088" cy="2165350"/>
            <a:chOff x="2925" y="755"/>
            <a:chExt cx="2201" cy="1364"/>
          </a:xfrm>
        </p:grpSpPr>
        <p:grpSp>
          <p:nvGrpSpPr>
            <p:cNvPr id="790546" name="Group 18"/>
            <p:cNvGrpSpPr>
              <a:grpSpLocks/>
            </p:cNvGrpSpPr>
            <p:nvPr/>
          </p:nvGrpSpPr>
          <p:grpSpPr bwMode="auto">
            <a:xfrm>
              <a:off x="2925" y="755"/>
              <a:ext cx="2201" cy="1364"/>
              <a:chOff x="3191" y="2276"/>
              <a:chExt cx="2201" cy="1364"/>
            </a:xfrm>
          </p:grpSpPr>
          <p:sp>
            <p:nvSpPr>
              <p:cNvPr id="790547" name="AutoShape 19"/>
              <p:cNvSpPr>
                <a:spLocks noChangeArrowheads="1"/>
              </p:cNvSpPr>
              <p:nvPr/>
            </p:nvSpPr>
            <p:spPr bwMode="auto">
              <a:xfrm>
                <a:off x="3191" y="2276"/>
                <a:ext cx="2201" cy="1364"/>
              </a:xfrm>
              <a:prstGeom prst="roundRect">
                <a:avLst>
                  <a:gd name="adj" fmla="val 3176"/>
                </a:avLst>
              </a:prstGeom>
              <a:gradFill rotWithShape="1">
                <a:gsLst>
                  <a:gs pos="0">
                    <a:schemeClr val="bg2">
                      <a:gamma/>
                      <a:tint val="8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8588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790548" name="AutoShape 20"/>
              <p:cNvSpPr>
                <a:spLocks noChangeArrowheads="1"/>
              </p:cNvSpPr>
              <p:nvPr/>
            </p:nvSpPr>
            <p:spPr bwMode="auto">
              <a:xfrm>
                <a:off x="3212" y="2538"/>
                <a:ext cx="2160" cy="1077"/>
              </a:xfrm>
              <a:prstGeom prst="roundRect">
                <a:avLst>
                  <a:gd name="adj" fmla="val 3176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b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r>
                  <a:rPr lang="en-US" sz="1600" b="1">
                    <a:solidFill>
                      <a:srgbClr val="000000"/>
                    </a:solidFill>
                  </a:rPr>
                  <a:t>The Virtual Machine (VM) is isolated from other VMs or the Virtual Machine Monitors (VMM).</a:t>
                </a:r>
              </a:p>
            </p:txBody>
          </p:sp>
          <p:sp>
            <p:nvSpPr>
              <p:cNvPr id="790549" name="Text Box 21"/>
              <p:cNvSpPr txBox="1">
                <a:spLocks noChangeArrowheads="1"/>
              </p:cNvSpPr>
              <p:nvPr/>
            </p:nvSpPr>
            <p:spPr bwMode="auto">
              <a:xfrm>
                <a:off x="3234" y="2326"/>
                <a:ext cx="52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84150" indent="-184150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9530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09625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12395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3033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7605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2177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6749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1321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0000"/>
                  </a:buClr>
                  <a:buFont typeface="Wingdings" panose="05000000000000000000" pitchFamily="2" charset="2"/>
                  <a:buNone/>
                </a:pPr>
                <a:r>
                  <a:rPr lang="en-US" sz="1600" b="1">
                    <a:solidFill>
                      <a:srgbClr val="FFFFFF"/>
                    </a:solidFill>
                  </a:rPr>
                  <a:t>Isolation</a:t>
                </a:r>
              </a:p>
            </p:txBody>
          </p:sp>
        </p:grpSp>
        <p:pic>
          <p:nvPicPr>
            <p:cNvPr id="790550" name="Picture 23" descr="isolation_architectur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" y="1062"/>
              <a:ext cx="73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0551" name="Group 23"/>
          <p:cNvGrpSpPr>
            <a:grpSpLocks/>
          </p:cNvGrpSpPr>
          <p:nvPr/>
        </p:nvGrpSpPr>
        <p:grpSpPr bwMode="auto">
          <a:xfrm>
            <a:off x="6424614" y="3771900"/>
            <a:ext cx="3494087" cy="2165350"/>
            <a:chOff x="3087" y="2376"/>
            <a:chExt cx="2201" cy="1364"/>
          </a:xfrm>
        </p:grpSpPr>
        <p:grpSp>
          <p:nvGrpSpPr>
            <p:cNvPr id="790552" name="Group 24"/>
            <p:cNvGrpSpPr>
              <a:grpSpLocks/>
            </p:cNvGrpSpPr>
            <p:nvPr/>
          </p:nvGrpSpPr>
          <p:grpSpPr bwMode="auto">
            <a:xfrm>
              <a:off x="3087" y="2376"/>
              <a:ext cx="2201" cy="1364"/>
              <a:chOff x="3191" y="2276"/>
              <a:chExt cx="2201" cy="1364"/>
            </a:xfrm>
          </p:grpSpPr>
          <p:sp>
            <p:nvSpPr>
              <p:cNvPr id="790553" name="AutoShape 25"/>
              <p:cNvSpPr>
                <a:spLocks noChangeArrowheads="1"/>
              </p:cNvSpPr>
              <p:nvPr/>
            </p:nvSpPr>
            <p:spPr bwMode="auto">
              <a:xfrm>
                <a:off x="3191" y="2276"/>
                <a:ext cx="2201" cy="1364"/>
              </a:xfrm>
              <a:prstGeom prst="roundRect">
                <a:avLst>
                  <a:gd name="adj" fmla="val 3176"/>
                </a:avLst>
              </a:prstGeom>
              <a:gradFill rotWithShape="1">
                <a:gsLst>
                  <a:gs pos="0">
                    <a:schemeClr val="bg2">
                      <a:gamma/>
                      <a:tint val="8392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8392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790554" name="AutoShape 26"/>
              <p:cNvSpPr>
                <a:spLocks noChangeArrowheads="1"/>
              </p:cNvSpPr>
              <p:nvPr/>
            </p:nvSpPr>
            <p:spPr bwMode="auto">
              <a:xfrm>
                <a:off x="3212" y="2538"/>
                <a:ext cx="2160" cy="1077"/>
              </a:xfrm>
              <a:prstGeom prst="roundRect">
                <a:avLst>
                  <a:gd name="adj" fmla="val 3176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b"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D308"/>
                  </a:buClr>
                </a:pPr>
                <a:r>
                  <a:rPr lang="en-US" sz="1600" b="1">
                    <a:solidFill>
                      <a:srgbClr val="000000"/>
                    </a:solidFill>
                  </a:rPr>
                  <a:t>Run a virtual machine on any HW without modification. Break  dependence between OS &amp; HW.</a:t>
                </a:r>
              </a:p>
            </p:txBody>
          </p:sp>
          <p:sp>
            <p:nvSpPr>
              <p:cNvPr id="790555" name="Text Box 27"/>
              <p:cNvSpPr txBox="1">
                <a:spLocks noChangeArrowheads="1"/>
              </p:cNvSpPr>
              <p:nvPr/>
            </p:nvSpPr>
            <p:spPr bwMode="auto">
              <a:xfrm>
                <a:off x="3234" y="2326"/>
                <a:ext cx="110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84150" indent="-184150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9530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09625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123950" indent="-1349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303338" defTabSz="9334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7605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2177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6749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132138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0000"/>
                  </a:buClr>
                  <a:buFont typeface="Wingdings" panose="05000000000000000000" pitchFamily="2" charset="2"/>
                  <a:buNone/>
                </a:pPr>
                <a:r>
                  <a:rPr lang="en-US" sz="1600" b="1">
                    <a:solidFill>
                      <a:srgbClr val="FFFFFF"/>
                    </a:solidFill>
                  </a:rPr>
                  <a:t>HW Independence</a:t>
                </a:r>
              </a:p>
            </p:txBody>
          </p:sp>
        </p:grpSp>
        <p:pic>
          <p:nvPicPr>
            <p:cNvPr id="790556" name="Picture 8" descr="hw independenc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1"/>
            <a:stretch>
              <a:fillRect/>
            </a:stretch>
          </p:blipFill>
          <p:spPr bwMode="auto">
            <a:xfrm>
              <a:off x="3644" y="2652"/>
              <a:ext cx="1087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153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 for Virtualization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Application scalability</a:t>
            </a:r>
          </a:p>
          <a:p>
            <a:pPr lvl="1"/>
            <a:r>
              <a:rPr lang="en-US"/>
              <a:t>Continuous hardware adaptation</a:t>
            </a:r>
          </a:p>
          <a:p>
            <a:pPr lvl="1"/>
            <a:r>
              <a:rPr lang="en-US"/>
              <a:t>Resource utilization efficiency (blade level)</a:t>
            </a:r>
          </a:p>
          <a:p>
            <a:pPr lvl="1"/>
            <a:r>
              <a:rPr lang="en-US"/>
              <a:t>Transparent multi application support</a:t>
            </a:r>
          </a:p>
          <a:p>
            <a:pPr lvl="1"/>
            <a:r>
              <a:rPr lang="en-US"/>
              <a:t>Increased flexibility and efficiency in operations (cluster level)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Qemu/kvm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667" y="1052513"/>
            <a:ext cx="1121745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lvl="0" indent="-230188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A virtual machine is a software program that pretends to be real hardware to its users</a:t>
            </a:r>
          </a:p>
          <a:p>
            <a:pPr marL="230188" lvl="0" indent="-230188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A hypervisor is a piece of software that creates the virtual machine</a:t>
            </a:r>
          </a:p>
          <a:p>
            <a:pPr marL="230188" lvl="0" indent="-230188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In Linux, the </a:t>
            </a:r>
            <a:r>
              <a:rPr lang="en-US" sz="2000" dirty="0" err="1">
                <a:solidFill>
                  <a:srgbClr val="68717A"/>
                </a:solidFill>
                <a:latin typeface="Nokia Pure Text Light"/>
              </a:rPr>
              <a:t>Qemu</a:t>
            </a: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 (user-space) program and the </a:t>
            </a:r>
            <a:r>
              <a:rPr lang="en-US" sz="2000" dirty="0" err="1">
                <a:solidFill>
                  <a:srgbClr val="68717A"/>
                </a:solidFill>
                <a:latin typeface="Nokia Pure Text Light"/>
              </a:rPr>
              <a:t>kvm</a:t>
            </a:r>
            <a:r>
              <a:rPr lang="en-US" sz="2000" dirty="0">
                <a:solidFill>
                  <a:srgbClr val="68717A"/>
                </a:solidFill>
                <a:latin typeface="Nokia Pure Text Light"/>
              </a:rPr>
              <a:t> kernel module together with the Linux kernel combine as a hypervisor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50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684" y="2199862"/>
            <a:ext cx="10972800" cy="366118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-a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Linux eskara3a-dhcp-03232.emea.nsn-net.net 3.14.4-200.fc20.x86_64 #1 SMP Tue May 13 13:51:08 UTC 2014 x86_64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x86_64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x86_64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GNU/Linux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OS!</a:t>
            </a:r>
            <a:endParaRPr lang="en-US" dirty="0"/>
          </a:p>
        </p:txBody>
      </p:sp>
      <p:pic>
        <p:nvPicPr>
          <p:cNvPr id="1026" name="Picture 2" descr="E:\OS preso\Screenshot from 2014-05-23 12_31_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95" y="1319696"/>
            <a:ext cx="116967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75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hardware </a:t>
            </a:r>
            <a:endParaRPr lang="en-US" dirty="0"/>
          </a:p>
        </p:txBody>
      </p:sp>
      <p:pic>
        <p:nvPicPr>
          <p:cNvPr id="118786" name="Picture 2" descr="E:\OS preso\Screenshot from 2014-05-23 12_17_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994" y="227625"/>
            <a:ext cx="7607300" cy="648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78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hardware</a:t>
            </a:r>
            <a:endParaRPr lang="en-US" dirty="0"/>
          </a:p>
        </p:txBody>
      </p:sp>
      <p:pic>
        <p:nvPicPr>
          <p:cNvPr id="119810" name="Picture 2" descr="E:\OS preso\Screenshot from 2014-05-23 12_16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140" y="25"/>
            <a:ext cx="8419701" cy="6140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035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Magic?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3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BLANK 4">
      <a:dk1>
        <a:srgbClr val="000000"/>
      </a:dk1>
      <a:lt1>
        <a:srgbClr val="FFFFFF"/>
      </a:lt1>
      <a:dk2>
        <a:srgbClr val="A3A6AD"/>
      </a:dk2>
      <a:lt2>
        <a:srgbClr val="89929B"/>
      </a:lt2>
      <a:accent1>
        <a:srgbClr val="FFD308"/>
      </a:accent1>
      <a:accent2>
        <a:srgbClr val="FFAF00"/>
      </a:accent2>
      <a:accent3>
        <a:srgbClr val="FFFFFF"/>
      </a:accent3>
      <a:accent4>
        <a:srgbClr val="000000"/>
      </a:accent4>
      <a:accent5>
        <a:srgbClr val="FFE6AA"/>
      </a:accent5>
      <a:accent6>
        <a:srgbClr val="E79E00"/>
      </a:accent6>
      <a:hlink>
        <a:srgbClr val="7F10A2"/>
      </a:hlink>
      <a:folHlink>
        <a:srgbClr val="A3A6A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89919B"/>
        </a:dk2>
        <a:lt2>
          <a:srgbClr val="666666"/>
        </a:lt2>
        <a:accent1>
          <a:srgbClr val="FFD307"/>
        </a:accent1>
        <a:accent2>
          <a:srgbClr val="FF8F02"/>
        </a:accent2>
        <a:accent3>
          <a:srgbClr val="FFFFFF"/>
        </a:accent3>
        <a:accent4>
          <a:srgbClr val="000000"/>
        </a:accent4>
        <a:accent5>
          <a:srgbClr val="FFE6AA"/>
        </a:accent5>
        <a:accent6>
          <a:srgbClr val="E78102"/>
        </a:accent6>
        <a:hlink>
          <a:srgbClr val="68059A"/>
        </a:hlink>
        <a:folHlink>
          <a:srgbClr val="8991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89919B"/>
        </a:dk2>
        <a:lt2>
          <a:srgbClr val="FFFFFF"/>
        </a:lt2>
        <a:accent1>
          <a:srgbClr val="FFD307"/>
        </a:accent1>
        <a:accent2>
          <a:srgbClr val="FF8F02"/>
        </a:accent2>
        <a:accent3>
          <a:srgbClr val="C4C7CB"/>
        </a:accent3>
        <a:accent4>
          <a:srgbClr val="DADADA"/>
        </a:accent4>
        <a:accent5>
          <a:srgbClr val="FFE6AA"/>
        </a:accent5>
        <a:accent6>
          <a:srgbClr val="E78102"/>
        </a:accent6>
        <a:hlink>
          <a:srgbClr val="68059A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A3A6AD"/>
        </a:dk2>
        <a:lt2>
          <a:srgbClr val="89929B"/>
        </a:lt2>
        <a:accent1>
          <a:srgbClr val="FFD308"/>
        </a:accent1>
        <a:accent2>
          <a:srgbClr val="FFAF00"/>
        </a:accent2>
        <a:accent3>
          <a:srgbClr val="FFFFFF"/>
        </a:accent3>
        <a:accent4>
          <a:srgbClr val="000000"/>
        </a:accent4>
        <a:accent5>
          <a:srgbClr val="FFE6AA"/>
        </a:accent5>
        <a:accent6>
          <a:srgbClr val="E79E00"/>
        </a:accent6>
        <a:hlink>
          <a:srgbClr val="7F10A2"/>
        </a:hlink>
        <a:folHlink>
          <a:srgbClr val="8992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A3A6AD"/>
        </a:dk2>
        <a:lt2>
          <a:srgbClr val="89929B"/>
        </a:lt2>
        <a:accent1>
          <a:srgbClr val="FFD308"/>
        </a:accent1>
        <a:accent2>
          <a:srgbClr val="FFAF00"/>
        </a:accent2>
        <a:accent3>
          <a:srgbClr val="FFFFFF"/>
        </a:accent3>
        <a:accent4>
          <a:srgbClr val="000000"/>
        </a:accent4>
        <a:accent5>
          <a:srgbClr val="FFE6AA"/>
        </a:accent5>
        <a:accent6>
          <a:srgbClr val="E79E00"/>
        </a:accent6>
        <a:hlink>
          <a:srgbClr val="7F10A2"/>
        </a:hlink>
        <a:folHlink>
          <a:srgbClr val="A3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627</Words>
  <Application>Microsoft Office PowerPoint</Application>
  <PresentationFormat>Widescreen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MS PGothic</vt:lpstr>
      <vt:lpstr>Arial</vt:lpstr>
      <vt:lpstr>Arial Black</vt:lpstr>
      <vt:lpstr>Arial-BoldMT</vt:lpstr>
      <vt:lpstr>ArialMT</vt:lpstr>
      <vt:lpstr>Calibri</vt:lpstr>
      <vt:lpstr>Calibri Light</vt:lpstr>
      <vt:lpstr>Consolas</vt:lpstr>
      <vt:lpstr>Lucida Grande</vt:lpstr>
      <vt:lpstr>Nokia Pure Headline Light</vt:lpstr>
      <vt:lpstr>Nokia Pure Text Light</vt:lpstr>
      <vt:lpstr>Times New Roman</vt:lpstr>
      <vt:lpstr>Wingdings</vt:lpstr>
      <vt:lpstr>Office Theme</vt:lpstr>
      <vt:lpstr>BLANK</vt:lpstr>
      <vt:lpstr>Virtualization </vt:lpstr>
      <vt:lpstr>Platform Virtualization in a Nutshell Separating Operating System from Hardware</vt:lpstr>
      <vt:lpstr>Platform Virtualization in a Nutshell  Key Features / Benefits Revisited</vt:lpstr>
      <vt:lpstr>Use Cases for Virtualization</vt:lpstr>
      <vt:lpstr>Qemu/kvm overview</vt:lpstr>
      <vt:lpstr>Different OS!</vt:lpstr>
      <vt:lpstr>Host hardware </vt:lpstr>
      <vt:lpstr>Guest hardware</vt:lpstr>
      <vt:lpstr>PowerPoint Presentation</vt:lpstr>
      <vt:lpstr>PowerPoint Presentation</vt:lpstr>
      <vt:lpstr>Architecture of KVM</vt:lpstr>
      <vt:lpstr>Architectural Advantages of the KVM Model</vt:lpstr>
      <vt:lpstr>PowerPoint Presentation</vt:lpstr>
      <vt:lpstr>PowerPoint Presentation</vt:lpstr>
      <vt:lpstr>KVM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 Tadepalli</dc:creator>
  <cp:lastModifiedBy>Srinivasa  Tadepalli</cp:lastModifiedBy>
  <cp:revision>12</cp:revision>
  <dcterms:created xsi:type="dcterms:W3CDTF">2014-11-11T08:14:08Z</dcterms:created>
  <dcterms:modified xsi:type="dcterms:W3CDTF">2014-11-12T09:45:43Z</dcterms:modified>
</cp:coreProperties>
</file>