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5D3B-4712-46B1-8F54-6BCA9A22A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F0427B-8BCC-4369-A8F3-D1A3BCD72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4438BB-11E6-42BD-828F-C271C3D82A35}"/>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5" name="Footer Placeholder 4">
            <a:extLst>
              <a:ext uri="{FF2B5EF4-FFF2-40B4-BE49-F238E27FC236}">
                <a16:creationId xmlns:a16="http://schemas.microsoft.com/office/drawing/2014/main" id="{9AC0C290-FE23-43AF-8E78-BC6D0369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C4C7D-C6AF-4556-A018-D2AB8438A3E6}"/>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338336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4FCC-8B6A-4F8A-92F9-6C1033775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25010B-1C54-48FE-B613-FF32F9747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6F24F-73DD-44E3-9F1B-48D1B5A5736D}"/>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5" name="Footer Placeholder 4">
            <a:extLst>
              <a:ext uri="{FF2B5EF4-FFF2-40B4-BE49-F238E27FC236}">
                <a16:creationId xmlns:a16="http://schemas.microsoft.com/office/drawing/2014/main" id="{4A154D3F-362F-470F-8669-7DA2C0D0C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40764-76DE-4634-B4CF-94BD65C98A6E}"/>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369624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6B9F0-9AA1-459A-94AB-BA70F93A25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560D4-7192-40C3-8272-66CB95771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FEBC6-07B6-4605-BF95-7FC0BD027FF9}"/>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5" name="Footer Placeholder 4">
            <a:extLst>
              <a:ext uri="{FF2B5EF4-FFF2-40B4-BE49-F238E27FC236}">
                <a16:creationId xmlns:a16="http://schemas.microsoft.com/office/drawing/2014/main" id="{F3D8CD63-378F-444F-88AC-34C0C3CED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943DE-2F9A-4017-8DD3-34D846219F71}"/>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209389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9CA4-2D3A-4C6C-8E83-678A4EE57E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0C2BFE-FC1B-4279-B5D1-1BFEF1249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47B1E-13B1-4FAA-B8A0-475305895F3A}"/>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5" name="Footer Placeholder 4">
            <a:extLst>
              <a:ext uri="{FF2B5EF4-FFF2-40B4-BE49-F238E27FC236}">
                <a16:creationId xmlns:a16="http://schemas.microsoft.com/office/drawing/2014/main" id="{959A8FD5-D265-415A-B124-4BA6DBE0C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73E39-67EB-4871-A9A7-887F002C43E9}"/>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94211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DEA6-0F3C-4351-A010-F1B282DEC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822FAF-D20F-4729-B52B-6EC81321E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F72EC-B55D-48E7-AE5B-BA05F7B6A1D0}"/>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5" name="Footer Placeholder 4">
            <a:extLst>
              <a:ext uri="{FF2B5EF4-FFF2-40B4-BE49-F238E27FC236}">
                <a16:creationId xmlns:a16="http://schemas.microsoft.com/office/drawing/2014/main" id="{5839FF39-CBC5-4DE4-823F-6574B3352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9F134-8184-47A4-8D36-4D912CF64E5C}"/>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325744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B54F-677C-4EB6-A2D5-C1B3BC5ED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504E9-379A-41D7-A049-10D71FBD7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CA6538-A3F0-4AE9-9CB4-D4E099FE1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EE201F-6860-4F9F-8DF1-F66168005BC8}"/>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6" name="Footer Placeholder 5">
            <a:extLst>
              <a:ext uri="{FF2B5EF4-FFF2-40B4-BE49-F238E27FC236}">
                <a16:creationId xmlns:a16="http://schemas.microsoft.com/office/drawing/2014/main" id="{35A49CDE-C330-4815-9AEE-143136F367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BDE030-18F5-4217-BDB0-F44279B20973}"/>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365260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4977-2059-479A-A656-A4881C5B5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297C34-A91F-4AC6-91B3-7AF007AAA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E36F4-D6F7-4DBB-AAD5-E7F282820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B63A22-7265-4A9F-B09E-BEEC4F725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07D27-77EE-4F99-850B-E123A0B83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4C3B98-7AFD-4A9B-A8D5-7482138B751E}"/>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8" name="Footer Placeholder 7">
            <a:extLst>
              <a:ext uri="{FF2B5EF4-FFF2-40B4-BE49-F238E27FC236}">
                <a16:creationId xmlns:a16="http://schemas.microsoft.com/office/drawing/2014/main" id="{661DBBAB-2242-4575-8E93-FAB1A99432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EF1F41-BF11-4BC9-A50F-3C2720C2CE99}"/>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276969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323E-A0B4-4EBA-AC9B-88BFFCFF81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D4ED3E-6271-4990-A07B-4F753B28D22C}"/>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4" name="Footer Placeholder 3">
            <a:extLst>
              <a:ext uri="{FF2B5EF4-FFF2-40B4-BE49-F238E27FC236}">
                <a16:creationId xmlns:a16="http://schemas.microsoft.com/office/drawing/2014/main" id="{28F7A699-A96C-4C56-A575-8ADEB7C7CF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FAB5C5-795B-4ADA-95E7-D8431AB515EB}"/>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43361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2C588-1337-4C70-A856-FF19F367313D}"/>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3" name="Footer Placeholder 2">
            <a:extLst>
              <a:ext uri="{FF2B5EF4-FFF2-40B4-BE49-F238E27FC236}">
                <a16:creationId xmlns:a16="http://schemas.microsoft.com/office/drawing/2014/main" id="{5883628F-C25A-44CD-AD97-4E43B222F1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289F5D-7495-4061-BE86-A0E86110EEB4}"/>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162884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A32E-E73E-4BED-8B58-880CC30B6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CE1F86-09A9-44E6-80C1-FE8EFDBA4F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2ADA3C-600B-425E-B71A-7FAC79CB6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8B6EF-4ED1-48C2-B3CC-4A942206E0F0}"/>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6" name="Footer Placeholder 5">
            <a:extLst>
              <a:ext uri="{FF2B5EF4-FFF2-40B4-BE49-F238E27FC236}">
                <a16:creationId xmlns:a16="http://schemas.microsoft.com/office/drawing/2014/main" id="{A7992C7D-D9A0-4D00-ADE4-0661A4E2E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C9612-FCE3-405E-8582-8EEC43064084}"/>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100399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5494-401E-459A-90C3-02990F8D1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820450-EFCD-414C-9B6F-260BCBA88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3FF035-059A-45C6-ADBF-701C5BB3F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DB164-275E-4274-B286-84D85427F313}"/>
              </a:ext>
            </a:extLst>
          </p:cNvPr>
          <p:cNvSpPr>
            <a:spLocks noGrp="1"/>
          </p:cNvSpPr>
          <p:nvPr>
            <p:ph type="dt" sz="half" idx="10"/>
          </p:nvPr>
        </p:nvSpPr>
        <p:spPr/>
        <p:txBody>
          <a:bodyPr/>
          <a:lstStyle/>
          <a:p>
            <a:fld id="{B088952B-7E92-4A30-8891-BA145BDB949D}" type="datetimeFigureOut">
              <a:rPr lang="en-IN" smtClean="0"/>
              <a:t>14-03-2023</a:t>
            </a:fld>
            <a:endParaRPr lang="en-IN"/>
          </a:p>
        </p:txBody>
      </p:sp>
      <p:sp>
        <p:nvSpPr>
          <p:cNvPr id="6" name="Footer Placeholder 5">
            <a:extLst>
              <a:ext uri="{FF2B5EF4-FFF2-40B4-BE49-F238E27FC236}">
                <a16:creationId xmlns:a16="http://schemas.microsoft.com/office/drawing/2014/main" id="{CA05169D-F78E-4009-8365-CF0760473B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DD84EA-B929-4CFD-B13C-94A847620470}"/>
              </a:ext>
            </a:extLst>
          </p:cNvPr>
          <p:cNvSpPr>
            <a:spLocks noGrp="1"/>
          </p:cNvSpPr>
          <p:nvPr>
            <p:ph type="sldNum" sz="quarter" idx="12"/>
          </p:nvPr>
        </p:nvSpPr>
        <p:spPr/>
        <p:txBody>
          <a:bodyPr/>
          <a:lstStyle/>
          <a:p>
            <a:fld id="{98BE2E38-450A-4DC7-95A9-A8D01E128CA5}" type="slidenum">
              <a:rPr lang="en-IN" smtClean="0"/>
              <a:t>‹#›</a:t>
            </a:fld>
            <a:endParaRPr lang="en-IN"/>
          </a:p>
        </p:txBody>
      </p:sp>
    </p:spTree>
    <p:extLst>
      <p:ext uri="{BB962C8B-B14F-4D97-AF65-F5344CB8AC3E}">
        <p14:creationId xmlns:p14="http://schemas.microsoft.com/office/powerpoint/2010/main" val="262834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E0432-7376-418E-B544-B99ECF3A4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C1FE45-3F29-4754-9E95-BE9DB76F1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21750-F633-44B7-A7D9-F8546BE2E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8952B-7E92-4A30-8891-BA145BDB949D}" type="datetimeFigureOut">
              <a:rPr lang="en-IN" smtClean="0"/>
              <a:t>14-03-2023</a:t>
            </a:fld>
            <a:endParaRPr lang="en-IN"/>
          </a:p>
        </p:txBody>
      </p:sp>
      <p:sp>
        <p:nvSpPr>
          <p:cNvPr id="5" name="Footer Placeholder 4">
            <a:extLst>
              <a:ext uri="{FF2B5EF4-FFF2-40B4-BE49-F238E27FC236}">
                <a16:creationId xmlns:a16="http://schemas.microsoft.com/office/drawing/2014/main" id="{85112EFE-646E-4720-A863-0B3325514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D589FB-B2EE-4366-A4A2-6FCA27AD1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2E38-450A-4DC7-95A9-A8D01E128CA5}" type="slidenum">
              <a:rPr lang="en-IN" smtClean="0"/>
              <a:t>‹#›</a:t>
            </a:fld>
            <a:endParaRPr lang="en-IN"/>
          </a:p>
        </p:txBody>
      </p:sp>
    </p:spTree>
    <p:extLst>
      <p:ext uri="{BB962C8B-B14F-4D97-AF65-F5344CB8AC3E}">
        <p14:creationId xmlns:p14="http://schemas.microsoft.com/office/powerpoint/2010/main" val="372362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 name="TextBox 3">
            <a:extLst>
              <a:ext uri="{FF2B5EF4-FFF2-40B4-BE49-F238E27FC236}">
                <a16:creationId xmlns:a16="http://schemas.microsoft.com/office/drawing/2014/main" id="{6D1CE6AE-ED60-4233-BB60-271AD13CDE40}"/>
              </a:ext>
            </a:extLst>
          </p:cNvPr>
          <p:cNvSpPr txBox="1"/>
          <p:nvPr/>
        </p:nvSpPr>
        <p:spPr>
          <a:xfrm>
            <a:off x="1129900" y="372848"/>
            <a:ext cx="6970644" cy="1446550"/>
          </a:xfrm>
          <a:prstGeom prst="rect">
            <a:avLst/>
          </a:prstGeom>
        </p:spPr>
        <p:txBody>
          <a:bodyPr wrap="square" rtlCol="0">
            <a:spAutoFit/>
          </a:bodyPr>
          <a:lstStyle/>
          <a:p>
            <a:r>
              <a:rPr lang="en-US" sz="8800" b="1" dirty="0">
                <a:latin typeface="Edwardian Script ITC" panose="030303020407070D0804" pitchFamily="66" charset="0"/>
              </a:rPr>
              <a:t>Sentiment Analysis</a:t>
            </a:r>
            <a:endParaRPr lang="en-IN" sz="8800" b="1" dirty="0">
              <a:latin typeface="Edwardian Script ITC" panose="030303020407070D0804" pitchFamily="66" charset="0"/>
            </a:endParaRPr>
          </a:p>
        </p:txBody>
      </p:sp>
      <p:sp>
        <p:nvSpPr>
          <p:cNvPr id="5" name="TextBox 4">
            <a:extLst>
              <a:ext uri="{FF2B5EF4-FFF2-40B4-BE49-F238E27FC236}">
                <a16:creationId xmlns:a16="http://schemas.microsoft.com/office/drawing/2014/main" id="{FDDE5DC4-5532-4D21-8513-6E5A74B176BE}"/>
              </a:ext>
            </a:extLst>
          </p:cNvPr>
          <p:cNvSpPr txBox="1"/>
          <p:nvPr/>
        </p:nvSpPr>
        <p:spPr>
          <a:xfrm>
            <a:off x="5282505" y="2159470"/>
            <a:ext cx="1289366" cy="1446550"/>
          </a:xfrm>
          <a:prstGeom prst="rect">
            <a:avLst/>
          </a:prstGeom>
          <a:noFill/>
        </p:spPr>
        <p:txBody>
          <a:bodyPr wrap="square" rtlCol="0">
            <a:spAutoFit/>
          </a:bodyPr>
          <a:lstStyle/>
          <a:p>
            <a:r>
              <a:rPr lang="en-US" sz="8800" b="1" dirty="0">
                <a:latin typeface="Edwardian Script ITC" panose="030303020407070D0804" pitchFamily="66" charset="0"/>
              </a:rPr>
              <a:t>on</a:t>
            </a:r>
            <a:endParaRPr lang="en-IN" sz="8800" b="1" dirty="0">
              <a:latin typeface="Edwardian Script ITC" panose="030303020407070D0804" pitchFamily="66" charset="0"/>
            </a:endParaRPr>
          </a:p>
        </p:txBody>
      </p:sp>
      <p:sp>
        <p:nvSpPr>
          <p:cNvPr id="6" name="TextBox 5">
            <a:extLst>
              <a:ext uri="{FF2B5EF4-FFF2-40B4-BE49-F238E27FC236}">
                <a16:creationId xmlns:a16="http://schemas.microsoft.com/office/drawing/2014/main" id="{42CFCD98-B5B4-4CC6-B8B8-C52442111F44}"/>
              </a:ext>
            </a:extLst>
          </p:cNvPr>
          <p:cNvSpPr txBox="1"/>
          <p:nvPr/>
        </p:nvSpPr>
        <p:spPr>
          <a:xfrm>
            <a:off x="1317359" y="3684385"/>
            <a:ext cx="9557282" cy="2800767"/>
          </a:xfrm>
          <a:prstGeom prst="rect">
            <a:avLst/>
          </a:prstGeom>
          <a:noFill/>
        </p:spPr>
        <p:txBody>
          <a:bodyPr wrap="square" rtlCol="0">
            <a:spAutoFit/>
          </a:bodyPr>
          <a:lstStyle/>
          <a:p>
            <a:r>
              <a:rPr lang="en-US" sz="8800" b="1" dirty="0">
                <a:latin typeface="Edwardian Script ITC" panose="030303020407070D0804" pitchFamily="66" charset="0"/>
              </a:rPr>
              <a:t>Customer Reviews of Fastrack Watches</a:t>
            </a:r>
            <a:endParaRPr lang="en-IN" sz="8800" b="1" dirty="0">
              <a:latin typeface="Edwardian Script ITC" panose="030303020407070D0804" pitchFamily="66" charset="0"/>
            </a:endParaRPr>
          </a:p>
        </p:txBody>
      </p:sp>
    </p:spTree>
    <p:extLst>
      <p:ext uri="{BB962C8B-B14F-4D97-AF65-F5344CB8AC3E}">
        <p14:creationId xmlns:p14="http://schemas.microsoft.com/office/powerpoint/2010/main" val="79836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93D486-16A3-4106-B77F-2BE72536D157}"/>
              </a:ext>
            </a:extLst>
          </p:cNvPr>
          <p:cNvSpPr txBox="1"/>
          <p:nvPr/>
        </p:nvSpPr>
        <p:spPr>
          <a:xfrm>
            <a:off x="1237958" y="576775"/>
            <a:ext cx="6386732" cy="707886"/>
          </a:xfrm>
          <a:prstGeom prst="rect">
            <a:avLst/>
          </a:prstGeom>
          <a:noFill/>
        </p:spPr>
        <p:txBody>
          <a:bodyPr wrap="square" rtlCol="0">
            <a:spAutoFit/>
          </a:bodyPr>
          <a:lstStyle/>
          <a:p>
            <a:r>
              <a:rPr lang="en-US" sz="4000" b="1" dirty="0">
                <a:latin typeface="+mj-lt"/>
              </a:rPr>
              <a:t>Text Preprocessing</a:t>
            </a:r>
            <a:endParaRPr lang="en-IN" sz="4000" b="1" dirty="0">
              <a:latin typeface="+mj-lt"/>
            </a:endParaRPr>
          </a:p>
        </p:txBody>
      </p:sp>
      <p:sp>
        <p:nvSpPr>
          <p:cNvPr id="3" name="TextBox 2">
            <a:extLst>
              <a:ext uri="{FF2B5EF4-FFF2-40B4-BE49-F238E27FC236}">
                <a16:creationId xmlns:a16="http://schemas.microsoft.com/office/drawing/2014/main" id="{A113475F-7D50-4579-B118-BAFCCB7112E4}"/>
              </a:ext>
            </a:extLst>
          </p:cNvPr>
          <p:cNvSpPr txBox="1"/>
          <p:nvPr/>
        </p:nvSpPr>
        <p:spPr>
          <a:xfrm>
            <a:off x="2419643" y="1786597"/>
            <a:ext cx="5584874" cy="4801314"/>
          </a:xfrm>
          <a:prstGeom prst="rect">
            <a:avLst/>
          </a:prstGeom>
          <a:noFill/>
        </p:spPr>
        <p:txBody>
          <a:bodyPr wrap="square" rtlCol="0">
            <a:spAutoFit/>
          </a:bodyPr>
          <a:lstStyle/>
          <a:p>
            <a:pPr marL="285750" indent="-285750">
              <a:buFont typeface="Arial" panose="020B0604020202020204" pitchFamily="34" charset="0"/>
              <a:buChar char="•"/>
            </a:pPr>
            <a:r>
              <a:rPr lang="en-US" sz="3200" b="1" dirty="0">
                <a:latin typeface="Bradley Hand ITC" panose="03070402050302030203" pitchFamily="66" charset="0"/>
              </a:rPr>
              <a:t>Lowering the text and Contractions</a:t>
            </a:r>
          </a:p>
          <a:p>
            <a:pPr marL="285750" indent="-285750">
              <a:buFont typeface="Arial" panose="020B0604020202020204" pitchFamily="34" charset="0"/>
              <a:buChar char="•"/>
            </a:pPr>
            <a:r>
              <a:rPr lang="en-US" sz="3200" b="1" dirty="0">
                <a:latin typeface="Bradley Hand ITC" panose="03070402050302030203" pitchFamily="66" charset="0"/>
              </a:rPr>
              <a:t>Remove Accented Characters</a:t>
            </a:r>
          </a:p>
          <a:p>
            <a:pPr marL="285750" indent="-285750">
              <a:buFont typeface="Arial" panose="020B0604020202020204" pitchFamily="34" charset="0"/>
              <a:buChar char="•"/>
            </a:pPr>
            <a:r>
              <a:rPr lang="en-US" sz="3200" b="1" dirty="0">
                <a:latin typeface="Bradley Hand ITC" panose="03070402050302030203" pitchFamily="66" charset="0"/>
              </a:rPr>
              <a:t>Remove Emails</a:t>
            </a:r>
          </a:p>
          <a:p>
            <a:pPr marL="285750" indent="-285750">
              <a:buFont typeface="Arial" panose="020B0604020202020204" pitchFamily="34" charset="0"/>
              <a:buChar char="•"/>
            </a:pPr>
            <a:r>
              <a:rPr lang="en-US" sz="3200" b="1" dirty="0">
                <a:latin typeface="Bradley Hand ITC" panose="03070402050302030203" pitchFamily="66" charset="0"/>
              </a:rPr>
              <a:t>Remove Punctuations</a:t>
            </a:r>
          </a:p>
          <a:p>
            <a:pPr marL="285750" indent="-285750">
              <a:buFont typeface="Arial" panose="020B0604020202020204" pitchFamily="34" charset="0"/>
              <a:buChar char="•"/>
            </a:pPr>
            <a:r>
              <a:rPr lang="en-US" sz="3200" b="1" dirty="0">
                <a:latin typeface="Bradley Hand ITC" panose="03070402050302030203" pitchFamily="66" charset="0"/>
              </a:rPr>
              <a:t>Multiple Spaces Remove</a:t>
            </a:r>
          </a:p>
          <a:p>
            <a:pPr marL="285750" indent="-285750">
              <a:buFont typeface="Arial" panose="020B0604020202020204" pitchFamily="34" charset="0"/>
              <a:buChar char="•"/>
            </a:pPr>
            <a:r>
              <a:rPr lang="en-US" sz="3200" b="1" dirty="0">
                <a:latin typeface="Bradley Hand ITC" panose="03070402050302030203" pitchFamily="66" charset="0"/>
              </a:rPr>
              <a:t>HTML Tags Remove</a:t>
            </a:r>
          </a:p>
          <a:p>
            <a:pPr marL="285750" indent="-285750">
              <a:buFont typeface="Arial" panose="020B0604020202020204" pitchFamily="34" charset="0"/>
              <a:buChar char="•"/>
            </a:pPr>
            <a:r>
              <a:rPr lang="en-US" sz="3200" b="1" dirty="0">
                <a:latin typeface="Bradley Hand ITC" panose="03070402050302030203" pitchFamily="66" charset="0"/>
              </a:rPr>
              <a:t>Remove Stop Words </a:t>
            </a:r>
          </a:p>
          <a:p>
            <a:pPr marL="285750" indent="-285750">
              <a:buFont typeface="Arial" panose="020B0604020202020204" pitchFamily="34" charset="0"/>
              <a:buChar char="•"/>
            </a:pPr>
            <a:r>
              <a:rPr lang="en-US" sz="3200" b="1" dirty="0">
                <a:latin typeface="Bradley Hand ITC" panose="03070402050302030203" pitchFamily="66" charset="0"/>
              </a:rPr>
              <a:t>Remove all  Emojis</a:t>
            </a:r>
          </a:p>
          <a:p>
            <a:endParaRPr lang="en-IN" dirty="0"/>
          </a:p>
        </p:txBody>
      </p:sp>
    </p:spTree>
    <p:extLst>
      <p:ext uri="{BB962C8B-B14F-4D97-AF65-F5344CB8AC3E}">
        <p14:creationId xmlns:p14="http://schemas.microsoft.com/office/powerpoint/2010/main" val="302360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A39D6-41DA-4BFD-A244-9DCF53F9A8E1}"/>
              </a:ext>
            </a:extLst>
          </p:cNvPr>
          <p:cNvSpPr txBox="1"/>
          <p:nvPr/>
        </p:nvSpPr>
        <p:spPr>
          <a:xfrm>
            <a:off x="1411459" y="604911"/>
            <a:ext cx="4867421" cy="707886"/>
          </a:xfrm>
          <a:prstGeom prst="rect">
            <a:avLst/>
          </a:prstGeom>
          <a:noFill/>
        </p:spPr>
        <p:txBody>
          <a:bodyPr wrap="square" rtlCol="0">
            <a:spAutoFit/>
          </a:bodyPr>
          <a:lstStyle/>
          <a:p>
            <a:r>
              <a:rPr lang="en-US" sz="4000" b="1" dirty="0">
                <a:latin typeface="+mj-lt"/>
              </a:rPr>
              <a:t>Word Embedding</a:t>
            </a:r>
            <a:endParaRPr lang="en-IN" sz="4000" b="1" dirty="0">
              <a:latin typeface="+mj-lt"/>
            </a:endParaRPr>
          </a:p>
        </p:txBody>
      </p:sp>
      <p:sp>
        <p:nvSpPr>
          <p:cNvPr id="5" name="TextBox 4">
            <a:extLst>
              <a:ext uri="{FF2B5EF4-FFF2-40B4-BE49-F238E27FC236}">
                <a16:creationId xmlns:a16="http://schemas.microsoft.com/office/drawing/2014/main" id="{6E93E917-0AC6-4753-B32D-A5013CE285C7}"/>
              </a:ext>
            </a:extLst>
          </p:cNvPr>
          <p:cNvSpPr txBox="1"/>
          <p:nvPr/>
        </p:nvSpPr>
        <p:spPr>
          <a:xfrm>
            <a:off x="1411459" y="1520785"/>
            <a:ext cx="5767753" cy="2215991"/>
          </a:xfrm>
          <a:prstGeom prst="rect">
            <a:avLst/>
          </a:prstGeom>
          <a:noFill/>
        </p:spPr>
        <p:txBody>
          <a:bodyPr wrap="square" rtlCol="0">
            <a:spAutoFit/>
          </a:bodyPr>
          <a:lstStyle/>
          <a:p>
            <a:r>
              <a:rPr lang="en-US" sz="2000" dirty="0">
                <a:latin typeface="+mj-lt"/>
              </a:rPr>
              <a:t>Word embedding refers to a technique used in natural language processing (NLP) to represent words as numerical vectors in a high-dimensional space. This technique is used to capture the semantic meaning of words and their relationships with other words in a corpus of text</a:t>
            </a:r>
            <a:r>
              <a:rPr lang="en-US" sz="2000" dirty="0"/>
              <a:t>.</a:t>
            </a:r>
          </a:p>
          <a:p>
            <a:endParaRPr lang="en-IN" dirty="0"/>
          </a:p>
        </p:txBody>
      </p:sp>
      <p:sp>
        <p:nvSpPr>
          <p:cNvPr id="6" name="TextBox 5">
            <a:extLst>
              <a:ext uri="{FF2B5EF4-FFF2-40B4-BE49-F238E27FC236}">
                <a16:creationId xmlns:a16="http://schemas.microsoft.com/office/drawing/2014/main" id="{13A4EAFC-953E-4BCB-A57F-1FBC4F612B70}"/>
              </a:ext>
            </a:extLst>
          </p:cNvPr>
          <p:cNvSpPr txBox="1"/>
          <p:nvPr/>
        </p:nvSpPr>
        <p:spPr>
          <a:xfrm>
            <a:off x="1772529" y="4009292"/>
            <a:ext cx="8820443" cy="252376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Count-based methods: These methods create embeddings based on the frequency of co-occurrence of words in a corpus of text. Examples include Latent Semantic Analysis (LSA) and Hyperspace Analogue to Language (HAL).</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Prediction-based methods: These methods use neural networks to predict the probability of a word occurring in the context of other words. Examples include Word2Vec, Global Vectors (Glove).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6093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A8AA1-DDDC-42AE-8F06-A48232BA438B}"/>
              </a:ext>
            </a:extLst>
          </p:cNvPr>
          <p:cNvSpPr txBox="1"/>
          <p:nvPr/>
        </p:nvSpPr>
        <p:spPr>
          <a:xfrm>
            <a:off x="942535" y="759655"/>
            <a:ext cx="4642339" cy="707886"/>
          </a:xfrm>
          <a:prstGeom prst="rect">
            <a:avLst/>
          </a:prstGeom>
          <a:noFill/>
        </p:spPr>
        <p:txBody>
          <a:bodyPr wrap="square" rtlCol="0">
            <a:spAutoFit/>
          </a:bodyPr>
          <a:lstStyle/>
          <a:p>
            <a:r>
              <a:rPr lang="en-US" sz="4000" b="1" dirty="0">
                <a:latin typeface="+mj-lt"/>
              </a:rPr>
              <a:t>Glove</a:t>
            </a:r>
            <a:endParaRPr lang="en-IN" sz="4000" b="1" dirty="0">
              <a:latin typeface="+mj-lt"/>
            </a:endParaRPr>
          </a:p>
        </p:txBody>
      </p:sp>
      <p:sp>
        <p:nvSpPr>
          <p:cNvPr id="3" name="TextBox 2">
            <a:extLst>
              <a:ext uri="{FF2B5EF4-FFF2-40B4-BE49-F238E27FC236}">
                <a16:creationId xmlns:a16="http://schemas.microsoft.com/office/drawing/2014/main" id="{AFC2C928-1E6E-4FD4-8B96-1CBBC61BE358}"/>
              </a:ext>
            </a:extLst>
          </p:cNvPr>
          <p:cNvSpPr txBox="1"/>
          <p:nvPr/>
        </p:nvSpPr>
        <p:spPr>
          <a:xfrm>
            <a:off x="1350498" y="2025748"/>
            <a:ext cx="4543865" cy="4985980"/>
          </a:xfrm>
          <a:prstGeom prst="rect">
            <a:avLst/>
          </a:prstGeom>
          <a:noFill/>
        </p:spPr>
        <p:txBody>
          <a:bodyPr wrap="square" rtlCol="0">
            <a:spAutoFit/>
          </a:bodyPr>
          <a:lstStyle/>
          <a:p>
            <a:pPr algn="l"/>
            <a:r>
              <a:rPr lang="en-US" sz="2000" b="0" i="0" dirty="0">
                <a:solidFill>
                  <a:srgbClr val="374151"/>
                </a:solidFill>
                <a:effectLst/>
              </a:rPr>
              <a:t>Glove, short for Global Vectors, is a word </a:t>
            </a:r>
            <a:r>
              <a:rPr lang="en-US" sz="2000" b="0" i="0" dirty="0">
                <a:solidFill>
                  <a:srgbClr val="374151"/>
                </a:solidFill>
                <a:effectLst/>
                <a:latin typeface="+mj-lt"/>
              </a:rPr>
              <a:t>embedding</a:t>
            </a:r>
            <a:r>
              <a:rPr lang="en-US" sz="2000" b="0" i="0" dirty="0">
                <a:solidFill>
                  <a:srgbClr val="374151"/>
                </a:solidFill>
                <a:effectLst/>
              </a:rPr>
              <a:t> </a:t>
            </a:r>
            <a:r>
              <a:rPr lang="en-US" sz="2000" b="0" i="0" dirty="0">
                <a:solidFill>
                  <a:srgbClr val="374151"/>
                </a:solidFill>
                <a:effectLst/>
                <a:latin typeface="+mj-lt"/>
              </a:rPr>
              <a:t>model</a:t>
            </a:r>
            <a:r>
              <a:rPr lang="en-US" sz="2000" b="0" i="0" dirty="0">
                <a:solidFill>
                  <a:srgbClr val="374151"/>
                </a:solidFill>
                <a:effectLst/>
              </a:rPr>
              <a:t> developed by researchers at Stanford University. It is a type of unsupervised machine learning technique that maps words to vectors of real numbers in a high-dimensional space.</a:t>
            </a:r>
          </a:p>
          <a:p>
            <a:pPr algn="l"/>
            <a:r>
              <a:rPr lang="en-US" sz="2000" b="0" i="0" dirty="0">
                <a:solidFill>
                  <a:srgbClr val="374151"/>
                </a:solidFill>
                <a:effectLst/>
              </a:rPr>
              <a:t>The Glove model is trained on large corpora of text and uses co-occurrence statistics to learn vector representations for words. It tries to capture the meaning of words by looking at how often they appear together in a text corpus. Words that appear frequently together will be closer in the high-dimensional space than words that rarely appear together</a:t>
            </a:r>
            <a:r>
              <a:rPr lang="en-US" b="0" i="0" dirty="0">
                <a:solidFill>
                  <a:srgbClr val="374151"/>
                </a:solidFill>
                <a:effectLst/>
                <a:latin typeface="Söhne"/>
              </a:rPr>
              <a:t>.</a:t>
            </a:r>
          </a:p>
          <a:p>
            <a:endParaRPr lang="en-IN" dirty="0"/>
          </a:p>
        </p:txBody>
      </p:sp>
      <p:pic>
        <p:nvPicPr>
          <p:cNvPr id="5" name="Picture 4">
            <a:extLst>
              <a:ext uri="{FF2B5EF4-FFF2-40B4-BE49-F238E27FC236}">
                <a16:creationId xmlns:a16="http://schemas.microsoft.com/office/drawing/2014/main" id="{0FDC48D2-8FE8-4355-A377-1FD8D36AF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748" y="1795820"/>
            <a:ext cx="4882368" cy="3869788"/>
          </a:xfrm>
          <a:prstGeom prst="rect">
            <a:avLst/>
          </a:prstGeom>
        </p:spPr>
      </p:pic>
    </p:spTree>
    <p:extLst>
      <p:ext uri="{BB962C8B-B14F-4D97-AF65-F5344CB8AC3E}">
        <p14:creationId xmlns:p14="http://schemas.microsoft.com/office/powerpoint/2010/main" val="285397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10DBF-E189-48DA-B6D3-6538978ECF34}"/>
              </a:ext>
            </a:extLst>
          </p:cNvPr>
          <p:cNvSpPr txBox="1"/>
          <p:nvPr/>
        </p:nvSpPr>
        <p:spPr>
          <a:xfrm>
            <a:off x="604911" y="942535"/>
            <a:ext cx="8539089" cy="646331"/>
          </a:xfrm>
          <a:prstGeom prst="rect">
            <a:avLst/>
          </a:prstGeom>
          <a:noFill/>
        </p:spPr>
        <p:txBody>
          <a:bodyPr wrap="square" rtlCol="0">
            <a:spAutoFit/>
          </a:bodyPr>
          <a:lstStyle/>
          <a:p>
            <a:r>
              <a:rPr lang="en-US" sz="3600" dirty="0"/>
              <a:t>Word2Vec</a:t>
            </a:r>
            <a:endParaRPr lang="en-IN" sz="3600" dirty="0"/>
          </a:p>
        </p:txBody>
      </p:sp>
      <p:sp>
        <p:nvSpPr>
          <p:cNvPr id="4" name="TextBox 3">
            <a:extLst>
              <a:ext uri="{FF2B5EF4-FFF2-40B4-BE49-F238E27FC236}">
                <a16:creationId xmlns:a16="http://schemas.microsoft.com/office/drawing/2014/main" id="{EAE73CDC-1845-40F7-9558-A3317F6AD58D}"/>
              </a:ext>
            </a:extLst>
          </p:cNvPr>
          <p:cNvSpPr txBox="1"/>
          <p:nvPr/>
        </p:nvSpPr>
        <p:spPr>
          <a:xfrm>
            <a:off x="984737" y="2222695"/>
            <a:ext cx="7090117" cy="2246769"/>
          </a:xfrm>
          <a:prstGeom prst="rect">
            <a:avLst/>
          </a:prstGeom>
          <a:noFill/>
        </p:spPr>
        <p:txBody>
          <a:bodyPr wrap="square" rtlCol="0">
            <a:spAutoFit/>
          </a:bodyPr>
          <a:lstStyle/>
          <a:p>
            <a:r>
              <a:rPr lang="en-US" sz="2000" b="0" i="0" dirty="0">
                <a:solidFill>
                  <a:srgbClr val="374151"/>
                </a:solidFill>
                <a:effectLst/>
                <a:latin typeface="+mj-lt"/>
              </a:rPr>
              <a:t>Word2Vec is based on the idea that words that appear in similar contexts tend to have similar meanings. It trains a neural network on a large corpus of text, such as Wikipedia or a collection of news articles, to predict the probability of a word given its neighboring words. This results in a set of vector </a:t>
            </a:r>
            <a:r>
              <a:rPr lang="en-US" sz="2000" b="0" i="0" dirty="0">
                <a:solidFill>
                  <a:srgbClr val="374151"/>
                </a:solidFill>
                <a:effectLst/>
              </a:rPr>
              <a:t>representations</a:t>
            </a:r>
            <a:r>
              <a:rPr lang="en-US" sz="2000" b="0" i="0" dirty="0">
                <a:solidFill>
                  <a:srgbClr val="374151"/>
                </a:solidFill>
                <a:effectLst/>
                <a:latin typeface="+mj-lt"/>
              </a:rPr>
              <a:t>, or embeddings, that capture the semantic relationships between words in the corpus.</a:t>
            </a:r>
            <a:endParaRPr lang="en-IN" sz="2000" dirty="0">
              <a:latin typeface="+mj-lt"/>
            </a:endParaRPr>
          </a:p>
        </p:txBody>
      </p:sp>
      <p:sp>
        <p:nvSpPr>
          <p:cNvPr id="7" name="TextBox 6">
            <a:extLst>
              <a:ext uri="{FF2B5EF4-FFF2-40B4-BE49-F238E27FC236}">
                <a16:creationId xmlns:a16="http://schemas.microsoft.com/office/drawing/2014/main" id="{153B28F4-35BA-4AE0-90A6-3050F2261BAB}"/>
              </a:ext>
            </a:extLst>
          </p:cNvPr>
          <p:cNvSpPr txBox="1"/>
          <p:nvPr/>
        </p:nvSpPr>
        <p:spPr>
          <a:xfrm>
            <a:off x="1097280" y="5401994"/>
            <a:ext cx="535979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CBOW(Continuous Bag of Words)</a:t>
            </a:r>
          </a:p>
          <a:p>
            <a:pPr marL="285750" indent="-285750">
              <a:buFont typeface="Arial" panose="020B0604020202020204" pitchFamily="34" charset="0"/>
              <a:buChar char="•"/>
            </a:pPr>
            <a:r>
              <a:rPr lang="en-US" sz="2000" dirty="0"/>
              <a:t>Skip Gram </a:t>
            </a:r>
            <a:endParaRPr lang="en-IN" sz="2000" dirty="0"/>
          </a:p>
        </p:txBody>
      </p:sp>
    </p:spTree>
    <p:extLst>
      <p:ext uri="{BB962C8B-B14F-4D97-AF65-F5344CB8AC3E}">
        <p14:creationId xmlns:p14="http://schemas.microsoft.com/office/powerpoint/2010/main" val="361698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AFBD3-771F-48F3-AC3F-47941DEA667A}"/>
              </a:ext>
            </a:extLst>
          </p:cNvPr>
          <p:cNvSpPr txBox="1"/>
          <p:nvPr/>
        </p:nvSpPr>
        <p:spPr>
          <a:xfrm>
            <a:off x="2250829" y="1519310"/>
            <a:ext cx="5767754" cy="1569660"/>
          </a:xfrm>
          <a:prstGeom prst="rect">
            <a:avLst/>
          </a:prstGeom>
          <a:noFill/>
        </p:spPr>
        <p:txBody>
          <a:bodyPr wrap="square" rtlCol="0">
            <a:spAutoFit/>
          </a:bodyPr>
          <a:lstStyle/>
          <a:p>
            <a:r>
              <a:rPr lang="en-US" sz="9600" dirty="0">
                <a:latin typeface="Britannic Bold" panose="020B0903060703020204" pitchFamily="34" charset="0"/>
              </a:rPr>
              <a:t>Model</a:t>
            </a:r>
            <a:r>
              <a:rPr lang="en-US" dirty="0"/>
              <a:t> </a:t>
            </a:r>
            <a:endParaRPr lang="en-IN" dirty="0"/>
          </a:p>
        </p:txBody>
      </p:sp>
      <p:sp>
        <p:nvSpPr>
          <p:cNvPr id="3" name="TextBox 2">
            <a:extLst>
              <a:ext uri="{FF2B5EF4-FFF2-40B4-BE49-F238E27FC236}">
                <a16:creationId xmlns:a16="http://schemas.microsoft.com/office/drawing/2014/main" id="{4B29E631-35CC-4995-B3E6-FA165756BE39}"/>
              </a:ext>
            </a:extLst>
          </p:cNvPr>
          <p:cNvSpPr txBox="1"/>
          <p:nvPr/>
        </p:nvSpPr>
        <p:spPr>
          <a:xfrm>
            <a:off x="4009292" y="3615397"/>
            <a:ext cx="5345723" cy="1569660"/>
          </a:xfrm>
          <a:prstGeom prst="rect">
            <a:avLst/>
          </a:prstGeom>
          <a:noFill/>
        </p:spPr>
        <p:txBody>
          <a:bodyPr wrap="square" rtlCol="0">
            <a:spAutoFit/>
          </a:bodyPr>
          <a:lstStyle/>
          <a:p>
            <a:r>
              <a:rPr lang="en-US" sz="9600" dirty="0">
                <a:latin typeface="Britannic Bold" panose="020B0903060703020204" pitchFamily="34" charset="0"/>
              </a:rPr>
              <a:t>Building</a:t>
            </a:r>
            <a:endParaRPr lang="en-IN" sz="9600" dirty="0">
              <a:latin typeface="Britannic Bold" panose="020B0903060703020204" pitchFamily="34" charset="0"/>
            </a:endParaRPr>
          </a:p>
        </p:txBody>
      </p:sp>
    </p:spTree>
    <p:extLst>
      <p:ext uri="{BB962C8B-B14F-4D97-AF65-F5344CB8AC3E}">
        <p14:creationId xmlns:p14="http://schemas.microsoft.com/office/powerpoint/2010/main" val="174980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21B23-44E5-4A46-9594-132968EEF668}"/>
              </a:ext>
            </a:extLst>
          </p:cNvPr>
          <p:cNvSpPr txBox="1"/>
          <p:nvPr/>
        </p:nvSpPr>
        <p:spPr>
          <a:xfrm>
            <a:off x="928468" y="844062"/>
            <a:ext cx="5964702" cy="707886"/>
          </a:xfrm>
          <a:prstGeom prst="rect">
            <a:avLst/>
          </a:prstGeom>
          <a:noFill/>
        </p:spPr>
        <p:txBody>
          <a:bodyPr wrap="square" rtlCol="0">
            <a:spAutoFit/>
          </a:bodyPr>
          <a:lstStyle/>
          <a:p>
            <a:r>
              <a:rPr lang="en-US" sz="4000" b="1" dirty="0">
                <a:latin typeface="+mj-lt"/>
              </a:rPr>
              <a:t>1. LSTM</a:t>
            </a:r>
            <a:endParaRPr lang="en-IN" sz="4000" b="1" dirty="0">
              <a:latin typeface="+mj-lt"/>
            </a:endParaRPr>
          </a:p>
        </p:txBody>
      </p:sp>
      <p:sp>
        <p:nvSpPr>
          <p:cNvPr id="4" name="TextBox 3">
            <a:extLst>
              <a:ext uri="{FF2B5EF4-FFF2-40B4-BE49-F238E27FC236}">
                <a16:creationId xmlns:a16="http://schemas.microsoft.com/office/drawing/2014/main" id="{7B9C52B5-ABF1-4563-9C5A-CFF9BB8AD3EB}"/>
              </a:ext>
            </a:extLst>
          </p:cNvPr>
          <p:cNvSpPr txBox="1"/>
          <p:nvPr/>
        </p:nvSpPr>
        <p:spPr>
          <a:xfrm>
            <a:off x="1223890" y="1598359"/>
            <a:ext cx="5669280" cy="2862322"/>
          </a:xfrm>
          <a:prstGeom prst="rect">
            <a:avLst/>
          </a:prstGeom>
          <a:noFill/>
        </p:spPr>
        <p:txBody>
          <a:bodyPr wrap="square" rtlCol="0">
            <a:spAutoFit/>
          </a:bodyPr>
          <a:lstStyle/>
          <a:p>
            <a:r>
              <a:rPr lang="en-US" sz="2000" dirty="0">
                <a:latin typeface="+mj-lt"/>
              </a:rPr>
              <a:t>Long Short-Term Memory (LSTM) is a type of recurrent neural network (RNN) that is designed to overcome the vanishing gradient problem that occurs in standard RNNs. The vanishing gradient problem occurs when the gradients in the backpropagation algorithm become smaller and smaller as they propagate backwards through the network, making it difficult to train the network on long sequences of data.</a:t>
            </a:r>
          </a:p>
        </p:txBody>
      </p:sp>
      <p:sp>
        <p:nvSpPr>
          <p:cNvPr id="5" name="TextBox 4">
            <a:extLst>
              <a:ext uri="{FF2B5EF4-FFF2-40B4-BE49-F238E27FC236}">
                <a16:creationId xmlns:a16="http://schemas.microsoft.com/office/drawing/2014/main" id="{BC9EAD46-7532-4302-9695-6C8C1F567CE1}"/>
              </a:ext>
            </a:extLst>
          </p:cNvPr>
          <p:cNvSpPr txBox="1"/>
          <p:nvPr/>
        </p:nvSpPr>
        <p:spPr>
          <a:xfrm>
            <a:off x="1505243" y="4460681"/>
            <a:ext cx="9537896" cy="255454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Memory cell: A cell that stores information over a long period of time and has connections to other cells in the network.</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Input gate: A gate that controls the flow of information into the memory cell.</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Forget gate: A gate that controls the flow of information out of the memory cell.</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Output gate: A gate that controls the output of information from the memory cell</a:t>
            </a:r>
          </a:p>
          <a:p>
            <a:pPr marL="285750" indent="-285750">
              <a:buFont typeface="Arial" panose="020B0604020202020204" pitchFamily="34" charset="0"/>
              <a:buChar char="•"/>
            </a:pPr>
            <a:endParaRPr lang="en-IN" sz="1600" dirty="0"/>
          </a:p>
        </p:txBody>
      </p:sp>
      <p:pic>
        <p:nvPicPr>
          <p:cNvPr id="7" name="Picture 6">
            <a:extLst>
              <a:ext uri="{FF2B5EF4-FFF2-40B4-BE49-F238E27FC236}">
                <a16:creationId xmlns:a16="http://schemas.microsoft.com/office/drawing/2014/main" id="{99E606B0-BA22-4B8A-BB0B-BBE957682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552" y="1093177"/>
            <a:ext cx="5050448" cy="3113063"/>
          </a:xfrm>
          <a:prstGeom prst="rect">
            <a:avLst/>
          </a:prstGeom>
        </p:spPr>
      </p:pic>
    </p:spTree>
    <p:extLst>
      <p:ext uri="{BB962C8B-B14F-4D97-AF65-F5344CB8AC3E}">
        <p14:creationId xmlns:p14="http://schemas.microsoft.com/office/powerpoint/2010/main" val="11448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AE48B-42B2-43F6-886D-F1D32CAAF64F}"/>
              </a:ext>
            </a:extLst>
          </p:cNvPr>
          <p:cNvSpPr txBox="1"/>
          <p:nvPr/>
        </p:nvSpPr>
        <p:spPr>
          <a:xfrm>
            <a:off x="689317" y="492370"/>
            <a:ext cx="7441809" cy="707886"/>
          </a:xfrm>
          <a:prstGeom prst="rect">
            <a:avLst/>
          </a:prstGeom>
          <a:noFill/>
        </p:spPr>
        <p:txBody>
          <a:bodyPr wrap="square" rtlCol="0">
            <a:spAutoFit/>
          </a:bodyPr>
          <a:lstStyle/>
          <a:p>
            <a:r>
              <a:rPr lang="en-US" sz="4000" b="1" dirty="0">
                <a:latin typeface="+mj-lt"/>
              </a:rPr>
              <a:t>2. Bidirectional LSTM</a:t>
            </a:r>
            <a:endParaRPr lang="en-IN" sz="4000" b="1" dirty="0">
              <a:latin typeface="+mj-lt"/>
            </a:endParaRPr>
          </a:p>
        </p:txBody>
      </p:sp>
      <p:sp>
        <p:nvSpPr>
          <p:cNvPr id="3" name="TextBox 2">
            <a:extLst>
              <a:ext uri="{FF2B5EF4-FFF2-40B4-BE49-F238E27FC236}">
                <a16:creationId xmlns:a16="http://schemas.microsoft.com/office/drawing/2014/main" id="{B0F89D50-1D21-4A06-A154-F5536875B7DD}"/>
              </a:ext>
            </a:extLst>
          </p:cNvPr>
          <p:cNvSpPr txBox="1"/>
          <p:nvPr/>
        </p:nvSpPr>
        <p:spPr>
          <a:xfrm>
            <a:off x="1252025" y="1589649"/>
            <a:ext cx="3488787" cy="4678204"/>
          </a:xfrm>
          <a:prstGeom prst="rect">
            <a:avLst/>
          </a:prstGeom>
          <a:noFill/>
        </p:spPr>
        <p:txBody>
          <a:bodyPr wrap="square" rtlCol="0">
            <a:spAutoFit/>
          </a:bodyPr>
          <a:lstStyle/>
          <a:p>
            <a:r>
              <a:rPr lang="en-US" sz="2000" dirty="0">
                <a:latin typeface="+mj-lt"/>
              </a:rPr>
              <a:t>Bidirectional LSTM is a type of LSTM architecture that processes input data in both forward and backward directions through time, combining information from past and future states of the input sequence. In a standard LSTM, the input sequence is processed only in the forward direction, which can limit the ability of the network to capture dependencies between future and past events.</a:t>
            </a:r>
          </a:p>
          <a:p>
            <a:endParaRPr lang="en-IN" dirty="0"/>
          </a:p>
        </p:txBody>
      </p:sp>
      <p:pic>
        <p:nvPicPr>
          <p:cNvPr id="5" name="Picture 4">
            <a:extLst>
              <a:ext uri="{FF2B5EF4-FFF2-40B4-BE49-F238E27FC236}">
                <a16:creationId xmlns:a16="http://schemas.microsoft.com/office/drawing/2014/main" id="{1D3ACCD9-AF9C-4C61-96BB-096506DA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793" y="1614267"/>
            <a:ext cx="5454145" cy="3629465"/>
          </a:xfrm>
          <a:prstGeom prst="rect">
            <a:avLst/>
          </a:prstGeom>
        </p:spPr>
      </p:pic>
    </p:spTree>
    <p:extLst>
      <p:ext uri="{BB962C8B-B14F-4D97-AF65-F5344CB8AC3E}">
        <p14:creationId xmlns:p14="http://schemas.microsoft.com/office/powerpoint/2010/main" val="1329469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14936-D10C-4B98-9C1F-751933DC04F0}"/>
              </a:ext>
            </a:extLst>
          </p:cNvPr>
          <p:cNvSpPr txBox="1"/>
          <p:nvPr/>
        </p:nvSpPr>
        <p:spPr>
          <a:xfrm flipH="1">
            <a:off x="916250" y="590843"/>
            <a:ext cx="7665041" cy="707886"/>
          </a:xfrm>
          <a:prstGeom prst="rect">
            <a:avLst/>
          </a:prstGeom>
          <a:noFill/>
        </p:spPr>
        <p:txBody>
          <a:bodyPr wrap="square" rtlCol="0">
            <a:spAutoFit/>
          </a:bodyPr>
          <a:lstStyle/>
          <a:p>
            <a:r>
              <a:rPr lang="en-US" sz="4000" b="1" dirty="0">
                <a:latin typeface="+mj-lt"/>
              </a:rPr>
              <a:t>3. GRU(Gated Recurrent Unit)</a:t>
            </a:r>
            <a:endParaRPr lang="en-IN" sz="4000" b="1" dirty="0">
              <a:latin typeface="+mj-lt"/>
            </a:endParaRPr>
          </a:p>
        </p:txBody>
      </p:sp>
      <p:sp>
        <p:nvSpPr>
          <p:cNvPr id="3" name="TextBox 2">
            <a:extLst>
              <a:ext uri="{FF2B5EF4-FFF2-40B4-BE49-F238E27FC236}">
                <a16:creationId xmlns:a16="http://schemas.microsoft.com/office/drawing/2014/main" id="{2C973225-4D10-4A3D-A907-52CF476E687A}"/>
              </a:ext>
            </a:extLst>
          </p:cNvPr>
          <p:cNvSpPr txBox="1"/>
          <p:nvPr/>
        </p:nvSpPr>
        <p:spPr>
          <a:xfrm>
            <a:off x="1828800" y="1716258"/>
            <a:ext cx="4501662" cy="2246769"/>
          </a:xfrm>
          <a:prstGeom prst="rect">
            <a:avLst/>
          </a:prstGeom>
          <a:noFill/>
        </p:spPr>
        <p:txBody>
          <a:bodyPr wrap="square" rtlCol="0">
            <a:spAutoFit/>
          </a:bodyPr>
          <a:lstStyle/>
          <a:p>
            <a:r>
              <a:rPr lang="en-US" sz="2000" dirty="0">
                <a:latin typeface="+mj-lt"/>
              </a:rPr>
              <a:t>The main idea behind GRU is to use gating mechanisms to control the flow of information through the network, similar to LSTM. However, GRU has a smaller number of gates than LSTM, which makes it faster to train and easier to implement. Specifically, GRU has two gates:</a:t>
            </a:r>
            <a:endParaRPr lang="en-IN" sz="2000" dirty="0">
              <a:latin typeface="+mj-lt"/>
            </a:endParaRPr>
          </a:p>
        </p:txBody>
      </p:sp>
      <p:sp>
        <p:nvSpPr>
          <p:cNvPr id="4" name="TextBox 3">
            <a:extLst>
              <a:ext uri="{FF2B5EF4-FFF2-40B4-BE49-F238E27FC236}">
                <a16:creationId xmlns:a16="http://schemas.microsoft.com/office/drawing/2014/main" id="{F40B3423-71E4-4AF8-8F09-4A08681694C8}"/>
              </a:ext>
            </a:extLst>
          </p:cNvPr>
          <p:cNvSpPr txBox="1"/>
          <p:nvPr/>
        </p:nvSpPr>
        <p:spPr>
          <a:xfrm>
            <a:off x="1997612" y="4937760"/>
            <a:ext cx="7132320" cy="1631216"/>
          </a:xfrm>
          <a:prstGeom prst="rect">
            <a:avLst/>
          </a:prstGeom>
          <a:noFill/>
        </p:spPr>
        <p:txBody>
          <a:bodyPr wrap="square" rtlCol="0">
            <a:spAutoFit/>
          </a:bodyPr>
          <a:lstStyle/>
          <a:p>
            <a:r>
              <a:rPr lang="en-US" sz="2000" dirty="0"/>
              <a:t>Reset gate: Controls how much of the previous hidden state to forget.</a:t>
            </a:r>
          </a:p>
          <a:p>
            <a:endParaRPr lang="en-US" sz="2000" dirty="0"/>
          </a:p>
          <a:p>
            <a:r>
              <a:rPr lang="en-US" sz="2000" dirty="0"/>
              <a:t>Update gate: Controls how much of the new information to add to the previous hidden state.</a:t>
            </a:r>
            <a:endParaRPr lang="en-IN" sz="2000" dirty="0"/>
          </a:p>
        </p:txBody>
      </p:sp>
      <p:pic>
        <p:nvPicPr>
          <p:cNvPr id="6" name="Picture 5">
            <a:extLst>
              <a:ext uri="{FF2B5EF4-FFF2-40B4-BE49-F238E27FC236}">
                <a16:creationId xmlns:a16="http://schemas.microsoft.com/office/drawing/2014/main" id="{05367ECE-E592-4359-ACA3-227E18F83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351" y="956602"/>
            <a:ext cx="4332849" cy="3540559"/>
          </a:xfrm>
          <a:prstGeom prst="rect">
            <a:avLst/>
          </a:prstGeom>
        </p:spPr>
      </p:pic>
    </p:spTree>
    <p:extLst>
      <p:ext uri="{BB962C8B-B14F-4D97-AF65-F5344CB8AC3E}">
        <p14:creationId xmlns:p14="http://schemas.microsoft.com/office/powerpoint/2010/main" val="229705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A441-716E-4311-AEAD-125F74C70267}"/>
              </a:ext>
            </a:extLst>
          </p:cNvPr>
          <p:cNvSpPr txBox="1"/>
          <p:nvPr/>
        </p:nvSpPr>
        <p:spPr>
          <a:xfrm>
            <a:off x="604910" y="562708"/>
            <a:ext cx="7132320" cy="707886"/>
          </a:xfrm>
          <a:prstGeom prst="rect">
            <a:avLst/>
          </a:prstGeom>
          <a:noFill/>
        </p:spPr>
        <p:txBody>
          <a:bodyPr wrap="square" rtlCol="0">
            <a:spAutoFit/>
          </a:bodyPr>
          <a:lstStyle/>
          <a:p>
            <a:r>
              <a:rPr lang="en-US" sz="4000" b="1" dirty="0">
                <a:latin typeface="+mj-lt"/>
              </a:rPr>
              <a:t>Evaluation in Sentiment Analysis</a:t>
            </a:r>
            <a:endParaRPr lang="en-IN" sz="4000" b="1" dirty="0">
              <a:latin typeface="+mj-lt"/>
            </a:endParaRPr>
          </a:p>
        </p:txBody>
      </p:sp>
      <p:sp>
        <p:nvSpPr>
          <p:cNvPr id="3" name="TextBox 2">
            <a:extLst>
              <a:ext uri="{FF2B5EF4-FFF2-40B4-BE49-F238E27FC236}">
                <a16:creationId xmlns:a16="http://schemas.microsoft.com/office/drawing/2014/main" id="{525BE52A-6DFE-4504-BF3D-A218A18D3136}"/>
              </a:ext>
            </a:extLst>
          </p:cNvPr>
          <p:cNvSpPr txBox="1"/>
          <p:nvPr/>
        </p:nvSpPr>
        <p:spPr>
          <a:xfrm>
            <a:off x="970671" y="2067951"/>
            <a:ext cx="5978769" cy="707886"/>
          </a:xfrm>
          <a:prstGeom prst="rect">
            <a:avLst/>
          </a:prstGeom>
          <a:noFill/>
        </p:spPr>
        <p:txBody>
          <a:bodyPr wrap="square" rtlCol="0">
            <a:spAutoFit/>
          </a:bodyPr>
          <a:lstStyle/>
          <a:p>
            <a:r>
              <a:rPr lang="en-US" sz="2000" b="0" i="0" dirty="0">
                <a:effectLst/>
                <a:latin typeface="+mj-lt"/>
              </a:rPr>
              <a:t>Accuracy measures the proportion of correctly classified instances out of all the instances in the dataset</a:t>
            </a:r>
            <a:r>
              <a:rPr lang="en-US" sz="2000" b="0" i="0" dirty="0">
                <a:solidFill>
                  <a:srgbClr val="374151"/>
                </a:solidFill>
                <a:effectLst/>
                <a:latin typeface="+mj-lt"/>
              </a:rPr>
              <a:t>.</a:t>
            </a:r>
            <a:endParaRPr lang="en-IN" sz="2000" dirty="0">
              <a:latin typeface="+mj-lt"/>
            </a:endParaRPr>
          </a:p>
        </p:txBody>
      </p:sp>
      <p:sp>
        <p:nvSpPr>
          <p:cNvPr id="4" name="TextBox 3">
            <a:extLst>
              <a:ext uri="{FF2B5EF4-FFF2-40B4-BE49-F238E27FC236}">
                <a16:creationId xmlns:a16="http://schemas.microsoft.com/office/drawing/2014/main" id="{0FCCBF87-3574-4F50-B39E-D5688E69BAE7}"/>
              </a:ext>
            </a:extLst>
          </p:cNvPr>
          <p:cNvSpPr txBox="1"/>
          <p:nvPr/>
        </p:nvSpPr>
        <p:spPr>
          <a:xfrm>
            <a:off x="970671" y="3075057"/>
            <a:ext cx="7005711" cy="707886"/>
          </a:xfrm>
          <a:prstGeom prst="rect">
            <a:avLst/>
          </a:prstGeom>
          <a:noFill/>
        </p:spPr>
        <p:txBody>
          <a:bodyPr wrap="square" rtlCol="0">
            <a:spAutoFit/>
          </a:bodyPr>
          <a:lstStyle/>
          <a:p>
            <a:r>
              <a:rPr lang="en-US" sz="2000" b="0" i="0" dirty="0">
                <a:effectLst/>
                <a:latin typeface="+mj-lt"/>
              </a:rPr>
              <a:t>The F1 score is a weighted average of precision and recall that balances both metrics</a:t>
            </a:r>
            <a:r>
              <a:rPr lang="en-US" sz="2000" b="0" i="0" dirty="0">
                <a:solidFill>
                  <a:srgbClr val="374151"/>
                </a:solidFill>
                <a:effectLst/>
                <a:latin typeface="+mj-lt"/>
              </a:rPr>
              <a:t>.</a:t>
            </a:r>
            <a:endParaRPr lang="en-IN" sz="2000" b="1" dirty="0">
              <a:latin typeface="+mj-lt"/>
            </a:endParaRPr>
          </a:p>
        </p:txBody>
      </p:sp>
      <p:graphicFrame>
        <p:nvGraphicFramePr>
          <p:cNvPr id="5" name="Table 5">
            <a:extLst>
              <a:ext uri="{FF2B5EF4-FFF2-40B4-BE49-F238E27FC236}">
                <a16:creationId xmlns:a16="http://schemas.microsoft.com/office/drawing/2014/main" id="{8681F591-9475-40FC-A692-EC661C876635}"/>
              </a:ext>
            </a:extLst>
          </p:cNvPr>
          <p:cNvGraphicFramePr>
            <a:graphicFrameLocks noGrp="1"/>
          </p:cNvGraphicFramePr>
          <p:nvPr>
            <p:extLst>
              <p:ext uri="{D42A27DB-BD31-4B8C-83A1-F6EECF244321}">
                <p14:modId xmlns:p14="http://schemas.microsoft.com/office/powerpoint/2010/main" val="3801537790"/>
              </p:ext>
            </p:extLst>
          </p:nvPr>
        </p:nvGraphicFramePr>
        <p:xfrm>
          <a:off x="3185551" y="4273452"/>
          <a:ext cx="8128000" cy="2021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54776338"/>
                    </a:ext>
                  </a:extLst>
                </a:gridCol>
                <a:gridCol w="1625600">
                  <a:extLst>
                    <a:ext uri="{9D8B030D-6E8A-4147-A177-3AD203B41FA5}">
                      <a16:colId xmlns:a16="http://schemas.microsoft.com/office/drawing/2014/main" val="2306094066"/>
                    </a:ext>
                  </a:extLst>
                </a:gridCol>
                <a:gridCol w="1625600">
                  <a:extLst>
                    <a:ext uri="{9D8B030D-6E8A-4147-A177-3AD203B41FA5}">
                      <a16:colId xmlns:a16="http://schemas.microsoft.com/office/drawing/2014/main" val="56316384"/>
                    </a:ext>
                  </a:extLst>
                </a:gridCol>
                <a:gridCol w="1625600">
                  <a:extLst>
                    <a:ext uri="{9D8B030D-6E8A-4147-A177-3AD203B41FA5}">
                      <a16:colId xmlns:a16="http://schemas.microsoft.com/office/drawing/2014/main" val="2680795143"/>
                    </a:ext>
                  </a:extLst>
                </a:gridCol>
                <a:gridCol w="1625600">
                  <a:extLst>
                    <a:ext uri="{9D8B030D-6E8A-4147-A177-3AD203B41FA5}">
                      <a16:colId xmlns:a16="http://schemas.microsoft.com/office/drawing/2014/main" val="3525831602"/>
                    </a:ext>
                  </a:extLst>
                </a:gridCol>
              </a:tblGrid>
              <a:tr h="370840">
                <a:tc>
                  <a:txBody>
                    <a:bodyPr/>
                    <a:lstStyle/>
                    <a:p>
                      <a:r>
                        <a:rPr lang="en-US" dirty="0"/>
                        <a:t>Model</a:t>
                      </a:r>
                      <a:endParaRPr lang="en-IN" dirty="0"/>
                    </a:p>
                  </a:txBody>
                  <a:tcPr/>
                </a:tc>
                <a:tc>
                  <a:txBody>
                    <a:bodyPr/>
                    <a:lstStyle/>
                    <a:p>
                      <a:r>
                        <a:rPr lang="en-US" dirty="0"/>
                        <a:t>Validation Accuracy</a:t>
                      </a:r>
                      <a:endParaRPr lang="en-IN" dirty="0"/>
                    </a:p>
                  </a:txBody>
                  <a:tcPr/>
                </a:tc>
                <a:tc>
                  <a:txBody>
                    <a:bodyPr/>
                    <a:lstStyle/>
                    <a:p>
                      <a:r>
                        <a:rPr lang="en-US" dirty="0"/>
                        <a:t>Training Accuracy</a:t>
                      </a:r>
                      <a:endParaRPr lang="en-IN" dirty="0"/>
                    </a:p>
                  </a:txBody>
                  <a:tcPr/>
                </a:tc>
                <a:tc>
                  <a:txBody>
                    <a:bodyPr/>
                    <a:lstStyle/>
                    <a:p>
                      <a:r>
                        <a:rPr lang="en-US" dirty="0"/>
                        <a:t>Test 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2686537368"/>
                  </a:ext>
                </a:extLst>
              </a:tr>
              <a:tr h="370840">
                <a:tc>
                  <a:txBody>
                    <a:bodyPr/>
                    <a:lstStyle/>
                    <a:p>
                      <a:r>
                        <a:rPr lang="en-US" dirty="0"/>
                        <a:t>LSTM</a:t>
                      </a:r>
                      <a:endParaRPr lang="en-IN" dirty="0"/>
                    </a:p>
                  </a:txBody>
                  <a:tcPr/>
                </a:tc>
                <a:tc>
                  <a:txBody>
                    <a:bodyPr/>
                    <a:lstStyle/>
                    <a:p>
                      <a:r>
                        <a:rPr lang="en-US" dirty="0"/>
                        <a:t>.80</a:t>
                      </a:r>
                      <a:endParaRPr lang="en-IN" dirty="0"/>
                    </a:p>
                  </a:txBody>
                  <a:tcPr/>
                </a:tc>
                <a:tc>
                  <a:txBody>
                    <a:bodyPr/>
                    <a:lstStyle/>
                    <a:p>
                      <a:r>
                        <a:rPr lang="en-US" dirty="0"/>
                        <a:t>.87</a:t>
                      </a:r>
                      <a:endParaRPr lang="en-IN" dirty="0"/>
                    </a:p>
                  </a:txBody>
                  <a:tcPr/>
                </a:tc>
                <a:tc>
                  <a:txBody>
                    <a:bodyPr/>
                    <a:lstStyle/>
                    <a:p>
                      <a:r>
                        <a:rPr lang="en-US" dirty="0"/>
                        <a:t>.82</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1304242081"/>
                  </a:ext>
                </a:extLst>
              </a:tr>
              <a:tr h="370840">
                <a:tc>
                  <a:txBody>
                    <a:bodyPr/>
                    <a:lstStyle/>
                    <a:p>
                      <a:r>
                        <a:rPr lang="en-US" dirty="0"/>
                        <a:t>GRU</a:t>
                      </a:r>
                      <a:endParaRPr lang="en-IN" dirty="0"/>
                    </a:p>
                  </a:txBody>
                  <a:tcPr/>
                </a:tc>
                <a:tc>
                  <a:txBody>
                    <a:bodyPr/>
                    <a:lstStyle/>
                    <a:p>
                      <a:r>
                        <a:rPr lang="en-US"/>
                        <a:t>.79</a:t>
                      </a:r>
                      <a:endParaRPr lang="en-IN" dirty="0"/>
                    </a:p>
                  </a:txBody>
                  <a:tcPr/>
                </a:tc>
                <a:tc>
                  <a:txBody>
                    <a:bodyPr/>
                    <a:lstStyle/>
                    <a:p>
                      <a:r>
                        <a:rPr lang="en-US" dirty="0"/>
                        <a:t>.79</a:t>
                      </a:r>
                      <a:endParaRPr lang="en-IN" dirty="0"/>
                    </a:p>
                  </a:txBody>
                  <a:tcPr/>
                </a:tc>
                <a:tc>
                  <a:txBody>
                    <a:bodyPr/>
                    <a:lstStyle/>
                    <a:p>
                      <a:r>
                        <a:rPr lang="en-US" dirty="0"/>
                        <a:t>.79</a:t>
                      </a:r>
                      <a:endParaRPr lang="en-IN" dirty="0"/>
                    </a:p>
                  </a:txBody>
                  <a:tcPr/>
                </a:tc>
                <a:tc>
                  <a:txBody>
                    <a:bodyPr/>
                    <a:lstStyle/>
                    <a:p>
                      <a:r>
                        <a:rPr lang="en-US" dirty="0"/>
                        <a:t>.79</a:t>
                      </a:r>
                      <a:endParaRPr lang="en-IN" dirty="0"/>
                    </a:p>
                  </a:txBody>
                  <a:tcPr/>
                </a:tc>
                <a:extLst>
                  <a:ext uri="{0D108BD9-81ED-4DB2-BD59-A6C34878D82A}">
                    <a16:rowId xmlns:a16="http://schemas.microsoft.com/office/drawing/2014/main" val="3328306642"/>
                  </a:ext>
                </a:extLst>
              </a:tr>
              <a:tr h="370840">
                <a:tc>
                  <a:txBody>
                    <a:bodyPr/>
                    <a:lstStyle/>
                    <a:p>
                      <a:r>
                        <a:rPr lang="en-US" dirty="0"/>
                        <a:t>Bidirectional-LSTM</a:t>
                      </a:r>
                      <a:endParaRPr lang="en-IN" dirty="0"/>
                    </a:p>
                  </a:txBody>
                  <a:tcPr/>
                </a:tc>
                <a:tc>
                  <a:txBody>
                    <a:bodyPr/>
                    <a:lstStyle/>
                    <a:p>
                      <a:r>
                        <a:rPr lang="en-US" dirty="0"/>
                        <a:t>.78</a:t>
                      </a:r>
                      <a:endParaRPr lang="en-IN" dirty="0"/>
                    </a:p>
                  </a:txBody>
                  <a:tcPr/>
                </a:tc>
                <a:tc>
                  <a:txBody>
                    <a:bodyPr/>
                    <a:lstStyle/>
                    <a:p>
                      <a:r>
                        <a:rPr lang="en-US" dirty="0"/>
                        <a:t>.79</a:t>
                      </a:r>
                      <a:endParaRPr lang="en-IN" dirty="0"/>
                    </a:p>
                  </a:txBody>
                  <a:tcPr/>
                </a:tc>
                <a:tc>
                  <a:txBody>
                    <a:bodyPr/>
                    <a:lstStyle/>
                    <a:p>
                      <a:r>
                        <a:rPr lang="en-US" dirty="0"/>
                        <a:t>.78</a:t>
                      </a:r>
                      <a:endParaRPr lang="en-IN" dirty="0"/>
                    </a:p>
                  </a:txBody>
                  <a:tcPr/>
                </a:tc>
                <a:tc>
                  <a:txBody>
                    <a:bodyPr/>
                    <a:lstStyle/>
                    <a:p>
                      <a:r>
                        <a:rPr lang="en-US" dirty="0"/>
                        <a:t>.78</a:t>
                      </a:r>
                      <a:endParaRPr lang="en-IN" dirty="0"/>
                    </a:p>
                  </a:txBody>
                  <a:tcPr/>
                </a:tc>
                <a:extLst>
                  <a:ext uri="{0D108BD9-81ED-4DB2-BD59-A6C34878D82A}">
                    <a16:rowId xmlns:a16="http://schemas.microsoft.com/office/drawing/2014/main" val="3131267128"/>
                  </a:ext>
                </a:extLst>
              </a:tr>
            </a:tbl>
          </a:graphicData>
        </a:graphic>
      </p:graphicFrame>
    </p:spTree>
    <p:extLst>
      <p:ext uri="{BB962C8B-B14F-4D97-AF65-F5344CB8AC3E}">
        <p14:creationId xmlns:p14="http://schemas.microsoft.com/office/powerpoint/2010/main" val="359680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396E6-A8DC-4242-824B-F01E54510B84}"/>
              </a:ext>
            </a:extLst>
          </p:cNvPr>
          <p:cNvSpPr txBox="1"/>
          <p:nvPr/>
        </p:nvSpPr>
        <p:spPr>
          <a:xfrm>
            <a:off x="2011680" y="703385"/>
            <a:ext cx="5908431" cy="1015663"/>
          </a:xfrm>
          <a:prstGeom prst="rect">
            <a:avLst/>
          </a:prstGeom>
          <a:noFill/>
        </p:spPr>
        <p:txBody>
          <a:bodyPr wrap="square" rtlCol="0">
            <a:spAutoFit/>
          </a:bodyPr>
          <a:lstStyle/>
          <a:p>
            <a:pPr algn="r"/>
            <a:r>
              <a:rPr lang="en-US" sz="6000" dirty="0">
                <a:latin typeface="Britannic Bold" panose="020B0903060703020204" pitchFamily="34" charset="0"/>
              </a:rPr>
              <a:t>Conclusion</a:t>
            </a:r>
            <a:endParaRPr lang="en-IN" sz="6000" dirty="0">
              <a:latin typeface="Britannic Bold" panose="020B0903060703020204" pitchFamily="34" charset="0"/>
            </a:endParaRPr>
          </a:p>
        </p:txBody>
      </p:sp>
      <p:sp>
        <p:nvSpPr>
          <p:cNvPr id="3" name="TextBox 2">
            <a:extLst>
              <a:ext uri="{FF2B5EF4-FFF2-40B4-BE49-F238E27FC236}">
                <a16:creationId xmlns:a16="http://schemas.microsoft.com/office/drawing/2014/main" id="{6FDFEC34-9546-4539-8381-B41ED5CCE30C}"/>
              </a:ext>
            </a:extLst>
          </p:cNvPr>
          <p:cNvSpPr txBox="1"/>
          <p:nvPr/>
        </p:nvSpPr>
        <p:spPr>
          <a:xfrm>
            <a:off x="1308295" y="2044005"/>
            <a:ext cx="9462868" cy="707886"/>
          </a:xfrm>
          <a:prstGeom prst="rect">
            <a:avLst/>
          </a:prstGeom>
          <a:noFill/>
        </p:spPr>
        <p:txBody>
          <a:bodyPr wrap="square" rtlCol="0">
            <a:spAutoFit/>
          </a:bodyPr>
          <a:lstStyle/>
          <a:p>
            <a:r>
              <a:rPr lang="en-US" sz="2000" dirty="0">
                <a:latin typeface="+mj-lt"/>
              </a:rPr>
              <a:t>From our Models we can conclude that LSTM with Glove Embedding is performing the best among others .</a:t>
            </a:r>
            <a:endParaRPr lang="en-IN" sz="2000" dirty="0">
              <a:latin typeface="+mj-lt"/>
            </a:endParaRPr>
          </a:p>
        </p:txBody>
      </p:sp>
    </p:spTree>
    <p:extLst>
      <p:ext uri="{BB962C8B-B14F-4D97-AF65-F5344CB8AC3E}">
        <p14:creationId xmlns:p14="http://schemas.microsoft.com/office/powerpoint/2010/main" val="271349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816B40-DA5C-4DD6-9D20-F4C1EB0F0BDA}"/>
              </a:ext>
            </a:extLst>
          </p:cNvPr>
          <p:cNvSpPr>
            <a:spLocks noGrp="1"/>
          </p:cNvSpPr>
          <p:nvPr>
            <p:ph type="title"/>
          </p:nvPr>
        </p:nvSpPr>
        <p:spPr>
          <a:xfrm>
            <a:off x="838200" y="365125"/>
            <a:ext cx="10515600" cy="1325563"/>
          </a:xfrm>
        </p:spPr>
        <p:txBody>
          <a:bodyPr>
            <a:normAutofit fontScale="90000"/>
          </a:bodyPr>
          <a:lstStyle/>
          <a:p>
            <a:br>
              <a:rPr lang="en-US" dirty="0"/>
            </a:br>
            <a:br>
              <a:rPr lang="en-US" dirty="0"/>
            </a:br>
            <a:r>
              <a:rPr lang="en-US" b="1" dirty="0">
                <a:solidFill>
                  <a:srgbClr val="002060"/>
                </a:solidFill>
              </a:rPr>
              <a:t>Objective.</a:t>
            </a:r>
            <a:br>
              <a:rPr lang="en-US" sz="3100" dirty="0">
                <a:latin typeface="Bradley Hand ITC" panose="03070402050302030203" pitchFamily="66" charset="0"/>
              </a:rPr>
            </a:br>
            <a:endParaRPr lang="en-IN" dirty="0">
              <a:latin typeface="Bradley Hand ITC" panose="03070402050302030203" pitchFamily="66" charset="0"/>
            </a:endParaRPr>
          </a:p>
        </p:txBody>
      </p:sp>
      <p:sp>
        <p:nvSpPr>
          <p:cNvPr id="8" name="TextBox 7">
            <a:extLst>
              <a:ext uri="{FF2B5EF4-FFF2-40B4-BE49-F238E27FC236}">
                <a16:creationId xmlns:a16="http://schemas.microsoft.com/office/drawing/2014/main" id="{ED650D8D-743D-4756-A350-A17C678E4876}"/>
              </a:ext>
            </a:extLst>
          </p:cNvPr>
          <p:cNvSpPr txBox="1"/>
          <p:nvPr/>
        </p:nvSpPr>
        <p:spPr>
          <a:xfrm>
            <a:off x="1209822" y="1690688"/>
            <a:ext cx="8609427" cy="1477328"/>
          </a:xfrm>
          <a:prstGeom prst="rect">
            <a:avLst/>
          </a:prstGeom>
          <a:noFill/>
        </p:spPr>
        <p:txBody>
          <a:bodyPr wrap="square" rtlCol="0">
            <a:spAutoFit/>
          </a:bodyPr>
          <a:lstStyle/>
          <a:p>
            <a:r>
              <a:rPr lang="en-US" b="1" i="1" dirty="0">
                <a:solidFill>
                  <a:srgbClr val="000000"/>
                </a:solidFill>
                <a:effectLst/>
                <a:latin typeface="Helvetica Neue"/>
              </a:rPr>
              <a:t>The objective of a project on sentiment analysis of customer reviews of watches is to extract meaningful insights and sentiment from customer reviews related to watches. The project aims to use natural language processing techniques and deep learning algorithms to analyze customer reviews and determine the sentiment behind them.</a:t>
            </a:r>
            <a:endParaRPr lang="en-IN" dirty="0"/>
          </a:p>
        </p:txBody>
      </p:sp>
      <p:sp>
        <p:nvSpPr>
          <p:cNvPr id="9" name="TextBox 8">
            <a:extLst>
              <a:ext uri="{FF2B5EF4-FFF2-40B4-BE49-F238E27FC236}">
                <a16:creationId xmlns:a16="http://schemas.microsoft.com/office/drawing/2014/main" id="{B6082F44-C65C-4FAC-A97F-6836D18070FA}"/>
              </a:ext>
            </a:extLst>
          </p:cNvPr>
          <p:cNvSpPr txBox="1"/>
          <p:nvPr/>
        </p:nvSpPr>
        <p:spPr>
          <a:xfrm>
            <a:off x="1083212" y="4093698"/>
            <a:ext cx="3981157" cy="707886"/>
          </a:xfrm>
          <a:prstGeom prst="rect">
            <a:avLst/>
          </a:prstGeom>
          <a:noFill/>
        </p:spPr>
        <p:txBody>
          <a:bodyPr wrap="square" rtlCol="0">
            <a:spAutoFit/>
          </a:bodyPr>
          <a:lstStyle/>
          <a:p>
            <a:r>
              <a:rPr lang="en-US" sz="4000" b="1" dirty="0">
                <a:solidFill>
                  <a:srgbClr val="002060"/>
                </a:solidFill>
                <a:latin typeface="+mj-lt"/>
              </a:rPr>
              <a:t>Methodology</a:t>
            </a:r>
            <a:endParaRPr lang="en-IN" sz="4000" b="1" dirty="0">
              <a:solidFill>
                <a:srgbClr val="002060"/>
              </a:solidFill>
              <a:latin typeface="+mj-lt"/>
            </a:endParaRPr>
          </a:p>
        </p:txBody>
      </p:sp>
      <p:sp>
        <p:nvSpPr>
          <p:cNvPr id="10" name="TextBox 9">
            <a:extLst>
              <a:ext uri="{FF2B5EF4-FFF2-40B4-BE49-F238E27FC236}">
                <a16:creationId xmlns:a16="http://schemas.microsoft.com/office/drawing/2014/main" id="{3F09F2BA-DF1F-47E0-9275-45287AC5DF69}"/>
              </a:ext>
            </a:extLst>
          </p:cNvPr>
          <p:cNvSpPr txBox="1"/>
          <p:nvPr/>
        </p:nvSpPr>
        <p:spPr>
          <a:xfrm>
            <a:off x="1406769" y="4850103"/>
            <a:ext cx="457200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Helvetica Neue"/>
              </a:rPr>
              <a:t>Introduction</a:t>
            </a:r>
          </a:p>
          <a:p>
            <a:pPr marL="285750" indent="-285750">
              <a:buFont typeface="Arial" panose="020B0604020202020204" pitchFamily="34" charset="0"/>
              <a:buChar char="•"/>
            </a:pPr>
            <a:r>
              <a:rPr lang="en-US" b="1" dirty="0">
                <a:latin typeface="Helvetica Neue"/>
              </a:rPr>
              <a:t>EDA</a:t>
            </a:r>
          </a:p>
          <a:p>
            <a:pPr marL="285750" indent="-285750">
              <a:buFont typeface="Arial" panose="020B0604020202020204" pitchFamily="34" charset="0"/>
              <a:buChar char="•"/>
            </a:pPr>
            <a:r>
              <a:rPr lang="en-US" b="1" dirty="0">
                <a:latin typeface="Helvetica Neue"/>
              </a:rPr>
              <a:t>Text Preprocessing and Keyword Extraction</a:t>
            </a:r>
          </a:p>
          <a:p>
            <a:pPr marL="285750" indent="-285750">
              <a:buFont typeface="Arial" panose="020B0604020202020204" pitchFamily="34" charset="0"/>
              <a:buChar char="•"/>
            </a:pPr>
            <a:r>
              <a:rPr lang="en-US" b="1" dirty="0">
                <a:latin typeface="Helvetica Neue"/>
              </a:rPr>
              <a:t>Model Building</a:t>
            </a:r>
          </a:p>
          <a:p>
            <a:pPr marL="285750" indent="-285750">
              <a:buFont typeface="Arial" panose="020B0604020202020204" pitchFamily="34" charset="0"/>
              <a:buChar char="•"/>
            </a:pPr>
            <a:r>
              <a:rPr lang="en-US" b="1" dirty="0">
                <a:latin typeface="Helvetica Neue"/>
              </a:rPr>
              <a:t>Evaluation</a:t>
            </a:r>
            <a:endParaRPr lang="en-IN" b="1" dirty="0">
              <a:latin typeface="Helvetica Neue"/>
            </a:endParaRPr>
          </a:p>
        </p:txBody>
      </p:sp>
    </p:spTree>
    <p:extLst>
      <p:ext uri="{BB962C8B-B14F-4D97-AF65-F5344CB8AC3E}">
        <p14:creationId xmlns:p14="http://schemas.microsoft.com/office/powerpoint/2010/main" val="254377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837F59-6380-4DE4-B646-ED25BA77374F}"/>
              </a:ext>
            </a:extLst>
          </p:cNvPr>
          <p:cNvSpPr txBox="1"/>
          <p:nvPr/>
        </p:nvSpPr>
        <p:spPr>
          <a:xfrm rot="20114742">
            <a:off x="2585353" y="1820903"/>
            <a:ext cx="7618549" cy="1569660"/>
          </a:xfrm>
          <a:prstGeom prst="rect">
            <a:avLst/>
          </a:prstGeom>
          <a:noFill/>
        </p:spPr>
        <p:txBody>
          <a:bodyPr wrap="square" rtlCol="0">
            <a:spAutoFit/>
          </a:bodyPr>
          <a:lstStyle/>
          <a:p>
            <a:r>
              <a:rPr lang="en-US" sz="9600" b="1" dirty="0">
                <a:latin typeface="Edwardian Script ITC" panose="030303020407070D0804" pitchFamily="66" charset="0"/>
              </a:rPr>
              <a:t>Thank You ..</a:t>
            </a:r>
            <a:endParaRPr lang="en-IN" sz="9600" b="1" dirty="0">
              <a:latin typeface="Edwardian Script ITC" panose="030303020407070D0804" pitchFamily="66" charset="0"/>
            </a:endParaRPr>
          </a:p>
        </p:txBody>
      </p:sp>
    </p:spTree>
    <p:extLst>
      <p:ext uri="{BB962C8B-B14F-4D97-AF65-F5344CB8AC3E}">
        <p14:creationId xmlns:p14="http://schemas.microsoft.com/office/powerpoint/2010/main" val="317591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3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4966-DBD3-4719-9516-1475597579C4}"/>
              </a:ext>
            </a:extLst>
          </p:cNvPr>
          <p:cNvSpPr>
            <a:spLocks noGrp="1"/>
          </p:cNvSpPr>
          <p:nvPr>
            <p:ph type="title" idx="4294967295"/>
          </p:nvPr>
        </p:nvSpPr>
        <p:spPr>
          <a:xfrm>
            <a:off x="0" y="365125"/>
            <a:ext cx="10515600" cy="1325563"/>
          </a:xfrm>
        </p:spPr>
        <p:txBody>
          <a:bodyPr>
            <a:normAutofit/>
          </a:bodyPr>
          <a:lstStyle/>
          <a:p>
            <a:r>
              <a:rPr lang="en-US" sz="4000" b="1" dirty="0">
                <a:solidFill>
                  <a:srgbClr val="002060"/>
                </a:solidFill>
              </a:rPr>
              <a:t>Sentiment Analysis</a:t>
            </a:r>
            <a:endParaRPr lang="en-IN" sz="4000" b="1" dirty="0">
              <a:solidFill>
                <a:srgbClr val="002060"/>
              </a:solidFill>
            </a:endParaRPr>
          </a:p>
        </p:txBody>
      </p:sp>
      <p:sp>
        <p:nvSpPr>
          <p:cNvPr id="3" name="Content Placeholder 2">
            <a:extLst>
              <a:ext uri="{FF2B5EF4-FFF2-40B4-BE49-F238E27FC236}">
                <a16:creationId xmlns:a16="http://schemas.microsoft.com/office/drawing/2014/main" id="{0128D038-5C33-4770-ACB4-E9C014590FE0}"/>
              </a:ext>
            </a:extLst>
          </p:cNvPr>
          <p:cNvSpPr>
            <a:spLocks noGrp="1"/>
          </p:cNvSpPr>
          <p:nvPr>
            <p:ph idx="4294967295"/>
          </p:nvPr>
        </p:nvSpPr>
        <p:spPr>
          <a:xfrm>
            <a:off x="112541" y="1895964"/>
            <a:ext cx="10515600" cy="1184861"/>
          </a:xfrm>
          <a:blipFill>
            <a:blip r:embed="rId3">
              <a:alphaModFix amt="43000"/>
            </a:blip>
            <a:tile tx="0" ty="0" sx="100000" sy="100000" flip="none" algn="tl"/>
          </a:blipFill>
        </p:spPr>
        <p:txBody>
          <a:bodyPr>
            <a:noAutofit/>
          </a:bodyPr>
          <a:lstStyle/>
          <a:p>
            <a:r>
              <a:rPr lang="en-US" b="1" dirty="0">
                <a:latin typeface="Bradley Hand ITC" panose="03070402050302030203" pitchFamily="66" charset="0"/>
              </a:rPr>
              <a:t>Sentiment Analysis on Customer Reviews of Fastrack Watches can provide the valuable insight about how a customer feel about a particular brand.</a:t>
            </a:r>
          </a:p>
        </p:txBody>
      </p:sp>
      <p:sp>
        <p:nvSpPr>
          <p:cNvPr id="5" name="TextBox 4">
            <a:extLst>
              <a:ext uri="{FF2B5EF4-FFF2-40B4-BE49-F238E27FC236}">
                <a16:creationId xmlns:a16="http://schemas.microsoft.com/office/drawing/2014/main" id="{36BC2F65-3F25-4CEE-AAC5-50CC83AF4125}"/>
              </a:ext>
            </a:extLst>
          </p:cNvPr>
          <p:cNvSpPr txBox="1"/>
          <p:nvPr/>
        </p:nvSpPr>
        <p:spPr>
          <a:xfrm>
            <a:off x="407963" y="3840480"/>
            <a:ext cx="5444197"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Bradley Hand ITC" panose="03070402050302030203" pitchFamily="66" charset="0"/>
              </a:rPr>
              <a:t>Overall Sentiment</a:t>
            </a:r>
          </a:p>
          <a:p>
            <a:pPr marL="285750" indent="-285750">
              <a:buFont typeface="Arial" panose="020B0604020202020204" pitchFamily="34" charset="0"/>
              <a:buChar char="•"/>
            </a:pPr>
            <a:r>
              <a:rPr lang="en-US" sz="2800" b="1" dirty="0">
                <a:latin typeface="Bradley Hand ITC" panose="03070402050302030203" pitchFamily="66" charset="0"/>
              </a:rPr>
              <a:t>Specific Features</a:t>
            </a:r>
          </a:p>
          <a:p>
            <a:pPr marL="285750" indent="-285750">
              <a:buFont typeface="Arial" panose="020B0604020202020204" pitchFamily="34" charset="0"/>
              <a:buChar char="•"/>
            </a:pPr>
            <a:r>
              <a:rPr lang="en-US" sz="2800" b="1" dirty="0">
                <a:latin typeface="Bradley Hand ITC" panose="03070402050302030203" pitchFamily="66" charset="0"/>
              </a:rPr>
              <a:t>Brand Reputation</a:t>
            </a:r>
          </a:p>
          <a:p>
            <a:pPr marL="285750" indent="-285750">
              <a:buFont typeface="Arial" panose="020B0604020202020204" pitchFamily="34" charset="0"/>
              <a:buChar char="•"/>
            </a:pPr>
            <a:r>
              <a:rPr lang="en-US" sz="2800" b="1" dirty="0">
                <a:latin typeface="Bradley Hand ITC" panose="03070402050302030203" pitchFamily="66" charset="0"/>
              </a:rPr>
              <a:t>Customer Loyalty</a:t>
            </a:r>
          </a:p>
          <a:p>
            <a:pPr marL="285750" indent="-285750">
              <a:buFont typeface="Arial" panose="020B0604020202020204" pitchFamily="34" charset="0"/>
              <a:buChar char="•"/>
            </a:pPr>
            <a:r>
              <a:rPr lang="en-US" sz="2800" b="1" dirty="0">
                <a:latin typeface="Bradley Hand ITC" panose="03070402050302030203" pitchFamily="66" charset="0"/>
              </a:rPr>
              <a:t>Competitive Analysis</a:t>
            </a:r>
            <a:endParaRPr lang="en-IN" sz="2800" b="1" dirty="0">
              <a:latin typeface="Bradley Hand ITC" panose="03070402050302030203" pitchFamily="66" charset="0"/>
            </a:endParaRPr>
          </a:p>
        </p:txBody>
      </p:sp>
    </p:spTree>
    <p:extLst>
      <p:ext uri="{BB962C8B-B14F-4D97-AF65-F5344CB8AC3E}">
        <p14:creationId xmlns:p14="http://schemas.microsoft.com/office/powerpoint/2010/main" val="114499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10CC7-A7D3-411C-9CCB-BAF0F642761E}"/>
              </a:ext>
            </a:extLst>
          </p:cNvPr>
          <p:cNvSpPr txBox="1"/>
          <p:nvPr/>
        </p:nvSpPr>
        <p:spPr>
          <a:xfrm>
            <a:off x="961292" y="181013"/>
            <a:ext cx="7183902" cy="707886"/>
          </a:xfrm>
          <a:prstGeom prst="rect">
            <a:avLst/>
          </a:prstGeom>
          <a:noFill/>
        </p:spPr>
        <p:txBody>
          <a:bodyPr wrap="square" rtlCol="0">
            <a:spAutoFit/>
          </a:bodyPr>
          <a:lstStyle/>
          <a:p>
            <a:r>
              <a:rPr lang="en-US" sz="4000" dirty="0"/>
              <a:t>EDA(Exploratory Data Analysis)</a:t>
            </a:r>
            <a:endParaRPr lang="en-IN" sz="4000" dirty="0"/>
          </a:p>
        </p:txBody>
      </p:sp>
      <p:pic>
        <p:nvPicPr>
          <p:cNvPr id="6" name="Picture 5">
            <a:extLst>
              <a:ext uri="{FF2B5EF4-FFF2-40B4-BE49-F238E27FC236}">
                <a16:creationId xmlns:a16="http://schemas.microsoft.com/office/drawing/2014/main" id="{A270E813-43F6-4CBF-AF2B-E08DAC76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510" y="2222695"/>
            <a:ext cx="8295250" cy="4149970"/>
          </a:xfrm>
          <a:prstGeom prst="rect">
            <a:avLst/>
          </a:prstGeom>
        </p:spPr>
      </p:pic>
      <p:sp>
        <p:nvSpPr>
          <p:cNvPr id="7" name="TextBox 6">
            <a:extLst>
              <a:ext uri="{FF2B5EF4-FFF2-40B4-BE49-F238E27FC236}">
                <a16:creationId xmlns:a16="http://schemas.microsoft.com/office/drawing/2014/main" id="{5A0D468C-CB8C-4D2F-8388-FFFA21FEADF3}"/>
              </a:ext>
            </a:extLst>
          </p:cNvPr>
          <p:cNvSpPr txBox="1"/>
          <p:nvPr/>
        </p:nvSpPr>
        <p:spPr>
          <a:xfrm>
            <a:off x="1214510" y="1048433"/>
            <a:ext cx="3981157" cy="646331"/>
          </a:xfrm>
          <a:prstGeom prst="rect">
            <a:avLst/>
          </a:prstGeom>
          <a:noFill/>
        </p:spPr>
        <p:txBody>
          <a:bodyPr wrap="square" rtlCol="0">
            <a:spAutoFit/>
          </a:bodyPr>
          <a:lstStyle/>
          <a:p>
            <a:r>
              <a:rPr lang="en-US" sz="3600" b="1" dirty="0">
                <a:latin typeface="+mj-lt"/>
              </a:rPr>
              <a:t>1. Count Plot</a:t>
            </a:r>
            <a:endParaRPr lang="en-IN" sz="3600" b="1" dirty="0">
              <a:latin typeface="+mj-lt"/>
            </a:endParaRPr>
          </a:p>
        </p:txBody>
      </p:sp>
    </p:spTree>
    <p:extLst>
      <p:ext uri="{BB962C8B-B14F-4D97-AF65-F5344CB8AC3E}">
        <p14:creationId xmlns:p14="http://schemas.microsoft.com/office/powerpoint/2010/main" val="384715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91D5D-9A2C-455F-92FC-8137D058D515}"/>
              </a:ext>
            </a:extLst>
          </p:cNvPr>
          <p:cNvSpPr txBox="1"/>
          <p:nvPr/>
        </p:nvSpPr>
        <p:spPr>
          <a:xfrm>
            <a:off x="844062" y="520504"/>
            <a:ext cx="3701653" cy="646331"/>
          </a:xfrm>
          <a:prstGeom prst="rect">
            <a:avLst/>
          </a:prstGeom>
          <a:noFill/>
        </p:spPr>
        <p:txBody>
          <a:bodyPr wrap="square" rtlCol="0">
            <a:spAutoFit/>
          </a:bodyPr>
          <a:lstStyle/>
          <a:p>
            <a:r>
              <a:rPr lang="en-US" sz="3600" b="1" dirty="0">
                <a:latin typeface="+mj-lt"/>
              </a:rPr>
              <a:t>2. Box Plot</a:t>
            </a:r>
            <a:endParaRPr lang="en-IN" sz="3600" b="1" dirty="0">
              <a:latin typeface="+mj-lt"/>
            </a:endParaRPr>
          </a:p>
        </p:txBody>
      </p:sp>
      <p:pic>
        <p:nvPicPr>
          <p:cNvPr id="4" name="Picture 3">
            <a:extLst>
              <a:ext uri="{FF2B5EF4-FFF2-40B4-BE49-F238E27FC236}">
                <a16:creationId xmlns:a16="http://schemas.microsoft.com/office/drawing/2014/main" id="{A2D05048-8C69-42AC-BE39-D8B842112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82" y="1234436"/>
            <a:ext cx="8032652" cy="4097220"/>
          </a:xfrm>
          <a:prstGeom prst="rect">
            <a:avLst/>
          </a:prstGeom>
        </p:spPr>
      </p:pic>
      <p:sp>
        <p:nvSpPr>
          <p:cNvPr id="5" name="TextBox 4">
            <a:extLst>
              <a:ext uri="{FF2B5EF4-FFF2-40B4-BE49-F238E27FC236}">
                <a16:creationId xmlns:a16="http://schemas.microsoft.com/office/drawing/2014/main" id="{46DAF08B-78B2-4B03-9095-5D8FCC05E322}"/>
              </a:ext>
            </a:extLst>
          </p:cNvPr>
          <p:cNvSpPr txBox="1"/>
          <p:nvPr/>
        </p:nvSpPr>
        <p:spPr>
          <a:xfrm>
            <a:off x="984739" y="5623564"/>
            <a:ext cx="8736037" cy="923330"/>
          </a:xfrm>
          <a:prstGeom prst="rect">
            <a:avLst/>
          </a:prstGeom>
          <a:noFill/>
        </p:spPr>
        <p:txBody>
          <a:bodyPr wrap="square" rtlCol="0">
            <a:spAutoFit/>
          </a:bodyPr>
          <a:lstStyle/>
          <a:p>
            <a:r>
              <a:rPr lang="en-US" b="1" i="1" dirty="0">
                <a:solidFill>
                  <a:srgbClr val="000000"/>
                </a:solidFill>
                <a:effectLst/>
                <a:latin typeface="Helvetica Neue"/>
              </a:rPr>
              <a:t>The box plot helps to understand the distribution of review lengths, which can be useful for identifying potential outliers and understanding the range and variability of review lengths in the dataset.</a:t>
            </a:r>
            <a:endParaRPr lang="en-IN" dirty="0"/>
          </a:p>
        </p:txBody>
      </p:sp>
    </p:spTree>
    <p:extLst>
      <p:ext uri="{BB962C8B-B14F-4D97-AF65-F5344CB8AC3E}">
        <p14:creationId xmlns:p14="http://schemas.microsoft.com/office/powerpoint/2010/main" val="323988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995BE-87F4-4EC0-8BEF-984BE709E7AF}"/>
              </a:ext>
            </a:extLst>
          </p:cNvPr>
          <p:cNvSpPr txBox="1"/>
          <p:nvPr/>
        </p:nvSpPr>
        <p:spPr>
          <a:xfrm>
            <a:off x="1111347" y="534573"/>
            <a:ext cx="7399607" cy="1477328"/>
          </a:xfrm>
          <a:prstGeom prst="rect">
            <a:avLst/>
          </a:prstGeom>
          <a:noFill/>
        </p:spPr>
        <p:txBody>
          <a:bodyPr wrap="square" rtlCol="0">
            <a:spAutoFit/>
          </a:bodyPr>
          <a:lstStyle/>
          <a:p>
            <a:r>
              <a:rPr lang="en-US" sz="3600" b="1" dirty="0">
                <a:latin typeface="+mj-lt"/>
              </a:rPr>
              <a:t>3</a:t>
            </a:r>
            <a:r>
              <a:rPr lang="en-US" sz="3600" dirty="0">
                <a:latin typeface="+mj-lt"/>
              </a:rPr>
              <a:t>.</a:t>
            </a:r>
            <a:r>
              <a:rPr lang="en-US" sz="3600" b="1" i="0" dirty="0">
                <a:solidFill>
                  <a:srgbClr val="000000"/>
                </a:solidFill>
                <a:effectLst/>
                <a:latin typeface="+mj-lt"/>
              </a:rPr>
              <a:t> Plotting the distribution of text length for positive sentiment</a:t>
            </a:r>
          </a:p>
          <a:p>
            <a:endParaRPr lang="en-IN" dirty="0"/>
          </a:p>
        </p:txBody>
      </p:sp>
      <p:pic>
        <p:nvPicPr>
          <p:cNvPr id="4" name="Picture 3">
            <a:extLst>
              <a:ext uri="{FF2B5EF4-FFF2-40B4-BE49-F238E27FC236}">
                <a16:creationId xmlns:a16="http://schemas.microsoft.com/office/drawing/2014/main" id="{718DB680-FF34-4C7B-8CFB-E83FB1E00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7" y="1776041"/>
            <a:ext cx="10682080" cy="3703105"/>
          </a:xfrm>
          <a:prstGeom prst="rect">
            <a:avLst/>
          </a:prstGeom>
        </p:spPr>
      </p:pic>
      <p:sp>
        <p:nvSpPr>
          <p:cNvPr id="5" name="TextBox 4">
            <a:extLst>
              <a:ext uri="{FF2B5EF4-FFF2-40B4-BE49-F238E27FC236}">
                <a16:creationId xmlns:a16="http://schemas.microsoft.com/office/drawing/2014/main" id="{9B04005A-76BD-4748-9F09-F714C06B7E27}"/>
              </a:ext>
            </a:extLst>
          </p:cNvPr>
          <p:cNvSpPr txBox="1"/>
          <p:nvPr/>
        </p:nvSpPr>
        <p:spPr>
          <a:xfrm>
            <a:off x="820605" y="6049108"/>
            <a:ext cx="8042041" cy="646331"/>
          </a:xfrm>
          <a:prstGeom prst="rect">
            <a:avLst/>
          </a:prstGeom>
          <a:noFill/>
        </p:spPr>
        <p:txBody>
          <a:bodyPr wrap="square" rtlCol="0">
            <a:spAutoFit/>
          </a:bodyPr>
          <a:lstStyle/>
          <a:p>
            <a:r>
              <a:rPr lang="en-US" b="1" i="1" dirty="0">
                <a:solidFill>
                  <a:srgbClr val="000000"/>
                </a:solidFill>
                <a:effectLst/>
                <a:latin typeface="Helvetica Neue"/>
              </a:rPr>
              <a:t>this graph provides an informative visualization and summary statistics of the text length distribution for positive sentiment</a:t>
            </a:r>
            <a:endParaRPr lang="en-IN" dirty="0"/>
          </a:p>
        </p:txBody>
      </p:sp>
    </p:spTree>
    <p:extLst>
      <p:ext uri="{BB962C8B-B14F-4D97-AF65-F5344CB8AC3E}">
        <p14:creationId xmlns:p14="http://schemas.microsoft.com/office/powerpoint/2010/main" val="364840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FFEB19-1077-4019-8E87-964E1C341D9E}"/>
              </a:ext>
            </a:extLst>
          </p:cNvPr>
          <p:cNvSpPr txBox="1"/>
          <p:nvPr/>
        </p:nvSpPr>
        <p:spPr>
          <a:xfrm>
            <a:off x="1009357" y="601339"/>
            <a:ext cx="7557868" cy="1200329"/>
          </a:xfrm>
          <a:prstGeom prst="rect">
            <a:avLst/>
          </a:prstGeom>
          <a:noFill/>
        </p:spPr>
        <p:txBody>
          <a:bodyPr wrap="square">
            <a:spAutoFit/>
          </a:bodyPr>
          <a:lstStyle/>
          <a:p>
            <a:r>
              <a:rPr lang="en-US" sz="3600" b="1" dirty="0">
                <a:latin typeface="+mj-lt"/>
              </a:rPr>
              <a:t>4. Plotting the distribution of text length for Negative Sentiment</a:t>
            </a:r>
            <a:endParaRPr lang="en-IN" sz="3600" b="1" dirty="0">
              <a:latin typeface="+mj-lt"/>
            </a:endParaRPr>
          </a:p>
        </p:txBody>
      </p:sp>
      <p:pic>
        <p:nvPicPr>
          <p:cNvPr id="6" name="Picture 5">
            <a:extLst>
              <a:ext uri="{FF2B5EF4-FFF2-40B4-BE49-F238E27FC236}">
                <a16:creationId xmlns:a16="http://schemas.microsoft.com/office/drawing/2014/main" id="{5C30EFBC-0F28-4F3B-AE7B-7086EA118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57" y="1801668"/>
            <a:ext cx="10573054" cy="3913336"/>
          </a:xfrm>
          <a:prstGeom prst="rect">
            <a:avLst/>
          </a:prstGeom>
        </p:spPr>
      </p:pic>
      <p:sp>
        <p:nvSpPr>
          <p:cNvPr id="9" name="TextBox 8">
            <a:extLst>
              <a:ext uri="{FF2B5EF4-FFF2-40B4-BE49-F238E27FC236}">
                <a16:creationId xmlns:a16="http://schemas.microsoft.com/office/drawing/2014/main" id="{523A684A-D04E-4B70-948E-82D0B816444C}"/>
              </a:ext>
            </a:extLst>
          </p:cNvPr>
          <p:cNvSpPr txBox="1"/>
          <p:nvPr/>
        </p:nvSpPr>
        <p:spPr>
          <a:xfrm>
            <a:off x="1617785" y="6203852"/>
            <a:ext cx="7680960" cy="923330"/>
          </a:xfrm>
          <a:prstGeom prst="rect">
            <a:avLst/>
          </a:prstGeom>
          <a:noFill/>
        </p:spPr>
        <p:txBody>
          <a:bodyPr wrap="square" rtlCol="0">
            <a:spAutoFit/>
          </a:bodyPr>
          <a:lstStyle/>
          <a:p>
            <a:r>
              <a:rPr lang="en-US" b="1" i="1" dirty="0">
                <a:solidFill>
                  <a:srgbClr val="000000"/>
                </a:solidFill>
                <a:effectLst/>
                <a:latin typeface="Helvetica Neue"/>
              </a:rPr>
              <a:t>this graph provides an informative visualization and summary statistics of the text length distribution for </a:t>
            </a:r>
            <a:r>
              <a:rPr lang="en-US" b="1" i="1" dirty="0">
                <a:solidFill>
                  <a:srgbClr val="000000"/>
                </a:solidFill>
                <a:latin typeface="Helvetica Neue"/>
              </a:rPr>
              <a:t>nega</a:t>
            </a:r>
            <a:r>
              <a:rPr lang="en-US" b="1" i="1" dirty="0">
                <a:solidFill>
                  <a:srgbClr val="000000"/>
                </a:solidFill>
                <a:effectLst/>
                <a:latin typeface="Helvetica Neue"/>
              </a:rPr>
              <a:t>tive sentiment</a:t>
            </a:r>
            <a:endParaRPr lang="en-IN" dirty="0"/>
          </a:p>
          <a:p>
            <a:endParaRPr lang="en-IN" dirty="0"/>
          </a:p>
        </p:txBody>
      </p:sp>
    </p:spTree>
    <p:extLst>
      <p:ext uri="{BB962C8B-B14F-4D97-AF65-F5344CB8AC3E}">
        <p14:creationId xmlns:p14="http://schemas.microsoft.com/office/powerpoint/2010/main" val="293486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BA169-F9B4-495A-A2CC-77353581229F}"/>
              </a:ext>
            </a:extLst>
          </p:cNvPr>
          <p:cNvSpPr txBox="1"/>
          <p:nvPr/>
        </p:nvSpPr>
        <p:spPr>
          <a:xfrm>
            <a:off x="914400" y="309489"/>
            <a:ext cx="6710289" cy="1200329"/>
          </a:xfrm>
          <a:prstGeom prst="rect">
            <a:avLst/>
          </a:prstGeom>
          <a:noFill/>
        </p:spPr>
        <p:txBody>
          <a:bodyPr wrap="square" rtlCol="0">
            <a:spAutoFit/>
          </a:bodyPr>
          <a:lstStyle/>
          <a:p>
            <a:r>
              <a:rPr lang="en-US" sz="3600" b="1" dirty="0">
                <a:latin typeface="+mj-lt"/>
              </a:rPr>
              <a:t>5.WordCloud</a:t>
            </a:r>
          </a:p>
          <a:p>
            <a:endParaRPr lang="en-IN" sz="3600" b="1" dirty="0">
              <a:latin typeface="+mj-lt"/>
            </a:endParaRPr>
          </a:p>
        </p:txBody>
      </p:sp>
      <p:pic>
        <p:nvPicPr>
          <p:cNvPr id="6" name="Picture 5">
            <a:extLst>
              <a:ext uri="{FF2B5EF4-FFF2-40B4-BE49-F238E27FC236}">
                <a16:creationId xmlns:a16="http://schemas.microsoft.com/office/drawing/2014/main" id="{0216A228-1922-4742-8D07-9EB0614BD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4" y="1097280"/>
            <a:ext cx="8932984" cy="4121834"/>
          </a:xfrm>
          <a:prstGeom prst="rect">
            <a:avLst/>
          </a:prstGeom>
          <a:scene3d>
            <a:camera prst="orthographicFront"/>
            <a:lightRig rig="threePt" dir="t"/>
          </a:scene3d>
          <a:sp3d>
            <a:bevelT w="25400"/>
            <a:bevelB w="6350"/>
          </a:sp3d>
        </p:spPr>
      </p:pic>
      <p:sp>
        <p:nvSpPr>
          <p:cNvPr id="7" name="TextBox 6">
            <a:extLst>
              <a:ext uri="{FF2B5EF4-FFF2-40B4-BE49-F238E27FC236}">
                <a16:creationId xmlns:a16="http://schemas.microsoft.com/office/drawing/2014/main" id="{EBDEDE38-0600-4ED8-A75A-7A99500F5204}"/>
              </a:ext>
            </a:extLst>
          </p:cNvPr>
          <p:cNvSpPr txBox="1"/>
          <p:nvPr/>
        </p:nvSpPr>
        <p:spPr>
          <a:xfrm>
            <a:off x="1012874" y="5809957"/>
            <a:ext cx="8356209" cy="646331"/>
          </a:xfrm>
          <a:prstGeom prst="rect">
            <a:avLst/>
          </a:prstGeom>
          <a:noFill/>
        </p:spPr>
        <p:txBody>
          <a:bodyPr wrap="square" rtlCol="0">
            <a:spAutoFit/>
          </a:bodyPr>
          <a:lstStyle/>
          <a:p>
            <a:r>
              <a:rPr lang="en-US" b="1" i="1" dirty="0">
                <a:solidFill>
                  <a:srgbClr val="000000"/>
                </a:solidFill>
                <a:effectLst/>
                <a:latin typeface="Helvetica Neue"/>
              </a:rPr>
              <a:t>The resulting graph is a visual representation of the most common positive words found in the customer reviews dataset.</a:t>
            </a:r>
            <a:endParaRPr lang="en-IN" dirty="0"/>
          </a:p>
        </p:txBody>
      </p:sp>
    </p:spTree>
    <p:extLst>
      <p:ext uri="{BB962C8B-B14F-4D97-AF65-F5344CB8AC3E}">
        <p14:creationId xmlns:p14="http://schemas.microsoft.com/office/powerpoint/2010/main" val="296406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C18ED-3C4F-4E63-B397-FCBFD6664A06}"/>
              </a:ext>
            </a:extLst>
          </p:cNvPr>
          <p:cNvSpPr txBox="1"/>
          <p:nvPr/>
        </p:nvSpPr>
        <p:spPr>
          <a:xfrm>
            <a:off x="665871" y="464234"/>
            <a:ext cx="5430129" cy="646331"/>
          </a:xfrm>
          <a:prstGeom prst="rect">
            <a:avLst/>
          </a:prstGeom>
          <a:noFill/>
        </p:spPr>
        <p:txBody>
          <a:bodyPr wrap="square" rtlCol="0">
            <a:spAutoFit/>
          </a:bodyPr>
          <a:lstStyle/>
          <a:p>
            <a:r>
              <a:rPr lang="en-US" sz="3600" b="1" dirty="0">
                <a:latin typeface="+mj-lt"/>
              </a:rPr>
              <a:t>6.WordCloud</a:t>
            </a:r>
            <a:endParaRPr lang="en-IN" sz="3600" b="1" dirty="0">
              <a:latin typeface="+mj-lt"/>
            </a:endParaRPr>
          </a:p>
        </p:txBody>
      </p:sp>
      <p:pic>
        <p:nvPicPr>
          <p:cNvPr id="5" name="Picture 4">
            <a:extLst>
              <a:ext uri="{FF2B5EF4-FFF2-40B4-BE49-F238E27FC236}">
                <a16:creationId xmlns:a16="http://schemas.microsoft.com/office/drawing/2014/main" id="{8A52B242-89E6-4A4E-9B1F-162E3567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687" y="1308295"/>
            <a:ext cx="8707901" cy="3882684"/>
          </a:xfrm>
          <a:prstGeom prst="rect">
            <a:avLst/>
          </a:prstGeom>
        </p:spPr>
      </p:pic>
      <p:sp>
        <p:nvSpPr>
          <p:cNvPr id="6" name="TextBox 5">
            <a:extLst>
              <a:ext uri="{FF2B5EF4-FFF2-40B4-BE49-F238E27FC236}">
                <a16:creationId xmlns:a16="http://schemas.microsoft.com/office/drawing/2014/main" id="{091F42D4-3880-43E0-990F-C2BC3FDE0C00}"/>
              </a:ext>
            </a:extLst>
          </p:cNvPr>
          <p:cNvSpPr txBox="1"/>
          <p:nvPr/>
        </p:nvSpPr>
        <p:spPr>
          <a:xfrm>
            <a:off x="1181687" y="5691164"/>
            <a:ext cx="7680960" cy="646331"/>
          </a:xfrm>
          <a:prstGeom prst="rect">
            <a:avLst/>
          </a:prstGeom>
          <a:noFill/>
        </p:spPr>
        <p:txBody>
          <a:bodyPr wrap="square" rtlCol="0">
            <a:spAutoFit/>
          </a:bodyPr>
          <a:lstStyle/>
          <a:p>
            <a:r>
              <a:rPr lang="en-US" b="1" i="1" dirty="0">
                <a:solidFill>
                  <a:srgbClr val="000000"/>
                </a:solidFill>
                <a:effectLst/>
                <a:latin typeface="Helvetica Neue"/>
              </a:rPr>
              <a:t>The resulting graph is a visual representation of the most common Negative words found in the customer reviews dataset.</a:t>
            </a:r>
            <a:endParaRPr lang="en-IN" dirty="0"/>
          </a:p>
        </p:txBody>
      </p:sp>
    </p:spTree>
    <p:extLst>
      <p:ext uri="{BB962C8B-B14F-4D97-AF65-F5344CB8AC3E}">
        <p14:creationId xmlns:p14="http://schemas.microsoft.com/office/powerpoint/2010/main" val="3525096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997</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Bradley Hand ITC</vt:lpstr>
      <vt:lpstr>Britannic Bold</vt:lpstr>
      <vt:lpstr>Calibri</vt:lpstr>
      <vt:lpstr>Calibri Light</vt:lpstr>
      <vt:lpstr>Edwardian Script ITC</vt:lpstr>
      <vt:lpstr>Helvetica Neue</vt:lpstr>
      <vt:lpstr>Söhne</vt:lpstr>
      <vt:lpstr>Office Theme</vt:lpstr>
      <vt:lpstr>PowerPoint Presentation</vt:lpstr>
      <vt:lpstr>  Objective. </vt:lpstr>
      <vt:lpstr>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Sharma</dc:creator>
  <cp:lastModifiedBy>Utkarsh Sharma</cp:lastModifiedBy>
  <cp:revision>21</cp:revision>
  <dcterms:created xsi:type="dcterms:W3CDTF">2023-03-14T05:17:08Z</dcterms:created>
  <dcterms:modified xsi:type="dcterms:W3CDTF">2023-03-14T10:29:04Z</dcterms:modified>
</cp:coreProperties>
</file>