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28C42-FE94-48D1-8461-45145068F0F9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97EB2-2CA9-4B1B-B208-70ECF7CDA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5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97EB2-2CA9-4B1B-B208-70ECF7CDA4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EC1D-1D8D-4EB3-8D8B-DE096B319B7E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E56-2326-493A-8936-F955F5B7F80D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BAA0-D52F-4A2D-99A5-1F94DC67188D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4CBE-2720-4990-9016-1ACE457CF1EF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8B768-017F-46A3-83FB-C46F296B2F3E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6CB5-CB0D-49D2-B5CF-5AB9C44FF7D8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B88-303F-4D45-83C7-8EB9BC4AE765}" type="datetime1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5C19-DCC9-4BDE-B2AD-19576601C77D}" type="datetime1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659F-06C4-4AEA-8361-FEBDF95DCA44}" type="datetime1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71E3-E543-419C-92AF-0032C98598EB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3554A-1848-48CE-BC40-05296F415DD9}" type="datetime1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0505F-893C-4E0C-9769-E0744174E847}" type="datetime1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&lt;Subject Code&gt; &lt;Name of Subject&gt;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55922-87EB-483D-8474-2C9330A0D9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14554"/>
            <a:ext cx="7772400" cy="1143008"/>
          </a:xfrm>
        </p:spPr>
        <p:txBody>
          <a:bodyPr>
            <a:normAutofit/>
          </a:bodyPr>
          <a:lstStyle/>
          <a:p>
            <a:r>
              <a:rPr lang="en-GB" sz="5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Sort </a:t>
            </a:r>
            <a:endParaRPr lang="en-US" sz="5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48" y="378904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Navin</a:t>
            </a:r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GB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Agrawal</a:t>
            </a:r>
            <a:endParaRPr lang="en-GB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GB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Dept. of CEA, GLA University, Mathura</a:t>
            </a:r>
            <a:endParaRPr 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3286116" y="557800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4348" y="27860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Python Program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7584" y="1363990"/>
            <a:ext cx="69127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rgbClr val="002060"/>
                </a:solidFill>
              </a:rPr>
              <a:t>def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insertionSort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): </a:t>
            </a:r>
          </a:p>
          <a:p>
            <a:r>
              <a:rPr lang="en-IN" sz="2400" dirty="0"/>
              <a:t>   </a:t>
            </a:r>
            <a:r>
              <a:rPr lang="en-IN" sz="2400" dirty="0" smtClean="0"/>
              <a:t>    </a:t>
            </a:r>
            <a:r>
              <a:rPr lang="en-IN" sz="2400" dirty="0" smtClean="0">
                <a:solidFill>
                  <a:srgbClr val="C00000"/>
                </a:solidFill>
              </a:rPr>
              <a:t>for 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dirty="0">
                <a:solidFill>
                  <a:srgbClr val="C00000"/>
                </a:solidFill>
              </a:rPr>
              <a:t> in range(1, </a:t>
            </a:r>
            <a:r>
              <a:rPr lang="en-IN" sz="2400" dirty="0" err="1">
                <a:solidFill>
                  <a:srgbClr val="C00000"/>
                </a:solidFill>
              </a:rPr>
              <a:t>len</a:t>
            </a:r>
            <a:r>
              <a:rPr lang="en-IN" sz="2400" dirty="0">
                <a:solidFill>
                  <a:srgbClr val="C00000"/>
                </a:solidFill>
              </a:rPr>
              <a:t>(</a:t>
            </a:r>
            <a:r>
              <a:rPr lang="en-IN" sz="2400" dirty="0" err="1">
                <a:solidFill>
                  <a:srgbClr val="C00000"/>
                </a:solidFill>
              </a:rPr>
              <a:t>arr</a:t>
            </a:r>
            <a:r>
              <a:rPr lang="en-IN" sz="2400" dirty="0">
                <a:solidFill>
                  <a:srgbClr val="C00000"/>
                </a:solidFill>
              </a:rPr>
              <a:t>)): 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     	key </a:t>
            </a:r>
            <a:r>
              <a:rPr lang="en-IN" sz="2400" dirty="0"/>
              <a:t>= </a:t>
            </a:r>
            <a:r>
              <a:rPr lang="en-IN" sz="2400" dirty="0" err="1"/>
              <a:t>arr</a:t>
            </a:r>
            <a:r>
              <a:rPr lang="en-IN" sz="2400" dirty="0"/>
              <a:t>[</a:t>
            </a:r>
            <a:r>
              <a:rPr lang="en-IN" sz="2400" dirty="0" err="1"/>
              <a:t>i</a:t>
            </a:r>
            <a:r>
              <a:rPr lang="en-IN" sz="2400" dirty="0"/>
              <a:t>] </a:t>
            </a:r>
          </a:p>
          <a:p>
            <a:r>
              <a:rPr lang="en-IN" sz="2400" dirty="0"/>
              <a:t>  </a:t>
            </a:r>
            <a:r>
              <a:rPr lang="en-IN" sz="2400" dirty="0" smtClean="0"/>
              <a:t>        	j </a:t>
            </a:r>
            <a:r>
              <a:rPr lang="en-IN" sz="2400" dirty="0"/>
              <a:t>= i-1</a:t>
            </a:r>
          </a:p>
          <a:p>
            <a:r>
              <a:rPr lang="en-IN" sz="2400" dirty="0"/>
              <a:t>        </a:t>
            </a:r>
            <a:r>
              <a:rPr lang="en-IN" sz="2400" dirty="0" smtClean="0"/>
              <a:t>	</a:t>
            </a:r>
            <a:r>
              <a:rPr lang="en-IN" sz="2400" dirty="0" smtClean="0">
                <a:solidFill>
                  <a:srgbClr val="0070C0"/>
                </a:solidFill>
              </a:rPr>
              <a:t>while </a:t>
            </a:r>
            <a:r>
              <a:rPr lang="en-IN" sz="2400" dirty="0">
                <a:solidFill>
                  <a:srgbClr val="0070C0"/>
                </a:solidFill>
              </a:rPr>
              <a:t>j &gt;= 0 and key &lt; </a:t>
            </a:r>
            <a:r>
              <a:rPr lang="en-IN" sz="2400" dirty="0" err="1">
                <a:solidFill>
                  <a:srgbClr val="0070C0"/>
                </a:solidFill>
              </a:rPr>
              <a:t>arr</a:t>
            </a:r>
            <a:r>
              <a:rPr lang="en-IN" sz="2400" dirty="0">
                <a:solidFill>
                  <a:srgbClr val="0070C0"/>
                </a:solidFill>
              </a:rPr>
              <a:t>[j] : </a:t>
            </a:r>
          </a:p>
          <a:p>
            <a:r>
              <a:rPr lang="en-IN" sz="2400" dirty="0">
                <a:solidFill>
                  <a:srgbClr val="0070C0"/>
                </a:solidFill>
              </a:rPr>
              <a:t>                </a:t>
            </a:r>
            <a:r>
              <a:rPr lang="en-IN" sz="2400" dirty="0" smtClean="0">
                <a:solidFill>
                  <a:srgbClr val="0070C0"/>
                </a:solidFill>
              </a:rPr>
              <a:t>		</a:t>
            </a:r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[j </a:t>
            </a:r>
            <a:r>
              <a:rPr lang="en-IN" sz="2400" dirty="0">
                <a:solidFill>
                  <a:srgbClr val="0070C0"/>
                </a:solidFill>
              </a:rPr>
              <a:t>+ 1] = </a:t>
            </a:r>
            <a:r>
              <a:rPr lang="en-IN" sz="2400" dirty="0" err="1">
                <a:solidFill>
                  <a:srgbClr val="0070C0"/>
                </a:solidFill>
              </a:rPr>
              <a:t>arr</a:t>
            </a:r>
            <a:r>
              <a:rPr lang="en-IN" sz="2400" dirty="0">
                <a:solidFill>
                  <a:srgbClr val="0070C0"/>
                </a:solidFill>
              </a:rPr>
              <a:t>[j] </a:t>
            </a:r>
          </a:p>
          <a:p>
            <a:r>
              <a:rPr lang="en-IN" sz="2400" dirty="0">
                <a:solidFill>
                  <a:srgbClr val="0070C0"/>
                </a:solidFill>
              </a:rPr>
              <a:t>                </a:t>
            </a:r>
            <a:r>
              <a:rPr lang="en-IN" sz="2400" dirty="0" smtClean="0">
                <a:solidFill>
                  <a:srgbClr val="0070C0"/>
                </a:solidFill>
              </a:rPr>
              <a:t>		j </a:t>
            </a:r>
            <a:r>
              <a:rPr lang="en-IN" sz="2400" dirty="0">
                <a:solidFill>
                  <a:srgbClr val="0070C0"/>
                </a:solidFill>
              </a:rPr>
              <a:t>-= 1</a:t>
            </a:r>
          </a:p>
          <a:p>
            <a:r>
              <a:rPr lang="en-IN" sz="2400" dirty="0"/>
              <a:t>        </a:t>
            </a:r>
            <a:r>
              <a:rPr lang="en-IN" sz="2400" dirty="0" smtClean="0"/>
              <a:t>	</a:t>
            </a:r>
            <a:r>
              <a:rPr lang="en-IN" sz="2400" dirty="0" err="1" smtClean="0"/>
              <a:t>arr</a:t>
            </a:r>
            <a:r>
              <a:rPr lang="en-IN" sz="2400" dirty="0" smtClean="0"/>
              <a:t>[j </a:t>
            </a:r>
            <a:r>
              <a:rPr lang="en-IN" sz="2400" dirty="0"/>
              <a:t>+ 1] = key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4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Python Program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615182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 = []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n=</a:t>
            </a:r>
            <a:r>
              <a:rPr lang="en-IN" sz="2400" b="1" dirty="0" err="1">
                <a:solidFill>
                  <a:srgbClr val="002060"/>
                </a:solidFill>
              </a:rPr>
              <a:t>int</a:t>
            </a:r>
            <a:r>
              <a:rPr lang="en-IN" sz="2400" b="1" dirty="0">
                <a:solidFill>
                  <a:srgbClr val="002060"/>
                </a:solidFill>
              </a:rPr>
              <a:t>(input('input size of array'))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for </a:t>
            </a:r>
            <a:r>
              <a:rPr lang="en-IN" sz="2400" b="1" dirty="0" err="1">
                <a:solidFill>
                  <a:srgbClr val="0070C0"/>
                </a:solidFill>
              </a:rPr>
              <a:t>i</a:t>
            </a:r>
            <a:r>
              <a:rPr lang="en-IN" sz="2400" b="1" dirty="0">
                <a:solidFill>
                  <a:srgbClr val="0070C0"/>
                </a:solidFill>
              </a:rPr>
              <a:t> in range(0, n): </a:t>
            </a:r>
          </a:p>
          <a:p>
            <a:r>
              <a:rPr lang="en-IN" sz="2400" b="1" dirty="0" smtClean="0">
                <a:solidFill>
                  <a:srgbClr val="0070C0"/>
                </a:solidFill>
              </a:rPr>
              <a:t>	</a:t>
            </a:r>
            <a:r>
              <a:rPr lang="en-IN" sz="2400" b="1" dirty="0" err="1" smtClean="0">
                <a:solidFill>
                  <a:srgbClr val="0070C0"/>
                </a:solidFill>
              </a:rPr>
              <a:t>ele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= </a:t>
            </a:r>
            <a:r>
              <a:rPr lang="en-IN" sz="2400" b="1" dirty="0" err="1">
                <a:solidFill>
                  <a:srgbClr val="0070C0"/>
                </a:solidFill>
              </a:rPr>
              <a:t>int</a:t>
            </a:r>
            <a:r>
              <a:rPr lang="en-IN" sz="2400" b="1" dirty="0">
                <a:solidFill>
                  <a:srgbClr val="0070C0"/>
                </a:solidFill>
              </a:rPr>
              <a:t>(input()) </a:t>
            </a:r>
          </a:p>
          <a:p>
            <a:r>
              <a:rPr lang="en-IN" sz="2400" b="1" dirty="0">
                <a:solidFill>
                  <a:srgbClr val="0070C0"/>
                </a:solidFill>
              </a:rPr>
              <a:t>    </a:t>
            </a:r>
            <a:r>
              <a:rPr lang="en-IN" sz="2400" b="1" dirty="0" smtClean="0">
                <a:solidFill>
                  <a:srgbClr val="0070C0"/>
                </a:solidFill>
              </a:rPr>
              <a:t>	</a:t>
            </a:r>
            <a:r>
              <a:rPr lang="en-IN" sz="2400" b="1" dirty="0" err="1" smtClean="0">
                <a:solidFill>
                  <a:srgbClr val="0070C0"/>
                </a:solidFill>
              </a:rPr>
              <a:t>arr.append</a:t>
            </a:r>
            <a:r>
              <a:rPr lang="en-IN" sz="2400" b="1" dirty="0" smtClean="0">
                <a:solidFill>
                  <a:srgbClr val="0070C0"/>
                </a:solidFill>
              </a:rPr>
              <a:t>(</a:t>
            </a:r>
            <a:r>
              <a:rPr lang="en-IN" sz="2400" b="1" dirty="0" err="1" smtClean="0">
                <a:solidFill>
                  <a:srgbClr val="0070C0"/>
                </a:solidFill>
              </a:rPr>
              <a:t>ele</a:t>
            </a:r>
            <a:r>
              <a:rPr lang="en-IN" sz="2400" b="1" dirty="0" smtClean="0">
                <a:solidFill>
                  <a:srgbClr val="0070C0"/>
                </a:solidFill>
              </a:rPr>
              <a:t>)</a:t>
            </a:r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 err="1">
                <a:solidFill>
                  <a:srgbClr val="C00000"/>
                </a:solidFill>
              </a:rPr>
              <a:t>insertionSort</a:t>
            </a:r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)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for 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 in range(</a:t>
            </a:r>
            <a:r>
              <a:rPr lang="en-IN" sz="2400" b="1" dirty="0" err="1">
                <a:solidFill>
                  <a:srgbClr val="002060"/>
                </a:solidFill>
              </a:rPr>
              <a:t>len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)): 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	print </a:t>
            </a:r>
            <a:r>
              <a:rPr lang="en-IN" sz="2400" b="1" dirty="0">
                <a:solidFill>
                  <a:srgbClr val="002060"/>
                </a:solidFill>
              </a:rPr>
              <a:t>("% d" % </a:t>
            </a:r>
            <a:r>
              <a:rPr lang="en-IN" sz="2400" b="1" dirty="0" err="1">
                <a:solidFill>
                  <a:srgbClr val="002060"/>
                </a:solidFill>
              </a:rPr>
              <a:t>arr</a:t>
            </a:r>
            <a:r>
              <a:rPr lang="en-IN" sz="2400" b="1" dirty="0">
                <a:solidFill>
                  <a:srgbClr val="002060"/>
                </a:solidFill>
              </a:rPr>
              <a:t>[</a:t>
            </a:r>
            <a:r>
              <a:rPr lang="en-IN" sz="2400" b="1" dirty="0" err="1">
                <a:solidFill>
                  <a:srgbClr val="002060"/>
                </a:solidFill>
              </a:rPr>
              <a:t>i</a:t>
            </a:r>
            <a:r>
              <a:rPr lang="en-IN" sz="2400" b="1" dirty="0">
                <a:solidFill>
                  <a:srgbClr val="002060"/>
                </a:solidFill>
              </a:rPr>
              <a:t>]) </a:t>
            </a:r>
          </a:p>
        </p:txBody>
      </p:sp>
    </p:spTree>
    <p:extLst>
      <p:ext uri="{BB962C8B-B14F-4D97-AF65-F5344CB8AC3E}">
        <p14:creationId xmlns:p14="http://schemas.microsoft.com/office/powerpoint/2010/main" val="257198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Execution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61518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196752"/>
            <a:ext cx="8678198" cy="52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08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Complexity Analysis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61518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615182"/>
            <a:ext cx="5702894" cy="294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6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64" y="2650130"/>
            <a:ext cx="8229600" cy="1143000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27584" y="161518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9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Insertion Sort 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752056" cy="365125"/>
          </a:xfrm>
        </p:spPr>
        <p:txBody>
          <a:bodyPr/>
          <a:lstStyle/>
          <a:p>
            <a:r>
              <a:rPr lang="en-GB" dirty="0" smtClean="0"/>
              <a:t>&lt;BCSC0807</a:t>
            </a:r>
            <a:r>
              <a:rPr lang="en-GB" dirty="0"/>
              <a:t>:</a:t>
            </a:r>
            <a:r>
              <a:rPr lang="en-GB" dirty="0" smtClean="0"/>
              <a:t>Design and Analysis of Algorithms Lab&gt;</a:t>
            </a:r>
            <a:endParaRPr lang="en-US" dirty="0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PHP: Sort a list of elements using Insertion sort - w3resourc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17638"/>
            <a:ext cx="71848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67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insertion_Sort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[], 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an array, and n is size of array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for 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=1 to n do { 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key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GB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]; 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j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GB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- 1; 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while (j &gt;= 0 &amp;&amp; </a:t>
            </a:r>
            <a:r>
              <a:rPr lang="en-GB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 &gt; key) 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{ 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+ 1] = </a:t>
            </a:r>
            <a:r>
              <a:rPr lang="en-GB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[j]; 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j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= j - 1; 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} 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GB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[j </a:t>
            </a: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+ 1] = key; 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} 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} </a:t>
            </a:r>
            <a:endParaRPr lang="en-GB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&lt;Subject Code&gt; &lt;Name of Subject&gt;</a:t>
            </a:r>
            <a:endParaRPr lang="en-US" dirty="0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933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92088" y="1279525"/>
            <a:ext cx="7796336" cy="5003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0	1	2	3	4	5	6	7	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4	3	2	10	12	1	5	6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N=8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=1,2,3,4,5,6,7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Take 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=1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Key=a[</a:t>
            </a:r>
            <a:r>
              <a:rPr lang="en-US" b="1" dirty="0" err="1" smtClean="0">
                <a:solidFill>
                  <a:srgbClr val="002060"/>
                </a:solidFill>
              </a:rPr>
              <a:t>i</a:t>
            </a:r>
            <a:r>
              <a:rPr lang="en-US" b="1" dirty="0" smtClean="0">
                <a:solidFill>
                  <a:srgbClr val="002060"/>
                </a:solidFill>
              </a:rPr>
              <a:t>]=a[1]=3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J=i-1=1-1=0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Loop : j&gt;=0 and a[j]&gt;key i.e.  a[0]&gt;3  4&gt;3 yes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A[j+1]=a[j]  a[1]=a[0]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</a:rPr>
              <a:t>      	</a:t>
            </a:r>
            <a:r>
              <a:rPr lang="en-US" b="1" dirty="0" smtClean="0">
                <a:solidFill>
                  <a:srgbClr val="C00000"/>
                </a:solidFill>
              </a:rPr>
              <a:t>4	4	2	10	12	1	5	6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j=j-1=-1 loop will be false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After loop a[-1+1]=3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2060"/>
                </a:solidFill>
              </a:rPr>
              <a:t>	</a:t>
            </a:r>
            <a:r>
              <a:rPr lang="en-US" b="1" dirty="0" smtClean="0">
                <a:solidFill>
                  <a:srgbClr val="C00000"/>
                </a:solidFill>
              </a:rPr>
              <a:t>3	4	2	10	12	1	5	6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0	1	2	3	4	5	6	7	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	3	4	2	10	12	1	5	6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Take </a:t>
            </a:r>
            <a:r>
              <a:rPr lang="en-US" sz="3600" b="1" dirty="0" err="1" smtClean="0">
                <a:solidFill>
                  <a:srgbClr val="002060"/>
                </a:solidFill>
              </a:rPr>
              <a:t>i</a:t>
            </a:r>
            <a:r>
              <a:rPr lang="en-US" sz="3600" b="1" dirty="0" smtClean="0">
                <a:solidFill>
                  <a:srgbClr val="002060"/>
                </a:solidFill>
              </a:rPr>
              <a:t>=2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Key=a[</a:t>
            </a:r>
            <a:r>
              <a:rPr lang="en-US" sz="3600" b="1" dirty="0" err="1" smtClean="0">
                <a:solidFill>
                  <a:srgbClr val="002060"/>
                </a:solidFill>
              </a:rPr>
              <a:t>i</a:t>
            </a:r>
            <a:r>
              <a:rPr lang="en-US" sz="3600" b="1" dirty="0" smtClean="0">
                <a:solidFill>
                  <a:srgbClr val="002060"/>
                </a:solidFill>
              </a:rPr>
              <a:t>]=a[2]=2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J=i-1=2-1=1 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Loop : j&gt;=0 and a[j]&gt;key i.e.  A[1]&gt;2  4&gt;2 yes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A[j+1]=a[j]  a[2]=a[1]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3	4	4	10	12	1	5	6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  j=j-1=1-1 =0   loop again run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j&gt;=0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 and a[j]&gt;key i.e.  A[0]&gt;2  3&gt;2 yes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A[j+1]=a[j]  a[1]=a[0]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	</a:t>
            </a:r>
            <a:r>
              <a:rPr lang="en-US" sz="3600" b="1" dirty="0" smtClean="0">
                <a:solidFill>
                  <a:srgbClr val="C00000"/>
                </a:solidFill>
              </a:rPr>
              <a:t>3	3	4	10	12	1	5	6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J=j-1 =0-1=-1 loop will stop</a:t>
            </a:r>
          </a:p>
          <a:p>
            <a:r>
              <a:rPr lang="en-US" sz="3600" b="1" dirty="0" smtClean="0">
                <a:solidFill>
                  <a:srgbClr val="002060"/>
                </a:solidFill>
              </a:rPr>
              <a:t>A[j+1]=key 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002060"/>
                </a:solidFill>
              </a:rPr>
              <a:t>	</a:t>
            </a:r>
            <a:r>
              <a:rPr lang="en-US" sz="3600" b="1" dirty="0" smtClean="0">
                <a:solidFill>
                  <a:srgbClr val="C00000"/>
                </a:solidFill>
              </a:rPr>
              <a:t>2	3	4	10	12	1	5	6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0	1	2	3	4	5	6	7	2	3	4	10	12	1	5	6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Take 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=3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Key=a[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]=a[3]=10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J=i-1=3-1=2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j&gt;=0 but a[2]&gt;key 4&gt;10 Loop will not execute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A[3]=key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A[3]=10  No change same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1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3528" y="1278827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0	1	2	3	4	5	6	7	2	3	4	10	12	1	5	6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Take 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=4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Key=a[</a:t>
            </a:r>
            <a:r>
              <a:rPr lang="en-US" sz="2400" b="1" dirty="0" err="1" smtClean="0">
                <a:solidFill>
                  <a:srgbClr val="002060"/>
                </a:solidFill>
              </a:rPr>
              <a:t>i</a:t>
            </a:r>
            <a:r>
              <a:rPr lang="en-US" sz="2400" b="1" dirty="0" smtClean="0">
                <a:solidFill>
                  <a:srgbClr val="002060"/>
                </a:solidFill>
              </a:rPr>
              <a:t>]=a[4]=12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J=i-1=4-1=3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j&gt;=0 but a[3]&gt;key 12&gt;10 Loop will not execute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A[3]=key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A[4]=12  No change again same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99592" y="1506315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0	1	2	3	4	5	6	</a:t>
            </a:r>
            <a:r>
              <a:rPr lang="en-US" sz="2400" b="1" dirty="0" smtClean="0">
                <a:solidFill>
                  <a:srgbClr val="C00000"/>
                </a:solidFill>
              </a:rPr>
              <a:t>7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	3	4	10	12	1	5	6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Take </a:t>
            </a:r>
            <a:r>
              <a:rPr lang="en-US" sz="2400" b="1" dirty="0" err="1">
                <a:solidFill>
                  <a:srgbClr val="002060"/>
                </a:solidFill>
              </a:rPr>
              <a:t>i</a:t>
            </a:r>
            <a:r>
              <a:rPr lang="en-US" sz="2400" b="1" dirty="0">
                <a:solidFill>
                  <a:srgbClr val="002060"/>
                </a:solidFill>
              </a:rPr>
              <a:t>=5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Key=a[</a:t>
            </a:r>
            <a:r>
              <a:rPr lang="en-US" sz="2400" b="1" dirty="0" err="1">
                <a:solidFill>
                  <a:srgbClr val="002060"/>
                </a:solidFill>
              </a:rPr>
              <a:t>i</a:t>
            </a:r>
            <a:r>
              <a:rPr lang="en-US" sz="2400" b="1" dirty="0">
                <a:solidFill>
                  <a:srgbClr val="002060"/>
                </a:solidFill>
              </a:rPr>
              <a:t>]=a[5]=1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J=i-1=5-1=4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Loop j&gt;=0 a[j]&gt;key 12&gt;1 Yes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A[j+1]=a[j]  a[5]=a[4]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	3	4	10	12	12	5	6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J=j-1=4-1=3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Loop j&gt;=0 a[j]&gt;key 10&gt;1 Yes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A[4]=a[3]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	3	4	10	10	12	5	6</a:t>
            </a:r>
          </a:p>
        </p:txBody>
      </p:sp>
    </p:spTree>
    <p:extLst>
      <p:ext uri="{BB962C8B-B14F-4D97-AF65-F5344CB8AC3E}">
        <p14:creationId xmlns:p14="http://schemas.microsoft.com/office/powerpoint/2010/main" val="1686072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 smtClean="0">
                <a:latin typeface="Times New Roman" pitchFamily="18" charset="0"/>
                <a:cs typeface="Times New Roman" pitchFamily="18" charset="0"/>
              </a:rPr>
              <a:t>Python Program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55922-87EB-483D-8474-2C9330A0D92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214282" y="214290"/>
            <a:ext cx="1622550" cy="8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2830860" y="6429375"/>
            <a:ext cx="3752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&lt;BCSC0807:Design and Analysis of Algorithms Lab&gt;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7584" y="1363990"/>
            <a:ext cx="69127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>
                <a:solidFill>
                  <a:srgbClr val="002060"/>
                </a:solidFill>
              </a:rPr>
              <a:t>def</a:t>
            </a:r>
            <a:r>
              <a:rPr lang="en-IN" sz="2400" b="1" dirty="0" smtClean="0">
                <a:solidFill>
                  <a:srgbClr val="002060"/>
                </a:solidFill>
              </a:rPr>
              <a:t> </a:t>
            </a:r>
            <a:r>
              <a:rPr lang="en-IN" sz="2400" b="1" dirty="0" err="1" smtClean="0">
                <a:solidFill>
                  <a:srgbClr val="002060"/>
                </a:solidFill>
              </a:rPr>
              <a:t>insertionSort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arr</a:t>
            </a:r>
            <a:r>
              <a:rPr lang="en-IN" sz="2400" b="1" dirty="0" smtClean="0">
                <a:solidFill>
                  <a:srgbClr val="002060"/>
                </a:solidFill>
              </a:rPr>
              <a:t>): </a:t>
            </a:r>
          </a:p>
          <a:p>
            <a:r>
              <a:rPr lang="en-IN" sz="2400" dirty="0"/>
              <a:t>	</a:t>
            </a:r>
            <a:r>
              <a:rPr lang="en-IN" sz="2400" dirty="0" smtClean="0">
                <a:solidFill>
                  <a:srgbClr val="C00000"/>
                </a:solidFill>
              </a:rPr>
              <a:t>for </a:t>
            </a:r>
            <a:r>
              <a:rPr lang="en-IN" sz="2400" dirty="0" err="1" smtClean="0">
                <a:solidFill>
                  <a:srgbClr val="C00000"/>
                </a:solidFill>
              </a:rPr>
              <a:t>i</a:t>
            </a:r>
            <a:r>
              <a:rPr lang="en-IN" sz="2400" dirty="0" smtClean="0">
                <a:solidFill>
                  <a:srgbClr val="C00000"/>
                </a:solidFill>
              </a:rPr>
              <a:t> in range(1, </a:t>
            </a:r>
            <a:r>
              <a:rPr lang="en-IN" sz="2400" dirty="0" err="1" smtClean="0">
                <a:solidFill>
                  <a:srgbClr val="C00000"/>
                </a:solidFill>
              </a:rPr>
              <a:t>len</a:t>
            </a:r>
            <a:r>
              <a:rPr lang="en-IN" sz="2400" dirty="0" smtClean="0">
                <a:solidFill>
                  <a:srgbClr val="C00000"/>
                </a:solidFill>
              </a:rPr>
              <a:t>(</a:t>
            </a:r>
            <a:r>
              <a:rPr lang="en-IN" sz="2400" dirty="0" err="1" smtClean="0">
                <a:solidFill>
                  <a:srgbClr val="C00000"/>
                </a:solidFill>
              </a:rPr>
              <a:t>arr</a:t>
            </a:r>
            <a:r>
              <a:rPr lang="en-IN" sz="2400" dirty="0" smtClean="0">
                <a:solidFill>
                  <a:srgbClr val="C00000"/>
                </a:solidFill>
              </a:rPr>
              <a:t>)): </a:t>
            </a:r>
          </a:p>
          <a:p>
            <a:r>
              <a:rPr lang="en-IN" sz="2400" dirty="0" smtClean="0"/>
              <a:t>       		key = </a:t>
            </a:r>
            <a:r>
              <a:rPr lang="en-IN" sz="2400" dirty="0" err="1" smtClean="0"/>
              <a:t>arr</a:t>
            </a:r>
            <a:r>
              <a:rPr lang="en-IN" sz="2400" dirty="0" smtClean="0"/>
              <a:t>[</a:t>
            </a:r>
            <a:r>
              <a:rPr lang="en-IN" sz="2400" dirty="0" err="1" smtClean="0"/>
              <a:t>i</a:t>
            </a:r>
            <a:r>
              <a:rPr lang="en-IN" sz="2400" dirty="0" smtClean="0"/>
              <a:t>] </a:t>
            </a:r>
          </a:p>
          <a:p>
            <a:r>
              <a:rPr lang="en-IN" sz="2400" dirty="0" smtClean="0"/>
              <a:t>          		j = i-1</a:t>
            </a:r>
          </a:p>
          <a:p>
            <a:r>
              <a:rPr lang="en-IN" sz="2400" dirty="0" smtClean="0"/>
              <a:t>        		</a:t>
            </a:r>
            <a:r>
              <a:rPr lang="en-IN" sz="2400" dirty="0" smtClean="0">
                <a:solidFill>
                  <a:srgbClr val="0070C0"/>
                </a:solidFill>
              </a:rPr>
              <a:t>while j &gt;= 0 and key &lt; </a:t>
            </a:r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[j] : 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                		</a:t>
            </a:r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[j + 1] = </a:t>
            </a:r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[j] 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                		j -= 1</a:t>
            </a:r>
          </a:p>
          <a:p>
            <a:r>
              <a:rPr lang="en-IN" sz="2400" dirty="0" smtClean="0"/>
              <a:t>        		</a:t>
            </a:r>
            <a:r>
              <a:rPr lang="en-IN" sz="2400" dirty="0" err="1" smtClean="0"/>
              <a:t>arr</a:t>
            </a:r>
            <a:r>
              <a:rPr lang="en-IN" sz="2400" dirty="0" smtClean="0"/>
              <a:t>[j + 1] = key </a:t>
            </a:r>
          </a:p>
          <a:p>
            <a:endParaRPr lang="en-IN" dirty="0" smtClean="0"/>
          </a:p>
          <a:p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 = [12, 11, 13, 5, 6] </a:t>
            </a:r>
          </a:p>
          <a:p>
            <a:r>
              <a:rPr lang="en-IN" sz="2400" dirty="0" err="1" smtClean="0">
                <a:solidFill>
                  <a:srgbClr val="0070C0"/>
                </a:solidFill>
              </a:rPr>
              <a:t>insertionSort</a:t>
            </a:r>
            <a:r>
              <a:rPr lang="en-IN" sz="2400" dirty="0" smtClean="0">
                <a:solidFill>
                  <a:srgbClr val="0070C0"/>
                </a:solidFill>
              </a:rPr>
              <a:t>(</a:t>
            </a:r>
            <a:r>
              <a:rPr lang="en-IN" sz="2400" dirty="0" err="1" smtClean="0">
                <a:solidFill>
                  <a:srgbClr val="0070C0"/>
                </a:solidFill>
              </a:rPr>
              <a:t>arr</a:t>
            </a:r>
            <a:r>
              <a:rPr lang="en-IN" sz="2400" dirty="0" smtClean="0">
                <a:solidFill>
                  <a:srgbClr val="0070C0"/>
                </a:solidFill>
              </a:rPr>
              <a:t>) </a:t>
            </a:r>
          </a:p>
          <a:p>
            <a:r>
              <a:rPr lang="en-IN" sz="2400" b="1" dirty="0" smtClean="0">
                <a:solidFill>
                  <a:srgbClr val="002060"/>
                </a:solidFill>
              </a:rPr>
              <a:t>for 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 in range(</a:t>
            </a:r>
            <a:r>
              <a:rPr lang="en-IN" sz="2400" b="1" dirty="0" err="1" smtClean="0">
                <a:solidFill>
                  <a:srgbClr val="002060"/>
                </a:solidFill>
              </a:rPr>
              <a:t>len</a:t>
            </a:r>
            <a:r>
              <a:rPr lang="en-IN" sz="2400" b="1" dirty="0" smtClean="0">
                <a:solidFill>
                  <a:srgbClr val="00206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arr</a:t>
            </a:r>
            <a:r>
              <a:rPr lang="en-IN" sz="2400" b="1" dirty="0" smtClean="0">
                <a:solidFill>
                  <a:srgbClr val="002060"/>
                </a:solidFill>
              </a:rPr>
              <a:t>)): 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	</a:t>
            </a:r>
            <a:r>
              <a:rPr lang="en-IN" sz="2400" b="1" dirty="0" smtClean="0">
                <a:solidFill>
                  <a:srgbClr val="002060"/>
                </a:solidFill>
              </a:rPr>
              <a:t>print ("% d" % </a:t>
            </a:r>
            <a:r>
              <a:rPr lang="en-IN" sz="2400" b="1" dirty="0" err="1" smtClean="0">
                <a:solidFill>
                  <a:srgbClr val="002060"/>
                </a:solidFill>
              </a:rPr>
              <a:t>arr</a:t>
            </a:r>
            <a:r>
              <a:rPr lang="en-IN" sz="2400" b="1" dirty="0" smtClean="0">
                <a:solidFill>
                  <a:srgbClr val="002060"/>
                </a:solidFill>
              </a:rPr>
              <a:t>[</a:t>
            </a:r>
            <a:r>
              <a:rPr lang="en-IN" sz="2400" b="1" dirty="0" err="1" smtClean="0">
                <a:solidFill>
                  <a:srgbClr val="002060"/>
                </a:solidFill>
              </a:rPr>
              <a:t>i</a:t>
            </a:r>
            <a:r>
              <a:rPr lang="en-IN" sz="2400" b="1" dirty="0" smtClean="0">
                <a:solidFill>
                  <a:srgbClr val="002060"/>
                </a:solidFill>
              </a:rPr>
              <a:t>]) 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7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208</Words>
  <Application>Microsoft Office PowerPoint</Application>
  <PresentationFormat>On-screen Show (4:3)</PresentationFormat>
  <Paragraphs>145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Insertion Sort </vt:lpstr>
      <vt:lpstr>Insertion Sort </vt:lpstr>
      <vt:lpstr>Algorithm</vt:lpstr>
      <vt:lpstr>Algorithm</vt:lpstr>
      <vt:lpstr>Algorithm</vt:lpstr>
      <vt:lpstr>Algorithm</vt:lpstr>
      <vt:lpstr>Algorithm</vt:lpstr>
      <vt:lpstr>Algorithm</vt:lpstr>
      <vt:lpstr>Python Program</vt:lpstr>
      <vt:lpstr>Python Program</vt:lpstr>
      <vt:lpstr>Python Program</vt:lpstr>
      <vt:lpstr>Execution</vt:lpstr>
      <vt:lpstr>Complexity Analysis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Topic&gt;</dc:title>
  <dc:creator>admin</dc:creator>
  <cp:lastModifiedBy>garg.gla@gmail.com</cp:lastModifiedBy>
  <cp:revision>21</cp:revision>
  <dcterms:created xsi:type="dcterms:W3CDTF">2020-06-30T05:06:42Z</dcterms:created>
  <dcterms:modified xsi:type="dcterms:W3CDTF">2020-07-02T04:29:18Z</dcterms:modified>
</cp:coreProperties>
</file>