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2" r:id="rId5"/>
    <p:sldId id="263" r:id="rId6"/>
    <p:sldId id="266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Anxiety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8736331277551618E-2"/>
          <c:y val="0.11784396961083138"/>
          <c:w val="0.87331399685965361"/>
          <c:h val="0.725093662197040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No Anxiety (0-4)</c:v>
                </c:pt>
                <c:pt idx="1">
                  <c:v>Mild (5-9)</c:v>
                </c:pt>
                <c:pt idx="2">
                  <c:v>Moderate (10-14)</c:v>
                </c:pt>
                <c:pt idx="3">
                  <c:v>Severe (&gt;=15)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91.1</c:v>
                </c:pt>
                <c:pt idx="1">
                  <c:v>7.8</c:v>
                </c:pt>
                <c:pt idx="2">
                  <c:v>0.7</c:v>
                </c:pt>
                <c:pt idx="3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17-43AF-BFEF-59F9A70FE6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No Anxiety (0-4)</c:v>
                </c:pt>
                <c:pt idx="1">
                  <c:v>Mild (5-9)</c:v>
                </c:pt>
                <c:pt idx="2">
                  <c:v>Moderate (10-14)</c:v>
                </c:pt>
                <c:pt idx="3">
                  <c:v>Severe (&gt;=15)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87.6</c:v>
                </c:pt>
                <c:pt idx="1">
                  <c:v>10.7</c:v>
                </c:pt>
                <c:pt idx="2">
                  <c:v>1.3</c:v>
                </c:pt>
                <c:pt idx="3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17-43AF-BFEF-59F9A70FE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992663471"/>
        <c:axId val="992661807"/>
      </c:barChart>
      <c:catAx>
        <c:axId val="9926634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2661807"/>
        <c:crosses val="autoZero"/>
        <c:auto val="1"/>
        <c:lblAlgn val="ctr"/>
        <c:lblOffset val="100"/>
        <c:noMultiLvlLbl val="0"/>
      </c:catAx>
      <c:valAx>
        <c:axId val="992661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266347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Depression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No Depression (0-4)</c:v>
                </c:pt>
                <c:pt idx="1">
                  <c:v>Mild (5-9)</c:v>
                </c:pt>
                <c:pt idx="2">
                  <c:v>Moderate (10-14)</c:v>
                </c:pt>
                <c:pt idx="3">
                  <c:v>Severe (&gt;=15)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87.9</c:v>
                </c:pt>
                <c:pt idx="1">
                  <c:v>10.3</c:v>
                </c:pt>
                <c:pt idx="2">
                  <c:v>1.3</c:v>
                </c:pt>
                <c:pt idx="3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FF-40C1-973F-2FB1C30A0B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No Depression (0-4)</c:v>
                </c:pt>
                <c:pt idx="1">
                  <c:v>Mild (5-9)</c:v>
                </c:pt>
                <c:pt idx="2">
                  <c:v>Moderate (10-14)</c:v>
                </c:pt>
                <c:pt idx="3">
                  <c:v>Severe (&gt;=15)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83.7</c:v>
                </c:pt>
                <c:pt idx="1">
                  <c:v>13.4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FF-40C1-973F-2FB1C30A0BD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000097055"/>
        <c:axId val="1000094975"/>
      </c:barChart>
      <c:catAx>
        <c:axId val="10000970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94975"/>
        <c:crosses val="autoZero"/>
        <c:auto val="1"/>
        <c:lblAlgn val="ctr"/>
        <c:lblOffset val="100"/>
        <c:noMultiLvlLbl val="0"/>
      </c:catAx>
      <c:valAx>
        <c:axId val="100009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97055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DE98D7-2EF6-9E42-A365-8E5987497CFA}" type="doc">
      <dgm:prSet loTypeId="urn:microsoft.com/office/officeart/2005/8/layout/hList1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1E405BE2-731E-6549-95EC-CD22BF7E8A3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solidFill>
                <a:schemeClr val="accent1">
                  <a:lumMod val="50000"/>
                </a:schemeClr>
              </a:solidFill>
              <a:effectLst/>
              <a:ea typeface="Times New Roman" panose="02020603050405020304" pitchFamily="18" charset="0"/>
              <a:cs typeface="Helvetica Neue"/>
            </a:rPr>
            <a:t>Mental health</a:t>
          </a:r>
          <a:endParaRPr lang="en-GB" dirty="0">
            <a:solidFill>
              <a:schemeClr val="accent1">
                <a:lumMod val="50000"/>
              </a:schemeClr>
            </a:solidFill>
          </a:endParaRPr>
        </a:p>
      </dgm:t>
    </dgm:pt>
    <dgm:pt modelId="{57D48DF6-9265-814B-8739-DF711304E28A}" type="parTrans" cxnId="{19D4BE50-27C4-F449-8A45-45C310E51B71}">
      <dgm:prSet/>
      <dgm:spPr/>
      <dgm:t>
        <a:bodyPr/>
        <a:lstStyle/>
        <a:p>
          <a:endParaRPr lang="en-GB"/>
        </a:p>
      </dgm:t>
    </dgm:pt>
    <dgm:pt modelId="{C0312059-C620-2D4E-9D0F-F8CFA79A522B}" type="sibTrans" cxnId="{19D4BE50-27C4-F449-8A45-45C310E51B71}">
      <dgm:prSet/>
      <dgm:spPr/>
      <dgm:t>
        <a:bodyPr/>
        <a:lstStyle/>
        <a:p>
          <a:endParaRPr lang="en-GB"/>
        </a:p>
      </dgm:t>
    </dgm:pt>
    <dgm:pt modelId="{DFB9D748-ED48-C347-B7D5-FFC845DDC3BE}">
      <dgm:prSet phldrT="[Text]" custT="1"/>
      <dgm:spPr/>
      <dgm:t>
        <a:bodyPr/>
        <a:lstStyle/>
        <a:p>
          <a:r>
            <a:rPr lang="en-US" sz="2000" dirty="0">
              <a:solidFill>
                <a:schemeClr val="accent1">
                  <a:lumMod val="50000"/>
                </a:schemeClr>
              </a:solidFill>
              <a:effectLst/>
              <a:ea typeface="Times New Roman" panose="02020603050405020304" pitchFamily="18" charset="0"/>
              <a:cs typeface="Helvetica Neue"/>
            </a:rPr>
            <a:t>Integral to living a healthy and balanced life</a:t>
          </a:r>
          <a:endParaRPr lang="en-GB" sz="2000" dirty="0">
            <a:solidFill>
              <a:schemeClr val="accent1">
                <a:lumMod val="50000"/>
              </a:schemeClr>
            </a:solidFill>
          </a:endParaRPr>
        </a:p>
      </dgm:t>
    </dgm:pt>
    <dgm:pt modelId="{A415C21D-9745-4742-A6BD-81A67889ACC4}" type="parTrans" cxnId="{1E12133A-6680-2540-8A81-24BA51503946}">
      <dgm:prSet/>
      <dgm:spPr/>
      <dgm:t>
        <a:bodyPr/>
        <a:lstStyle/>
        <a:p>
          <a:endParaRPr lang="en-GB"/>
        </a:p>
      </dgm:t>
    </dgm:pt>
    <dgm:pt modelId="{090AA610-33F1-BE48-95F0-078364483729}" type="sibTrans" cxnId="{1E12133A-6680-2540-8A81-24BA51503946}">
      <dgm:prSet/>
      <dgm:spPr/>
      <dgm:t>
        <a:bodyPr/>
        <a:lstStyle/>
        <a:p>
          <a:endParaRPr lang="en-GB"/>
        </a:p>
      </dgm:t>
    </dgm:pt>
    <dgm:pt modelId="{D9C25590-9EA6-6A49-890E-7B35A11A1365}">
      <dgm:prSet phldrT="[Text]" custT="1"/>
      <dgm:spPr/>
      <dgm:t>
        <a:bodyPr/>
        <a:lstStyle/>
        <a:p>
          <a:r>
            <a:rPr lang="en-US" sz="2000" dirty="0">
              <a:solidFill>
                <a:schemeClr val="accent1">
                  <a:lumMod val="50000"/>
                </a:schemeClr>
              </a:solidFill>
              <a:effectLst/>
              <a:ea typeface="Times New Roman" panose="02020603050405020304" pitchFamily="18" charset="0"/>
              <a:cs typeface="Helvetica Neue"/>
            </a:rPr>
            <a:t>Emotional, psychological, and social well-being</a:t>
          </a:r>
          <a:endParaRPr lang="en-GB" sz="2000" dirty="0">
            <a:solidFill>
              <a:schemeClr val="accent1">
                <a:lumMod val="50000"/>
              </a:schemeClr>
            </a:solidFill>
          </a:endParaRPr>
        </a:p>
      </dgm:t>
    </dgm:pt>
    <dgm:pt modelId="{850F1600-0832-7049-97FD-905A4F2D44B1}" type="parTrans" cxnId="{5F3A822F-8FF5-2D47-8F12-A20B7D624033}">
      <dgm:prSet/>
      <dgm:spPr/>
      <dgm:t>
        <a:bodyPr/>
        <a:lstStyle/>
        <a:p>
          <a:endParaRPr lang="en-GB"/>
        </a:p>
      </dgm:t>
    </dgm:pt>
    <dgm:pt modelId="{BB24575F-D802-D948-9AF7-31CEE5B86D6A}" type="sibTrans" cxnId="{5F3A822F-8FF5-2D47-8F12-A20B7D624033}">
      <dgm:prSet/>
      <dgm:spPr/>
      <dgm:t>
        <a:bodyPr/>
        <a:lstStyle/>
        <a:p>
          <a:endParaRPr lang="en-GB"/>
        </a:p>
      </dgm:t>
    </dgm:pt>
    <dgm:pt modelId="{6591BE2E-C6B7-5A45-823E-BDF5299F8385}">
      <dgm:prSet phldrT="[Text]"/>
      <dgm:spPr/>
      <dgm:t>
        <a:bodyPr/>
        <a:lstStyle/>
        <a:p>
          <a:r>
            <a:rPr lang="en-GB" dirty="0">
              <a:solidFill>
                <a:schemeClr val="accent1">
                  <a:lumMod val="50000"/>
                </a:schemeClr>
              </a:solidFill>
            </a:rPr>
            <a:t>Statistics</a:t>
          </a:r>
        </a:p>
      </dgm:t>
    </dgm:pt>
    <dgm:pt modelId="{1E8D65A3-04A9-604B-BD30-C3E70C556F18}" type="parTrans" cxnId="{269439B3-EFA2-4C40-98F3-2BEEB90C2285}">
      <dgm:prSet/>
      <dgm:spPr/>
      <dgm:t>
        <a:bodyPr/>
        <a:lstStyle/>
        <a:p>
          <a:endParaRPr lang="en-GB"/>
        </a:p>
      </dgm:t>
    </dgm:pt>
    <dgm:pt modelId="{02EA8261-2A4C-7C4A-8AB7-B36A81E5D5FE}" type="sibTrans" cxnId="{269439B3-EFA2-4C40-98F3-2BEEB90C2285}">
      <dgm:prSet/>
      <dgm:spPr/>
      <dgm:t>
        <a:bodyPr/>
        <a:lstStyle/>
        <a:p>
          <a:endParaRPr lang="en-GB"/>
        </a:p>
      </dgm:t>
    </dgm:pt>
    <dgm:pt modelId="{7D7E6C12-0A4E-C149-A597-F717A7D89760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56 million Indians are suffering from depression. </a:t>
          </a:r>
          <a:endParaRPr lang="en-GB" sz="2000" dirty="0">
            <a:solidFill>
              <a:schemeClr val="accent1">
                <a:lumMod val="50000"/>
              </a:schemeClr>
            </a:solidFill>
          </a:endParaRPr>
        </a:p>
      </dgm:t>
    </dgm:pt>
    <dgm:pt modelId="{D78D74AA-3190-8842-B639-246CA0DD44C9}" type="parTrans" cxnId="{0DB39A3B-0873-6349-849B-91549A645EA2}">
      <dgm:prSet/>
      <dgm:spPr/>
      <dgm:t>
        <a:bodyPr/>
        <a:lstStyle/>
        <a:p>
          <a:endParaRPr lang="en-GB"/>
        </a:p>
      </dgm:t>
    </dgm:pt>
    <dgm:pt modelId="{EA690FF6-893C-814B-92EB-75516F152CC8}" type="sibTrans" cxnId="{0DB39A3B-0873-6349-849B-91549A645EA2}">
      <dgm:prSet/>
      <dgm:spPr/>
      <dgm:t>
        <a:bodyPr/>
        <a:lstStyle/>
        <a:p>
          <a:endParaRPr lang="en-GB"/>
        </a:p>
      </dgm:t>
    </dgm:pt>
    <dgm:pt modelId="{EEE50D7D-39EB-0C4E-A8B1-13283B7145B8}">
      <dgm:prSet phldrT="[Text]" custT="1"/>
      <dgm:spPr/>
      <dgm:t>
        <a:bodyPr/>
        <a:lstStyle/>
        <a:p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38 million from anxiety disorders (WHO)</a:t>
          </a:r>
          <a:r>
            <a:rPr lang="en-IN" sz="2000" dirty="0">
              <a:solidFill>
                <a:schemeClr val="accent1">
                  <a:lumMod val="50000"/>
                </a:schemeClr>
              </a:solidFill>
            </a:rPr>
            <a:t> </a:t>
          </a:r>
          <a:endParaRPr lang="en-GB" sz="2000" dirty="0">
            <a:solidFill>
              <a:schemeClr val="accent1">
                <a:lumMod val="50000"/>
              </a:schemeClr>
            </a:solidFill>
          </a:endParaRPr>
        </a:p>
      </dgm:t>
    </dgm:pt>
    <dgm:pt modelId="{A1275143-D75A-5C48-9FF8-4845680EBDFB}" type="parTrans" cxnId="{943A808C-AF53-A646-B907-C80459E662E4}">
      <dgm:prSet/>
      <dgm:spPr/>
      <dgm:t>
        <a:bodyPr/>
        <a:lstStyle/>
        <a:p>
          <a:endParaRPr lang="en-GB"/>
        </a:p>
      </dgm:t>
    </dgm:pt>
    <dgm:pt modelId="{F41C8526-28F1-7C47-9015-6F68FAFF6B15}" type="sibTrans" cxnId="{943A808C-AF53-A646-B907-C80459E662E4}">
      <dgm:prSet/>
      <dgm:spPr/>
      <dgm:t>
        <a:bodyPr/>
        <a:lstStyle/>
        <a:p>
          <a:endParaRPr lang="en-GB"/>
        </a:p>
      </dgm:t>
    </dgm:pt>
    <dgm:pt modelId="{F003EF4A-49AF-FE4B-930F-8E3E4BE5883E}">
      <dgm:prSet phldrT="[Text]"/>
      <dgm:spPr/>
      <dgm:t>
        <a:bodyPr/>
        <a:lstStyle/>
        <a:p>
          <a:r>
            <a:rPr lang="en-US" dirty="0">
              <a:solidFill>
                <a:schemeClr val="accent1">
                  <a:lumMod val="50000"/>
                </a:schemeClr>
              </a:solidFill>
            </a:rPr>
            <a:t>Crisis </a:t>
          </a:r>
          <a:endParaRPr lang="en-GB" dirty="0">
            <a:solidFill>
              <a:schemeClr val="accent1">
                <a:lumMod val="50000"/>
              </a:schemeClr>
            </a:solidFill>
          </a:endParaRPr>
        </a:p>
      </dgm:t>
    </dgm:pt>
    <dgm:pt modelId="{E952E7AB-1431-BE48-BDFE-2A67FDBCA765}" type="parTrans" cxnId="{3E8B09CF-8B29-F54A-A615-E6EC279182E3}">
      <dgm:prSet/>
      <dgm:spPr/>
      <dgm:t>
        <a:bodyPr/>
        <a:lstStyle/>
        <a:p>
          <a:endParaRPr lang="en-GB"/>
        </a:p>
      </dgm:t>
    </dgm:pt>
    <dgm:pt modelId="{6E697CE1-9805-854F-A4B8-B12CBB67F69C}" type="sibTrans" cxnId="{3E8B09CF-8B29-F54A-A615-E6EC279182E3}">
      <dgm:prSet/>
      <dgm:spPr/>
      <dgm:t>
        <a:bodyPr/>
        <a:lstStyle/>
        <a:p>
          <a:endParaRPr lang="en-GB"/>
        </a:p>
      </dgm:t>
    </dgm:pt>
    <dgm:pt modelId="{AF412B42-B5B3-984C-86A4-B620402DAA8C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Indian’s Mental health crisis is at an inflection point. (2017 study from Lancet estimates)</a:t>
          </a:r>
          <a:endParaRPr lang="en-GB" sz="2000" dirty="0">
            <a:solidFill>
              <a:schemeClr val="accent1">
                <a:lumMod val="50000"/>
              </a:schemeClr>
            </a:solidFill>
          </a:endParaRPr>
        </a:p>
      </dgm:t>
    </dgm:pt>
    <dgm:pt modelId="{A15DF777-EFD4-5144-BD7D-3F73B484194E}" type="parTrans" cxnId="{C87696D7-28AF-6744-9B36-05C6893903A2}">
      <dgm:prSet/>
      <dgm:spPr/>
      <dgm:t>
        <a:bodyPr/>
        <a:lstStyle/>
        <a:p>
          <a:endParaRPr lang="en-GB"/>
        </a:p>
      </dgm:t>
    </dgm:pt>
    <dgm:pt modelId="{00491769-9716-0F4C-B46A-8832AAC9BD10}" type="sibTrans" cxnId="{C87696D7-28AF-6744-9B36-05C6893903A2}">
      <dgm:prSet/>
      <dgm:spPr/>
      <dgm:t>
        <a:bodyPr/>
        <a:lstStyle/>
        <a:p>
          <a:endParaRPr lang="en-GB"/>
        </a:p>
      </dgm:t>
    </dgm:pt>
    <dgm:pt modelId="{38DDCAEA-95DD-3841-860A-04675B0F4DB8}">
      <dgm:prSet phldrT="[Text]"/>
      <dgm:spPr/>
      <dgm:t>
        <a:bodyPr/>
        <a:lstStyle/>
        <a:p>
          <a:r>
            <a:rPr lang="en-GB" dirty="0">
              <a:solidFill>
                <a:schemeClr val="accent1">
                  <a:lumMod val="50000"/>
                </a:schemeClr>
              </a:solidFill>
            </a:rPr>
            <a:t>Progress</a:t>
          </a:r>
        </a:p>
      </dgm:t>
    </dgm:pt>
    <dgm:pt modelId="{E4E22274-09EA-3146-B3FA-4C03BFBD2D1A}" type="parTrans" cxnId="{4E2FEA23-E015-9542-837E-15869C8D259D}">
      <dgm:prSet/>
      <dgm:spPr/>
      <dgm:t>
        <a:bodyPr/>
        <a:lstStyle/>
        <a:p>
          <a:endParaRPr lang="en-GB"/>
        </a:p>
      </dgm:t>
    </dgm:pt>
    <dgm:pt modelId="{BAF47F6F-9767-1744-9DF9-5432771E58D4}" type="sibTrans" cxnId="{4E2FEA23-E015-9542-837E-15869C8D259D}">
      <dgm:prSet/>
      <dgm:spPr/>
      <dgm:t>
        <a:bodyPr/>
        <a:lstStyle/>
        <a:p>
          <a:endParaRPr lang="en-GB"/>
        </a:p>
      </dgm:t>
    </dgm:pt>
    <dgm:pt modelId="{EA06819D-A6D2-F24D-8839-D0BB8A762FE3}">
      <dgm:prSet phldrT="[Text]" custT="1"/>
      <dgm:spPr/>
      <dgm:t>
        <a:bodyPr/>
        <a:lstStyle/>
        <a:p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Progress in breaking awareness observed in urban areas</a:t>
          </a:r>
          <a:endParaRPr lang="en-GB" sz="2000" dirty="0">
            <a:solidFill>
              <a:schemeClr val="accent1">
                <a:lumMod val="50000"/>
              </a:schemeClr>
            </a:solidFill>
          </a:endParaRPr>
        </a:p>
      </dgm:t>
    </dgm:pt>
    <dgm:pt modelId="{81EE36FC-EF3D-3C48-82D5-C5430F75CE70}" type="parTrans" cxnId="{A32AAFAB-9F95-2E4D-B829-B645905DA2D0}">
      <dgm:prSet/>
      <dgm:spPr/>
      <dgm:t>
        <a:bodyPr/>
        <a:lstStyle/>
        <a:p>
          <a:endParaRPr lang="en-GB"/>
        </a:p>
      </dgm:t>
    </dgm:pt>
    <dgm:pt modelId="{BF70F8E8-4D02-4A43-92DE-8EC78A14A697}" type="sibTrans" cxnId="{A32AAFAB-9F95-2E4D-B829-B645905DA2D0}">
      <dgm:prSet/>
      <dgm:spPr/>
      <dgm:t>
        <a:bodyPr/>
        <a:lstStyle/>
        <a:p>
          <a:endParaRPr lang="en-GB"/>
        </a:p>
      </dgm:t>
    </dgm:pt>
    <dgm:pt modelId="{B349784C-FCF3-6D41-999A-4F5DB0EF78D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GB" sz="2000" dirty="0">
            <a:solidFill>
              <a:schemeClr val="accent1">
                <a:lumMod val="50000"/>
              </a:schemeClr>
            </a:solidFill>
          </a:endParaRPr>
        </a:p>
      </dgm:t>
    </dgm:pt>
    <dgm:pt modelId="{B86D2AF4-A19E-9244-903A-3E3D3030F37B}" type="parTrans" cxnId="{6C28D4D1-5325-924E-AC1A-B521A02E413C}">
      <dgm:prSet/>
      <dgm:spPr/>
      <dgm:t>
        <a:bodyPr/>
        <a:lstStyle/>
        <a:p>
          <a:endParaRPr lang="en-GB"/>
        </a:p>
      </dgm:t>
    </dgm:pt>
    <dgm:pt modelId="{D6893038-4FC9-E242-B76D-3636C0D66588}" type="sibTrans" cxnId="{6C28D4D1-5325-924E-AC1A-B521A02E413C}">
      <dgm:prSet/>
      <dgm:spPr/>
      <dgm:t>
        <a:bodyPr/>
        <a:lstStyle/>
        <a:p>
          <a:endParaRPr lang="en-GB"/>
        </a:p>
      </dgm:t>
    </dgm:pt>
    <dgm:pt modelId="{0A387C3D-FFEB-AF4B-8CE4-EEFC4E0664F6}">
      <dgm:prSet phldrT="[Text]" custT="1"/>
      <dgm:spPr/>
      <dgm:t>
        <a:bodyPr/>
        <a:lstStyle/>
        <a:p>
          <a:endParaRPr lang="en-GB" sz="2000" dirty="0">
            <a:solidFill>
              <a:schemeClr val="accent1">
                <a:lumMod val="50000"/>
              </a:schemeClr>
            </a:solidFill>
          </a:endParaRPr>
        </a:p>
      </dgm:t>
    </dgm:pt>
    <dgm:pt modelId="{B9482EF4-1C92-7845-BA1D-28120A6BCC9B}" type="parTrans" cxnId="{47D1828C-0BB4-934D-AA56-A95C3DF63389}">
      <dgm:prSet/>
      <dgm:spPr/>
      <dgm:t>
        <a:bodyPr/>
        <a:lstStyle/>
        <a:p>
          <a:endParaRPr lang="en-GB"/>
        </a:p>
      </dgm:t>
    </dgm:pt>
    <dgm:pt modelId="{5FFFBB63-51C4-6446-9661-3AC7F279B5C1}" type="sibTrans" cxnId="{47D1828C-0BB4-934D-AA56-A95C3DF63389}">
      <dgm:prSet/>
      <dgm:spPr/>
      <dgm:t>
        <a:bodyPr/>
        <a:lstStyle/>
        <a:p>
          <a:endParaRPr lang="en-GB"/>
        </a:p>
      </dgm:t>
    </dgm:pt>
    <dgm:pt modelId="{9F136995-CA1F-6C43-A23B-385C0A88F727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GB" sz="2000" dirty="0">
            <a:solidFill>
              <a:schemeClr val="accent1">
                <a:lumMod val="50000"/>
              </a:schemeClr>
            </a:solidFill>
          </a:endParaRPr>
        </a:p>
      </dgm:t>
    </dgm:pt>
    <dgm:pt modelId="{0BEAE660-A5A9-6740-8DF2-505613282777}" type="parTrans" cxnId="{8FBCB043-090D-B541-8585-C09D2CD857F6}">
      <dgm:prSet/>
      <dgm:spPr/>
      <dgm:t>
        <a:bodyPr/>
        <a:lstStyle/>
        <a:p>
          <a:endParaRPr lang="en-GB"/>
        </a:p>
      </dgm:t>
    </dgm:pt>
    <dgm:pt modelId="{873B4857-EB7E-9F4F-90BB-F854998D4E73}" type="sibTrans" cxnId="{8FBCB043-090D-B541-8585-C09D2CD857F6}">
      <dgm:prSet/>
      <dgm:spPr/>
      <dgm:t>
        <a:bodyPr/>
        <a:lstStyle/>
        <a:p>
          <a:endParaRPr lang="en-GB"/>
        </a:p>
      </dgm:t>
    </dgm:pt>
    <dgm:pt modelId="{7177C375-3C89-7B40-8731-9A086AC4524F}">
      <dgm:prSet phldrT="[Text]" custT="1"/>
      <dgm:spPr/>
      <dgm:t>
        <a:bodyPr/>
        <a:lstStyle/>
        <a:p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RURAL mental health is less explored !</a:t>
          </a:r>
          <a:endParaRPr lang="en-GB" sz="2000" dirty="0">
            <a:solidFill>
              <a:schemeClr val="accent1">
                <a:lumMod val="50000"/>
              </a:schemeClr>
            </a:solidFill>
          </a:endParaRPr>
        </a:p>
      </dgm:t>
    </dgm:pt>
    <dgm:pt modelId="{68D36D51-4928-D447-96BE-19183806706F}" type="sibTrans" cxnId="{0E602CD7-BA5D-2446-8A6B-09C5C4403473}">
      <dgm:prSet/>
      <dgm:spPr/>
      <dgm:t>
        <a:bodyPr/>
        <a:lstStyle/>
        <a:p>
          <a:endParaRPr lang="en-GB"/>
        </a:p>
      </dgm:t>
    </dgm:pt>
    <dgm:pt modelId="{3D7FE571-9BF5-E94C-86AB-F0C702C0B7BC}" type="parTrans" cxnId="{0E602CD7-BA5D-2446-8A6B-09C5C4403473}">
      <dgm:prSet/>
      <dgm:spPr/>
      <dgm:t>
        <a:bodyPr/>
        <a:lstStyle/>
        <a:p>
          <a:endParaRPr lang="en-GB"/>
        </a:p>
      </dgm:t>
    </dgm:pt>
    <dgm:pt modelId="{0922606A-9FA0-3141-B02B-0B3081172EB9}">
      <dgm:prSet phldrT="[Text]" custT="1"/>
      <dgm:spPr/>
      <dgm:t>
        <a:bodyPr/>
        <a:lstStyle/>
        <a:p>
          <a:endParaRPr lang="en-GB" sz="2000" dirty="0">
            <a:solidFill>
              <a:schemeClr val="accent1">
                <a:lumMod val="50000"/>
              </a:schemeClr>
            </a:solidFill>
          </a:endParaRPr>
        </a:p>
      </dgm:t>
    </dgm:pt>
    <dgm:pt modelId="{E65D44D9-884D-B043-9384-23BA279FB314}" type="sibTrans" cxnId="{519E5018-EF61-C84E-B8C9-89C1DF18F4D9}">
      <dgm:prSet/>
      <dgm:spPr/>
      <dgm:t>
        <a:bodyPr/>
        <a:lstStyle/>
        <a:p>
          <a:endParaRPr lang="en-GB"/>
        </a:p>
      </dgm:t>
    </dgm:pt>
    <dgm:pt modelId="{4B9C6990-42FE-864E-99A2-3878B3DC153F}" type="parTrans" cxnId="{519E5018-EF61-C84E-B8C9-89C1DF18F4D9}">
      <dgm:prSet/>
      <dgm:spPr/>
      <dgm:t>
        <a:bodyPr/>
        <a:lstStyle/>
        <a:p>
          <a:endParaRPr lang="en-GB"/>
        </a:p>
      </dgm:t>
    </dgm:pt>
    <dgm:pt modelId="{2BC692A8-1256-2347-99CE-265BEFBB4E7D}" type="pres">
      <dgm:prSet presAssocID="{8BDE98D7-2EF6-9E42-A365-8E5987497CFA}" presName="Name0" presStyleCnt="0">
        <dgm:presLayoutVars>
          <dgm:dir/>
          <dgm:animLvl val="lvl"/>
          <dgm:resizeHandles val="exact"/>
        </dgm:presLayoutVars>
      </dgm:prSet>
      <dgm:spPr/>
    </dgm:pt>
    <dgm:pt modelId="{115D292C-2B9C-404A-89B1-024F700D85CA}" type="pres">
      <dgm:prSet presAssocID="{1E405BE2-731E-6549-95EC-CD22BF7E8A3A}" presName="composite" presStyleCnt="0"/>
      <dgm:spPr/>
    </dgm:pt>
    <dgm:pt modelId="{1D6AE081-0235-DC41-9532-5842F9AC43AA}" type="pres">
      <dgm:prSet presAssocID="{1E405BE2-731E-6549-95EC-CD22BF7E8A3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10DBCED9-359C-1A40-8596-F3DF6DDB64B7}" type="pres">
      <dgm:prSet presAssocID="{1E405BE2-731E-6549-95EC-CD22BF7E8A3A}" presName="desTx" presStyleLbl="alignAccFollowNode1" presStyleIdx="0" presStyleCnt="4" custLinFactNeighborX="-690" custLinFactNeighborY="-397">
        <dgm:presLayoutVars>
          <dgm:bulletEnabled val="1"/>
        </dgm:presLayoutVars>
      </dgm:prSet>
      <dgm:spPr/>
    </dgm:pt>
    <dgm:pt modelId="{0ED4B24F-3A1C-1940-AF61-378944C563C9}" type="pres">
      <dgm:prSet presAssocID="{C0312059-C620-2D4E-9D0F-F8CFA79A522B}" presName="space" presStyleCnt="0"/>
      <dgm:spPr/>
    </dgm:pt>
    <dgm:pt modelId="{7BAD7C24-D452-C64B-96AC-FADAF896183F}" type="pres">
      <dgm:prSet presAssocID="{6591BE2E-C6B7-5A45-823E-BDF5299F8385}" presName="composite" presStyleCnt="0"/>
      <dgm:spPr/>
    </dgm:pt>
    <dgm:pt modelId="{3BBCAE1C-8450-0A43-BC31-5EEF8B0455A9}" type="pres">
      <dgm:prSet presAssocID="{6591BE2E-C6B7-5A45-823E-BDF5299F8385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CD433ED-CF07-AD49-AFDB-BBC71BF4ACBC}" type="pres">
      <dgm:prSet presAssocID="{6591BE2E-C6B7-5A45-823E-BDF5299F8385}" presName="desTx" presStyleLbl="alignAccFollowNode1" presStyleIdx="1" presStyleCnt="4">
        <dgm:presLayoutVars>
          <dgm:bulletEnabled val="1"/>
        </dgm:presLayoutVars>
      </dgm:prSet>
      <dgm:spPr/>
    </dgm:pt>
    <dgm:pt modelId="{F7797C89-3530-5649-8012-0F4C3FFE259A}" type="pres">
      <dgm:prSet presAssocID="{02EA8261-2A4C-7C4A-8AB7-B36A81E5D5FE}" presName="space" presStyleCnt="0"/>
      <dgm:spPr/>
    </dgm:pt>
    <dgm:pt modelId="{A5088295-E099-0243-B0F8-FF2B9F53CDD6}" type="pres">
      <dgm:prSet presAssocID="{F003EF4A-49AF-FE4B-930F-8E3E4BE5883E}" presName="composite" presStyleCnt="0"/>
      <dgm:spPr/>
    </dgm:pt>
    <dgm:pt modelId="{5BFA4568-6026-EF40-A2E8-0A1616286ACC}" type="pres">
      <dgm:prSet presAssocID="{F003EF4A-49AF-FE4B-930F-8E3E4BE5883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9BDEC849-7BDA-0D48-9BA5-E25E8DB9259B}" type="pres">
      <dgm:prSet presAssocID="{F003EF4A-49AF-FE4B-930F-8E3E4BE5883E}" presName="desTx" presStyleLbl="alignAccFollowNode1" presStyleIdx="2" presStyleCnt="4">
        <dgm:presLayoutVars>
          <dgm:bulletEnabled val="1"/>
        </dgm:presLayoutVars>
      </dgm:prSet>
      <dgm:spPr/>
    </dgm:pt>
    <dgm:pt modelId="{B60565C9-8FFC-174C-AACC-3346EA53D001}" type="pres">
      <dgm:prSet presAssocID="{6E697CE1-9805-854F-A4B8-B12CBB67F69C}" presName="space" presStyleCnt="0"/>
      <dgm:spPr/>
    </dgm:pt>
    <dgm:pt modelId="{ECDA2F8B-C2E7-F544-A7B9-D7FA98F29EE1}" type="pres">
      <dgm:prSet presAssocID="{38DDCAEA-95DD-3841-860A-04675B0F4DB8}" presName="composite" presStyleCnt="0"/>
      <dgm:spPr/>
    </dgm:pt>
    <dgm:pt modelId="{C0957985-950D-5544-947E-EF5E8FCAEFB2}" type="pres">
      <dgm:prSet presAssocID="{38DDCAEA-95DD-3841-860A-04675B0F4DB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9F557A6C-8FC5-AE4C-A5A4-4542935DDB72}" type="pres">
      <dgm:prSet presAssocID="{38DDCAEA-95DD-3841-860A-04675B0F4DB8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6B33F500-4E8F-694E-B807-5AC442FA66DE}" type="presOf" srcId="{AF412B42-B5B3-984C-86A4-B620402DAA8C}" destId="{9BDEC849-7BDA-0D48-9BA5-E25E8DB9259B}" srcOrd="0" destOrd="0" presId="urn:microsoft.com/office/officeart/2005/8/layout/hList1"/>
    <dgm:cxn modelId="{A53B6011-8068-6841-9B3B-309B86143CD6}" type="presOf" srcId="{D9C25590-9EA6-6A49-890E-7B35A11A1365}" destId="{10DBCED9-359C-1A40-8596-F3DF6DDB64B7}" srcOrd="0" destOrd="2" presId="urn:microsoft.com/office/officeart/2005/8/layout/hList1"/>
    <dgm:cxn modelId="{519E5018-EF61-C84E-B8C9-89C1DF18F4D9}" srcId="{38DDCAEA-95DD-3841-860A-04675B0F4DB8}" destId="{0922606A-9FA0-3141-B02B-0B3081172EB9}" srcOrd="1" destOrd="0" parTransId="{4B9C6990-42FE-864E-99A2-3878B3DC153F}" sibTransId="{E65D44D9-884D-B043-9384-23BA279FB314}"/>
    <dgm:cxn modelId="{C809141B-FF70-2847-9670-617A32264DCA}" type="presOf" srcId="{6591BE2E-C6B7-5A45-823E-BDF5299F8385}" destId="{3BBCAE1C-8450-0A43-BC31-5EEF8B0455A9}" srcOrd="0" destOrd="0" presId="urn:microsoft.com/office/officeart/2005/8/layout/hList1"/>
    <dgm:cxn modelId="{B1DAD022-390D-A843-90F5-6578C26DEAAB}" type="presOf" srcId="{1E405BE2-731E-6549-95EC-CD22BF7E8A3A}" destId="{1D6AE081-0235-DC41-9532-5842F9AC43AA}" srcOrd="0" destOrd="0" presId="urn:microsoft.com/office/officeart/2005/8/layout/hList1"/>
    <dgm:cxn modelId="{4E2FEA23-E015-9542-837E-15869C8D259D}" srcId="{8BDE98D7-2EF6-9E42-A365-8E5987497CFA}" destId="{38DDCAEA-95DD-3841-860A-04675B0F4DB8}" srcOrd="3" destOrd="0" parTransId="{E4E22274-09EA-3146-B3FA-4C03BFBD2D1A}" sibTransId="{BAF47F6F-9767-1744-9DF9-5432771E58D4}"/>
    <dgm:cxn modelId="{5F3A822F-8FF5-2D47-8F12-A20B7D624033}" srcId="{1E405BE2-731E-6549-95EC-CD22BF7E8A3A}" destId="{D9C25590-9EA6-6A49-890E-7B35A11A1365}" srcOrd="2" destOrd="0" parTransId="{850F1600-0832-7049-97FD-905A4F2D44B1}" sibTransId="{BB24575F-D802-D948-9AF7-31CEE5B86D6A}"/>
    <dgm:cxn modelId="{49B4AD35-E4BA-114D-B063-C125A7EBC58B}" type="presOf" srcId="{0922606A-9FA0-3141-B02B-0B3081172EB9}" destId="{9F557A6C-8FC5-AE4C-A5A4-4542935DDB72}" srcOrd="0" destOrd="1" presId="urn:microsoft.com/office/officeart/2005/8/layout/hList1"/>
    <dgm:cxn modelId="{1E12133A-6680-2540-8A81-24BA51503946}" srcId="{1E405BE2-731E-6549-95EC-CD22BF7E8A3A}" destId="{DFB9D748-ED48-C347-B7D5-FFC845DDC3BE}" srcOrd="0" destOrd="0" parTransId="{A415C21D-9745-4742-A6BD-81A67889ACC4}" sibTransId="{090AA610-33F1-BE48-95F0-078364483729}"/>
    <dgm:cxn modelId="{0DB39A3B-0873-6349-849B-91549A645EA2}" srcId="{6591BE2E-C6B7-5A45-823E-BDF5299F8385}" destId="{7D7E6C12-0A4E-C149-A597-F717A7D89760}" srcOrd="0" destOrd="0" parTransId="{D78D74AA-3190-8842-B639-246CA0DD44C9}" sibTransId="{EA690FF6-893C-814B-92EB-75516F152CC8}"/>
    <dgm:cxn modelId="{8FBCB043-090D-B541-8585-C09D2CD857F6}" srcId="{F003EF4A-49AF-FE4B-930F-8E3E4BE5883E}" destId="{9F136995-CA1F-6C43-A23B-385C0A88F727}" srcOrd="1" destOrd="0" parTransId="{0BEAE660-A5A9-6740-8DF2-505613282777}" sibTransId="{873B4857-EB7E-9F4F-90BB-F854998D4E73}"/>
    <dgm:cxn modelId="{8F1CEF4F-2605-0C4E-8152-CB6FB463F0FB}" type="presOf" srcId="{7177C375-3C89-7B40-8731-9A086AC4524F}" destId="{9F557A6C-8FC5-AE4C-A5A4-4542935DDB72}" srcOrd="0" destOrd="2" presId="urn:microsoft.com/office/officeart/2005/8/layout/hList1"/>
    <dgm:cxn modelId="{19D4BE50-27C4-F449-8A45-45C310E51B71}" srcId="{8BDE98D7-2EF6-9E42-A365-8E5987497CFA}" destId="{1E405BE2-731E-6549-95EC-CD22BF7E8A3A}" srcOrd="0" destOrd="0" parTransId="{57D48DF6-9265-814B-8739-DF711304E28A}" sibTransId="{C0312059-C620-2D4E-9D0F-F8CFA79A522B}"/>
    <dgm:cxn modelId="{D9674A72-6796-7942-ACE1-06846CD35B17}" type="presOf" srcId="{9F136995-CA1F-6C43-A23B-385C0A88F727}" destId="{9BDEC849-7BDA-0D48-9BA5-E25E8DB9259B}" srcOrd="0" destOrd="1" presId="urn:microsoft.com/office/officeart/2005/8/layout/hList1"/>
    <dgm:cxn modelId="{1D315174-C1BA-4040-A70B-4769397637A5}" type="presOf" srcId="{7D7E6C12-0A4E-C149-A597-F717A7D89760}" destId="{5CD433ED-CF07-AD49-AFDB-BBC71BF4ACBC}" srcOrd="0" destOrd="0" presId="urn:microsoft.com/office/officeart/2005/8/layout/hList1"/>
    <dgm:cxn modelId="{88BD4177-AA7B-BA49-BBE0-4E7B8E263745}" type="presOf" srcId="{B349784C-FCF3-6D41-999A-4F5DB0EF78D6}" destId="{5CD433ED-CF07-AD49-AFDB-BBC71BF4ACBC}" srcOrd="0" destOrd="1" presId="urn:microsoft.com/office/officeart/2005/8/layout/hList1"/>
    <dgm:cxn modelId="{1BBAF97E-5247-0546-B76D-8A3B9EC080FA}" type="presOf" srcId="{8BDE98D7-2EF6-9E42-A365-8E5987497CFA}" destId="{2BC692A8-1256-2347-99CE-265BEFBB4E7D}" srcOrd="0" destOrd="0" presId="urn:microsoft.com/office/officeart/2005/8/layout/hList1"/>
    <dgm:cxn modelId="{943A808C-AF53-A646-B907-C80459E662E4}" srcId="{6591BE2E-C6B7-5A45-823E-BDF5299F8385}" destId="{EEE50D7D-39EB-0C4E-A8B1-13283B7145B8}" srcOrd="2" destOrd="0" parTransId="{A1275143-D75A-5C48-9FF8-4845680EBDFB}" sibTransId="{F41C8526-28F1-7C47-9015-6F68FAFF6B15}"/>
    <dgm:cxn modelId="{47D1828C-0BB4-934D-AA56-A95C3DF63389}" srcId="{1E405BE2-731E-6549-95EC-CD22BF7E8A3A}" destId="{0A387C3D-FFEB-AF4B-8CE4-EEFC4E0664F6}" srcOrd="1" destOrd="0" parTransId="{B9482EF4-1C92-7845-BA1D-28120A6BCC9B}" sibTransId="{5FFFBB63-51C4-6446-9661-3AC7F279B5C1}"/>
    <dgm:cxn modelId="{B9D2BF95-93D3-E242-96B0-A192633E275C}" type="presOf" srcId="{F003EF4A-49AF-FE4B-930F-8E3E4BE5883E}" destId="{5BFA4568-6026-EF40-A2E8-0A1616286ACC}" srcOrd="0" destOrd="0" presId="urn:microsoft.com/office/officeart/2005/8/layout/hList1"/>
    <dgm:cxn modelId="{30C080A9-E61E-2444-A2E3-1A6FA8731DE9}" type="presOf" srcId="{0A387C3D-FFEB-AF4B-8CE4-EEFC4E0664F6}" destId="{10DBCED9-359C-1A40-8596-F3DF6DDB64B7}" srcOrd="0" destOrd="1" presId="urn:microsoft.com/office/officeart/2005/8/layout/hList1"/>
    <dgm:cxn modelId="{A32AAFAB-9F95-2E4D-B829-B645905DA2D0}" srcId="{38DDCAEA-95DD-3841-860A-04675B0F4DB8}" destId="{EA06819D-A6D2-F24D-8839-D0BB8A762FE3}" srcOrd="0" destOrd="0" parTransId="{81EE36FC-EF3D-3C48-82D5-C5430F75CE70}" sibTransId="{BF70F8E8-4D02-4A43-92DE-8EC78A14A697}"/>
    <dgm:cxn modelId="{269439B3-EFA2-4C40-98F3-2BEEB90C2285}" srcId="{8BDE98D7-2EF6-9E42-A365-8E5987497CFA}" destId="{6591BE2E-C6B7-5A45-823E-BDF5299F8385}" srcOrd="1" destOrd="0" parTransId="{1E8D65A3-04A9-604B-BD30-C3E70C556F18}" sibTransId="{02EA8261-2A4C-7C4A-8AB7-B36A81E5D5FE}"/>
    <dgm:cxn modelId="{8FB25FB5-678F-7D46-8586-7892E940B468}" type="presOf" srcId="{EEE50D7D-39EB-0C4E-A8B1-13283B7145B8}" destId="{5CD433ED-CF07-AD49-AFDB-BBC71BF4ACBC}" srcOrd="0" destOrd="2" presId="urn:microsoft.com/office/officeart/2005/8/layout/hList1"/>
    <dgm:cxn modelId="{3E8B09CF-8B29-F54A-A615-E6EC279182E3}" srcId="{8BDE98D7-2EF6-9E42-A365-8E5987497CFA}" destId="{F003EF4A-49AF-FE4B-930F-8E3E4BE5883E}" srcOrd="2" destOrd="0" parTransId="{E952E7AB-1431-BE48-BDFE-2A67FDBCA765}" sibTransId="{6E697CE1-9805-854F-A4B8-B12CBB67F69C}"/>
    <dgm:cxn modelId="{6C28D4D1-5325-924E-AC1A-B521A02E413C}" srcId="{6591BE2E-C6B7-5A45-823E-BDF5299F8385}" destId="{B349784C-FCF3-6D41-999A-4F5DB0EF78D6}" srcOrd="1" destOrd="0" parTransId="{B86D2AF4-A19E-9244-903A-3E3D3030F37B}" sibTransId="{D6893038-4FC9-E242-B76D-3636C0D66588}"/>
    <dgm:cxn modelId="{635ADFD2-F0F9-5146-A365-16EEBB6EBB33}" type="presOf" srcId="{EA06819D-A6D2-F24D-8839-D0BB8A762FE3}" destId="{9F557A6C-8FC5-AE4C-A5A4-4542935DDB72}" srcOrd="0" destOrd="0" presId="urn:microsoft.com/office/officeart/2005/8/layout/hList1"/>
    <dgm:cxn modelId="{22BF1ED4-F14C-594D-A89F-99502A1BC7EB}" type="presOf" srcId="{38DDCAEA-95DD-3841-860A-04675B0F4DB8}" destId="{C0957985-950D-5544-947E-EF5E8FCAEFB2}" srcOrd="0" destOrd="0" presId="urn:microsoft.com/office/officeart/2005/8/layout/hList1"/>
    <dgm:cxn modelId="{0E602CD7-BA5D-2446-8A6B-09C5C4403473}" srcId="{38DDCAEA-95DD-3841-860A-04675B0F4DB8}" destId="{7177C375-3C89-7B40-8731-9A086AC4524F}" srcOrd="2" destOrd="0" parTransId="{3D7FE571-9BF5-E94C-86AB-F0C702C0B7BC}" sibTransId="{68D36D51-4928-D447-96BE-19183806706F}"/>
    <dgm:cxn modelId="{C87696D7-28AF-6744-9B36-05C6893903A2}" srcId="{F003EF4A-49AF-FE4B-930F-8E3E4BE5883E}" destId="{AF412B42-B5B3-984C-86A4-B620402DAA8C}" srcOrd="0" destOrd="0" parTransId="{A15DF777-EFD4-5144-BD7D-3F73B484194E}" sibTransId="{00491769-9716-0F4C-B46A-8832AAC9BD10}"/>
    <dgm:cxn modelId="{D2238DDA-6B4E-CD44-A7D1-D511735530A8}" type="presOf" srcId="{DFB9D748-ED48-C347-B7D5-FFC845DDC3BE}" destId="{10DBCED9-359C-1A40-8596-F3DF6DDB64B7}" srcOrd="0" destOrd="0" presId="urn:microsoft.com/office/officeart/2005/8/layout/hList1"/>
    <dgm:cxn modelId="{6A8B98F7-8C1C-DB41-8DFE-8C5522CBF5E3}" type="presParOf" srcId="{2BC692A8-1256-2347-99CE-265BEFBB4E7D}" destId="{115D292C-2B9C-404A-89B1-024F700D85CA}" srcOrd="0" destOrd="0" presId="urn:microsoft.com/office/officeart/2005/8/layout/hList1"/>
    <dgm:cxn modelId="{D3626B14-A395-554A-AF83-31E8A3A36151}" type="presParOf" srcId="{115D292C-2B9C-404A-89B1-024F700D85CA}" destId="{1D6AE081-0235-DC41-9532-5842F9AC43AA}" srcOrd="0" destOrd="0" presId="urn:microsoft.com/office/officeart/2005/8/layout/hList1"/>
    <dgm:cxn modelId="{91A39C0C-19E7-9445-8184-5C65FB277777}" type="presParOf" srcId="{115D292C-2B9C-404A-89B1-024F700D85CA}" destId="{10DBCED9-359C-1A40-8596-F3DF6DDB64B7}" srcOrd="1" destOrd="0" presId="urn:microsoft.com/office/officeart/2005/8/layout/hList1"/>
    <dgm:cxn modelId="{E8CCD26B-4F95-7445-8390-49DAA83393D5}" type="presParOf" srcId="{2BC692A8-1256-2347-99CE-265BEFBB4E7D}" destId="{0ED4B24F-3A1C-1940-AF61-378944C563C9}" srcOrd="1" destOrd="0" presId="urn:microsoft.com/office/officeart/2005/8/layout/hList1"/>
    <dgm:cxn modelId="{AFFEB2BE-3355-0247-8A22-47607CAB08B3}" type="presParOf" srcId="{2BC692A8-1256-2347-99CE-265BEFBB4E7D}" destId="{7BAD7C24-D452-C64B-96AC-FADAF896183F}" srcOrd="2" destOrd="0" presId="urn:microsoft.com/office/officeart/2005/8/layout/hList1"/>
    <dgm:cxn modelId="{A73037B4-B5E5-334A-B5D2-8EEFE798CC71}" type="presParOf" srcId="{7BAD7C24-D452-C64B-96AC-FADAF896183F}" destId="{3BBCAE1C-8450-0A43-BC31-5EEF8B0455A9}" srcOrd="0" destOrd="0" presId="urn:microsoft.com/office/officeart/2005/8/layout/hList1"/>
    <dgm:cxn modelId="{C4B76C08-7DC1-464B-B189-3352ED0A0893}" type="presParOf" srcId="{7BAD7C24-D452-C64B-96AC-FADAF896183F}" destId="{5CD433ED-CF07-AD49-AFDB-BBC71BF4ACBC}" srcOrd="1" destOrd="0" presId="urn:microsoft.com/office/officeart/2005/8/layout/hList1"/>
    <dgm:cxn modelId="{7649143D-F2AD-5242-9876-8EA53AF07735}" type="presParOf" srcId="{2BC692A8-1256-2347-99CE-265BEFBB4E7D}" destId="{F7797C89-3530-5649-8012-0F4C3FFE259A}" srcOrd="3" destOrd="0" presId="urn:microsoft.com/office/officeart/2005/8/layout/hList1"/>
    <dgm:cxn modelId="{A440BA32-4805-3F49-BD8B-6E4BAD2CC9E9}" type="presParOf" srcId="{2BC692A8-1256-2347-99CE-265BEFBB4E7D}" destId="{A5088295-E099-0243-B0F8-FF2B9F53CDD6}" srcOrd="4" destOrd="0" presId="urn:microsoft.com/office/officeart/2005/8/layout/hList1"/>
    <dgm:cxn modelId="{76C175E1-398B-FB4F-876B-D97FF6B2AF65}" type="presParOf" srcId="{A5088295-E099-0243-B0F8-FF2B9F53CDD6}" destId="{5BFA4568-6026-EF40-A2E8-0A1616286ACC}" srcOrd="0" destOrd="0" presId="urn:microsoft.com/office/officeart/2005/8/layout/hList1"/>
    <dgm:cxn modelId="{E6B043E1-5A6F-3948-986F-A74B2A8DCA8A}" type="presParOf" srcId="{A5088295-E099-0243-B0F8-FF2B9F53CDD6}" destId="{9BDEC849-7BDA-0D48-9BA5-E25E8DB9259B}" srcOrd="1" destOrd="0" presId="urn:microsoft.com/office/officeart/2005/8/layout/hList1"/>
    <dgm:cxn modelId="{23FD43E6-ABE9-5A45-A028-32DA2E00A79A}" type="presParOf" srcId="{2BC692A8-1256-2347-99CE-265BEFBB4E7D}" destId="{B60565C9-8FFC-174C-AACC-3346EA53D001}" srcOrd="5" destOrd="0" presId="urn:microsoft.com/office/officeart/2005/8/layout/hList1"/>
    <dgm:cxn modelId="{E97E192E-16E7-594E-8DD2-4A2720F6008E}" type="presParOf" srcId="{2BC692A8-1256-2347-99CE-265BEFBB4E7D}" destId="{ECDA2F8B-C2E7-F544-A7B9-D7FA98F29EE1}" srcOrd="6" destOrd="0" presId="urn:microsoft.com/office/officeart/2005/8/layout/hList1"/>
    <dgm:cxn modelId="{85FF86F5-54F6-1D46-9C90-0835D08A4931}" type="presParOf" srcId="{ECDA2F8B-C2E7-F544-A7B9-D7FA98F29EE1}" destId="{C0957985-950D-5544-947E-EF5E8FCAEFB2}" srcOrd="0" destOrd="0" presId="urn:microsoft.com/office/officeart/2005/8/layout/hList1"/>
    <dgm:cxn modelId="{BF542507-950A-EF45-8ABB-D27D9992F20E}" type="presParOf" srcId="{ECDA2F8B-C2E7-F544-A7B9-D7FA98F29EE1}" destId="{9F557A6C-8FC5-AE4C-A5A4-4542935DDB7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181A08-1850-3046-BAA7-612592427F12}" type="doc">
      <dgm:prSet loTypeId="urn:microsoft.com/office/officeart/2005/8/layout/vProcess5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8EF3247F-31D0-664C-BFDB-5B10C7360699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2000" b="1" dirty="0">
              <a:solidFill>
                <a:schemeClr val="accent1">
                  <a:lumMod val="50000"/>
                </a:schemeClr>
              </a:solidFill>
              <a:effectLst/>
              <a:latin typeface="Amasis MT Pro Black" panose="02040A04050005020304" pitchFamily="18" charset="0"/>
              <a:ea typeface="Times New Roman" panose="02020603050405020304" pitchFamily="18" charset="0"/>
              <a:cs typeface="Helvetica Neue"/>
            </a:rPr>
            <a:t>Availability</a:t>
          </a:r>
          <a:r>
            <a:rPr lang="en-US" sz="1700" b="0" dirty="0">
              <a:solidFill>
                <a:schemeClr val="accent1">
                  <a:lumMod val="50000"/>
                </a:schemeClr>
              </a:solidFill>
              <a:effectLst/>
              <a:latin typeface="Amasis MT Pro Black" panose="02040A04050005020304" pitchFamily="18" charset="0"/>
              <a:ea typeface="Times New Roman" panose="02020603050405020304" pitchFamily="18" charset="0"/>
              <a:cs typeface="Helvetica Neue"/>
            </a:rPr>
            <a:t> : </a:t>
          </a:r>
          <a:r>
            <a:rPr lang="en-US" sz="2000" b="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WHO recommends that there should be one mental health personnel available per 100,000 people in a country.</a:t>
          </a:r>
        </a:p>
        <a:p>
          <a:pPr>
            <a:buFont typeface="Wingdings" panose="05000000000000000000" pitchFamily="2" charset="2"/>
            <a:buChar char="ü"/>
          </a:pPr>
          <a:endParaRPr lang="en-GB" sz="1700" b="0" dirty="0">
            <a:solidFill>
              <a:schemeClr val="accent1">
                <a:lumMod val="50000"/>
              </a:schemeClr>
            </a:solidFill>
          </a:endParaRPr>
        </a:p>
      </dgm:t>
    </dgm:pt>
    <dgm:pt modelId="{83756B10-4922-7543-8F24-53F8C8DE6235}" type="parTrans" cxnId="{B3335D03-9F4E-8441-B355-F7C71E99A3C9}">
      <dgm:prSet/>
      <dgm:spPr/>
      <dgm:t>
        <a:bodyPr/>
        <a:lstStyle/>
        <a:p>
          <a:endParaRPr lang="en-GB"/>
        </a:p>
      </dgm:t>
    </dgm:pt>
    <dgm:pt modelId="{AA378D58-56CF-3646-B4D6-B361B03EC775}" type="sibTrans" cxnId="{B3335D03-9F4E-8441-B355-F7C71E99A3C9}">
      <dgm:prSet/>
      <dgm:spPr/>
      <dgm:t>
        <a:bodyPr/>
        <a:lstStyle/>
        <a:p>
          <a:endParaRPr lang="en-GB"/>
        </a:p>
      </dgm:t>
    </dgm:pt>
    <dgm:pt modelId="{F03A32A9-ACDC-0547-A4A0-F62179D428DA}">
      <dgm:prSet phldrT="[Text]" custT="1"/>
      <dgm:spPr/>
      <dgm:t>
        <a:bodyPr/>
        <a:lstStyle/>
        <a:p>
          <a:r>
            <a:rPr lang="en-US" sz="2000" b="1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Accessibility</a:t>
          </a:r>
          <a:r>
            <a:rPr lang="en-US" sz="2000" b="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:</a:t>
          </a:r>
          <a:r>
            <a:rPr lang="en-US" sz="2000" b="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Local Volunteers and Health professionals’ help to target accessibility challenges like Distance, Financial </a:t>
          </a:r>
          <a:endParaRPr lang="en-GB" sz="2000" b="0" dirty="0">
            <a:solidFill>
              <a:schemeClr val="accent1">
                <a:lumMod val="50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241E06F-9AB9-3249-806A-451C53E48CAA}" type="parTrans" cxnId="{E98E17DF-1080-8449-8672-5842D0D24AF2}">
      <dgm:prSet/>
      <dgm:spPr/>
      <dgm:t>
        <a:bodyPr/>
        <a:lstStyle/>
        <a:p>
          <a:endParaRPr lang="en-GB"/>
        </a:p>
      </dgm:t>
    </dgm:pt>
    <dgm:pt modelId="{362206E4-BDC5-AA4A-AFE4-A4B495C789C5}" type="sibTrans" cxnId="{E98E17DF-1080-8449-8672-5842D0D24AF2}">
      <dgm:prSet/>
      <dgm:spPr/>
      <dgm:t>
        <a:bodyPr/>
        <a:lstStyle/>
        <a:p>
          <a:endParaRPr lang="en-GB"/>
        </a:p>
      </dgm:t>
    </dgm:pt>
    <dgm:pt modelId="{C34D935F-96D6-7040-9C69-14B32D427F4C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2000" b="1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  <a:cs typeface="Helvetica Neue"/>
            </a:rPr>
            <a:t>Acceptability</a:t>
          </a:r>
          <a:r>
            <a:rPr lang="en-US" sz="2000" b="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  <a:cs typeface="Helvetica Neue"/>
            </a:rPr>
            <a:t> : </a:t>
          </a:r>
          <a:r>
            <a:rPr lang="en-US" sz="2000" b="0" dirty="0">
              <a:solidFill>
                <a:schemeClr val="accent1">
                  <a:lumMod val="50000"/>
                </a:schemeClr>
              </a:solidFill>
              <a:latin typeface="+mn-lt"/>
            </a:rPr>
            <a:t>Awareness efforts to teach people that it is normal for the mind to be unwell from time to time. </a:t>
          </a:r>
          <a:endParaRPr lang="en-GB" sz="2000" b="0" dirty="0">
            <a:solidFill>
              <a:schemeClr val="accent1">
                <a:lumMod val="50000"/>
              </a:schemeClr>
            </a:solidFill>
            <a:latin typeface="+mn-lt"/>
          </a:endParaRPr>
        </a:p>
      </dgm:t>
    </dgm:pt>
    <dgm:pt modelId="{93BCC597-0322-7443-B89B-FD6CFAF64335}" type="sibTrans" cxnId="{E05AA513-77CB-544C-846C-6A98A7FB8056}">
      <dgm:prSet/>
      <dgm:spPr/>
      <dgm:t>
        <a:bodyPr/>
        <a:lstStyle/>
        <a:p>
          <a:endParaRPr lang="en-GB"/>
        </a:p>
      </dgm:t>
    </dgm:pt>
    <dgm:pt modelId="{0773AD46-7574-684B-AB54-9001AD6214FD}" type="parTrans" cxnId="{E05AA513-77CB-544C-846C-6A98A7FB8056}">
      <dgm:prSet/>
      <dgm:spPr/>
      <dgm:t>
        <a:bodyPr/>
        <a:lstStyle/>
        <a:p>
          <a:endParaRPr lang="en-GB"/>
        </a:p>
      </dgm:t>
    </dgm:pt>
    <dgm:pt modelId="{90AD846B-481C-A849-A0F2-AF73EA5BA4EA}" type="pres">
      <dgm:prSet presAssocID="{54181A08-1850-3046-BAA7-612592427F12}" presName="outerComposite" presStyleCnt="0">
        <dgm:presLayoutVars>
          <dgm:chMax val="5"/>
          <dgm:dir/>
          <dgm:resizeHandles val="exact"/>
        </dgm:presLayoutVars>
      </dgm:prSet>
      <dgm:spPr/>
    </dgm:pt>
    <dgm:pt modelId="{DFAD501F-F40C-994D-B2FE-5773D8E77C78}" type="pres">
      <dgm:prSet presAssocID="{54181A08-1850-3046-BAA7-612592427F12}" presName="dummyMaxCanvas" presStyleCnt="0">
        <dgm:presLayoutVars/>
      </dgm:prSet>
      <dgm:spPr/>
    </dgm:pt>
    <dgm:pt modelId="{FF7BC137-6200-0D40-92C6-0D84829BE884}" type="pres">
      <dgm:prSet presAssocID="{54181A08-1850-3046-BAA7-612592427F12}" presName="ThreeNodes_1" presStyleLbl="node1" presStyleIdx="0" presStyleCnt="3" custLinFactNeighborX="-150" custLinFactNeighborY="-10128">
        <dgm:presLayoutVars>
          <dgm:bulletEnabled val="1"/>
        </dgm:presLayoutVars>
      </dgm:prSet>
      <dgm:spPr/>
    </dgm:pt>
    <dgm:pt modelId="{31B48B96-4490-E84C-BD98-BE08063B5077}" type="pres">
      <dgm:prSet presAssocID="{54181A08-1850-3046-BAA7-612592427F12}" presName="ThreeNodes_2" presStyleLbl="node1" presStyleIdx="1" presStyleCnt="3">
        <dgm:presLayoutVars>
          <dgm:bulletEnabled val="1"/>
        </dgm:presLayoutVars>
      </dgm:prSet>
      <dgm:spPr/>
    </dgm:pt>
    <dgm:pt modelId="{CD1BBFD6-52EF-8549-9DBD-611A4C7F7A5B}" type="pres">
      <dgm:prSet presAssocID="{54181A08-1850-3046-BAA7-612592427F12}" presName="ThreeNodes_3" presStyleLbl="node1" presStyleIdx="2" presStyleCnt="3">
        <dgm:presLayoutVars>
          <dgm:bulletEnabled val="1"/>
        </dgm:presLayoutVars>
      </dgm:prSet>
      <dgm:spPr/>
    </dgm:pt>
    <dgm:pt modelId="{8FF5715C-7416-CB49-96BC-9C3B84BAFBE5}" type="pres">
      <dgm:prSet presAssocID="{54181A08-1850-3046-BAA7-612592427F12}" presName="ThreeConn_1-2" presStyleLbl="fgAccFollowNode1" presStyleIdx="0" presStyleCnt="2">
        <dgm:presLayoutVars>
          <dgm:bulletEnabled val="1"/>
        </dgm:presLayoutVars>
      </dgm:prSet>
      <dgm:spPr/>
    </dgm:pt>
    <dgm:pt modelId="{EBF17FD6-2F0E-5440-866C-B7C6DDECA3F4}" type="pres">
      <dgm:prSet presAssocID="{54181A08-1850-3046-BAA7-612592427F12}" presName="ThreeConn_2-3" presStyleLbl="fgAccFollowNode1" presStyleIdx="1" presStyleCnt="2">
        <dgm:presLayoutVars>
          <dgm:bulletEnabled val="1"/>
        </dgm:presLayoutVars>
      </dgm:prSet>
      <dgm:spPr/>
    </dgm:pt>
    <dgm:pt modelId="{ACAD02B3-E474-0343-B86E-918B659994FC}" type="pres">
      <dgm:prSet presAssocID="{54181A08-1850-3046-BAA7-612592427F12}" presName="ThreeNodes_1_text" presStyleLbl="node1" presStyleIdx="2" presStyleCnt="3">
        <dgm:presLayoutVars>
          <dgm:bulletEnabled val="1"/>
        </dgm:presLayoutVars>
      </dgm:prSet>
      <dgm:spPr/>
    </dgm:pt>
    <dgm:pt modelId="{798D68D8-BCF6-AE44-9AC1-6C9B24CA880C}" type="pres">
      <dgm:prSet presAssocID="{54181A08-1850-3046-BAA7-612592427F12}" presName="ThreeNodes_2_text" presStyleLbl="node1" presStyleIdx="2" presStyleCnt="3">
        <dgm:presLayoutVars>
          <dgm:bulletEnabled val="1"/>
        </dgm:presLayoutVars>
      </dgm:prSet>
      <dgm:spPr/>
    </dgm:pt>
    <dgm:pt modelId="{2F0A6C50-3FAA-944C-9099-CDC0CAC87506}" type="pres">
      <dgm:prSet presAssocID="{54181A08-1850-3046-BAA7-612592427F1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3335D03-9F4E-8441-B355-F7C71E99A3C9}" srcId="{54181A08-1850-3046-BAA7-612592427F12}" destId="{8EF3247F-31D0-664C-BFDB-5B10C7360699}" srcOrd="1" destOrd="0" parTransId="{83756B10-4922-7543-8F24-53F8C8DE6235}" sibTransId="{AA378D58-56CF-3646-B4D6-B361B03EC775}"/>
    <dgm:cxn modelId="{E05AA513-77CB-544C-846C-6A98A7FB8056}" srcId="{54181A08-1850-3046-BAA7-612592427F12}" destId="{C34D935F-96D6-7040-9C69-14B32D427F4C}" srcOrd="0" destOrd="0" parTransId="{0773AD46-7574-684B-AB54-9001AD6214FD}" sibTransId="{93BCC597-0322-7443-B89B-FD6CFAF64335}"/>
    <dgm:cxn modelId="{8DB3BA45-E0BF-CD4C-BC29-5B7B06D669F1}" type="presOf" srcId="{AA378D58-56CF-3646-B4D6-B361B03EC775}" destId="{EBF17FD6-2F0E-5440-866C-B7C6DDECA3F4}" srcOrd="0" destOrd="0" presId="urn:microsoft.com/office/officeart/2005/8/layout/vProcess5"/>
    <dgm:cxn modelId="{35382F5A-23D7-F542-B5A2-BA0BCC0D6426}" type="presOf" srcId="{C34D935F-96D6-7040-9C69-14B32D427F4C}" destId="{ACAD02B3-E474-0343-B86E-918B659994FC}" srcOrd="1" destOrd="0" presId="urn:microsoft.com/office/officeart/2005/8/layout/vProcess5"/>
    <dgm:cxn modelId="{13256C69-23EE-2C4B-8EB1-6AE4A70B475F}" type="presOf" srcId="{F03A32A9-ACDC-0547-A4A0-F62179D428DA}" destId="{CD1BBFD6-52EF-8549-9DBD-611A4C7F7A5B}" srcOrd="0" destOrd="0" presId="urn:microsoft.com/office/officeart/2005/8/layout/vProcess5"/>
    <dgm:cxn modelId="{2970917E-8DEA-BF40-ABCC-DFF7DC3E657B}" type="presOf" srcId="{C34D935F-96D6-7040-9C69-14B32D427F4C}" destId="{FF7BC137-6200-0D40-92C6-0D84829BE884}" srcOrd="0" destOrd="0" presId="urn:microsoft.com/office/officeart/2005/8/layout/vProcess5"/>
    <dgm:cxn modelId="{F8E7639C-AD55-AD46-AC75-F8AD60E7FE98}" type="presOf" srcId="{F03A32A9-ACDC-0547-A4A0-F62179D428DA}" destId="{2F0A6C50-3FAA-944C-9099-CDC0CAC87506}" srcOrd="1" destOrd="0" presId="urn:microsoft.com/office/officeart/2005/8/layout/vProcess5"/>
    <dgm:cxn modelId="{B61B2BAB-8ABE-0E43-8E94-DD155C2AB50E}" type="presOf" srcId="{54181A08-1850-3046-BAA7-612592427F12}" destId="{90AD846B-481C-A849-A0F2-AF73EA5BA4EA}" srcOrd="0" destOrd="0" presId="urn:microsoft.com/office/officeart/2005/8/layout/vProcess5"/>
    <dgm:cxn modelId="{F37EAEBB-8678-8349-B30A-C89BCA58E9C0}" type="presOf" srcId="{8EF3247F-31D0-664C-BFDB-5B10C7360699}" destId="{31B48B96-4490-E84C-BD98-BE08063B5077}" srcOrd="0" destOrd="0" presId="urn:microsoft.com/office/officeart/2005/8/layout/vProcess5"/>
    <dgm:cxn modelId="{F1E5E4C9-B775-2B40-80B7-CDEB114E24A6}" type="presOf" srcId="{8EF3247F-31D0-664C-BFDB-5B10C7360699}" destId="{798D68D8-BCF6-AE44-9AC1-6C9B24CA880C}" srcOrd="1" destOrd="0" presId="urn:microsoft.com/office/officeart/2005/8/layout/vProcess5"/>
    <dgm:cxn modelId="{E98E17DF-1080-8449-8672-5842D0D24AF2}" srcId="{54181A08-1850-3046-BAA7-612592427F12}" destId="{F03A32A9-ACDC-0547-A4A0-F62179D428DA}" srcOrd="2" destOrd="0" parTransId="{B241E06F-9AB9-3249-806A-451C53E48CAA}" sibTransId="{362206E4-BDC5-AA4A-AFE4-A4B495C789C5}"/>
    <dgm:cxn modelId="{1DC336F7-1417-924C-B3A8-88CF6984C7BF}" type="presOf" srcId="{93BCC597-0322-7443-B89B-FD6CFAF64335}" destId="{8FF5715C-7416-CB49-96BC-9C3B84BAFBE5}" srcOrd="0" destOrd="0" presId="urn:microsoft.com/office/officeart/2005/8/layout/vProcess5"/>
    <dgm:cxn modelId="{C1282360-1700-8243-AFBC-AA63DC268F5D}" type="presParOf" srcId="{90AD846B-481C-A849-A0F2-AF73EA5BA4EA}" destId="{DFAD501F-F40C-994D-B2FE-5773D8E77C78}" srcOrd="0" destOrd="0" presId="urn:microsoft.com/office/officeart/2005/8/layout/vProcess5"/>
    <dgm:cxn modelId="{3A95847F-7740-C646-943F-5CFFD6ECEA81}" type="presParOf" srcId="{90AD846B-481C-A849-A0F2-AF73EA5BA4EA}" destId="{FF7BC137-6200-0D40-92C6-0D84829BE884}" srcOrd="1" destOrd="0" presId="urn:microsoft.com/office/officeart/2005/8/layout/vProcess5"/>
    <dgm:cxn modelId="{77F8DF99-D73A-8D47-8D40-36C0904FBDCC}" type="presParOf" srcId="{90AD846B-481C-A849-A0F2-AF73EA5BA4EA}" destId="{31B48B96-4490-E84C-BD98-BE08063B5077}" srcOrd="2" destOrd="0" presId="urn:microsoft.com/office/officeart/2005/8/layout/vProcess5"/>
    <dgm:cxn modelId="{687D6F4E-4326-8648-B92A-4417C565FA49}" type="presParOf" srcId="{90AD846B-481C-A849-A0F2-AF73EA5BA4EA}" destId="{CD1BBFD6-52EF-8549-9DBD-611A4C7F7A5B}" srcOrd="3" destOrd="0" presId="urn:microsoft.com/office/officeart/2005/8/layout/vProcess5"/>
    <dgm:cxn modelId="{21BBA4B9-5517-A542-9866-0A2FBDAE16A8}" type="presParOf" srcId="{90AD846B-481C-A849-A0F2-AF73EA5BA4EA}" destId="{8FF5715C-7416-CB49-96BC-9C3B84BAFBE5}" srcOrd="4" destOrd="0" presId="urn:microsoft.com/office/officeart/2005/8/layout/vProcess5"/>
    <dgm:cxn modelId="{2229A9B5-73D2-AF48-9C2C-C31A96F4D8A2}" type="presParOf" srcId="{90AD846B-481C-A849-A0F2-AF73EA5BA4EA}" destId="{EBF17FD6-2F0E-5440-866C-B7C6DDECA3F4}" srcOrd="5" destOrd="0" presId="urn:microsoft.com/office/officeart/2005/8/layout/vProcess5"/>
    <dgm:cxn modelId="{D2F8AEA3-DC65-194C-9F39-D0AFC4EE6F33}" type="presParOf" srcId="{90AD846B-481C-A849-A0F2-AF73EA5BA4EA}" destId="{ACAD02B3-E474-0343-B86E-918B659994FC}" srcOrd="6" destOrd="0" presId="urn:microsoft.com/office/officeart/2005/8/layout/vProcess5"/>
    <dgm:cxn modelId="{D130D37A-9B7E-1148-A86A-19AFA8884038}" type="presParOf" srcId="{90AD846B-481C-A849-A0F2-AF73EA5BA4EA}" destId="{798D68D8-BCF6-AE44-9AC1-6C9B24CA880C}" srcOrd="7" destOrd="0" presId="urn:microsoft.com/office/officeart/2005/8/layout/vProcess5"/>
    <dgm:cxn modelId="{B1F65FF9-E023-3248-A634-D3C6A541ADDD}" type="presParOf" srcId="{90AD846B-481C-A849-A0F2-AF73EA5BA4EA}" destId="{2F0A6C50-3FAA-944C-9099-CDC0CAC8750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A2C003-FAC8-C341-BE36-82C148363BBD}" type="doc">
      <dgm:prSet loTypeId="urn:microsoft.com/office/officeart/2005/8/layout/arrow5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876DC895-35A7-4145-B604-C53E552523DE}">
      <dgm:prSet phldrT="[Text]" custT="1"/>
      <dgm:spPr/>
      <dgm:t>
        <a:bodyPr/>
        <a:lstStyle/>
        <a:p>
          <a:pPr algn="l"/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Effort starts with Rural Women to bring this change</a:t>
          </a:r>
          <a:endParaRPr lang="en-GB" sz="2000" dirty="0"/>
        </a:p>
      </dgm:t>
    </dgm:pt>
    <dgm:pt modelId="{77F1E1D3-338B-9A46-86BE-7332B3F78703}" type="parTrans" cxnId="{FFBB9B2B-5915-4745-B759-8B074B0CD953}">
      <dgm:prSet/>
      <dgm:spPr/>
      <dgm:t>
        <a:bodyPr/>
        <a:lstStyle/>
        <a:p>
          <a:endParaRPr lang="en-GB"/>
        </a:p>
      </dgm:t>
    </dgm:pt>
    <dgm:pt modelId="{B32B8ED3-98BE-7546-A32A-F71AA1B7C90D}" type="sibTrans" cxnId="{FFBB9B2B-5915-4745-B759-8B074B0CD953}">
      <dgm:prSet/>
      <dgm:spPr/>
      <dgm:t>
        <a:bodyPr/>
        <a:lstStyle/>
        <a:p>
          <a:endParaRPr lang="en-GB"/>
        </a:p>
      </dgm:t>
    </dgm:pt>
    <dgm:pt modelId="{A68265E8-3092-5C47-8416-5B3EBEEFECFE}">
      <dgm:prSet phldrT="[Text]" custT="1"/>
      <dgm:spPr/>
      <dgm:t>
        <a:bodyPr/>
        <a:lstStyle/>
        <a:p>
          <a:pPr algn="l"/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Break the stigma around mental illness and well being</a:t>
          </a:r>
        </a:p>
        <a:p>
          <a:pPr algn="l"/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Right help to each individual privileged or under-privileged</a:t>
          </a:r>
          <a:endParaRPr lang="en-GB" sz="2000" dirty="0"/>
        </a:p>
      </dgm:t>
    </dgm:pt>
    <dgm:pt modelId="{DD21D69B-19B1-1D41-A3AA-5C1700F33421}" type="sibTrans" cxnId="{CB5650C5-17BE-3F45-8AF7-844F223C999C}">
      <dgm:prSet/>
      <dgm:spPr/>
      <dgm:t>
        <a:bodyPr/>
        <a:lstStyle/>
        <a:p>
          <a:endParaRPr lang="en-GB"/>
        </a:p>
      </dgm:t>
    </dgm:pt>
    <dgm:pt modelId="{0D055929-FD18-F64E-961D-336F24D5D5F6}" type="parTrans" cxnId="{CB5650C5-17BE-3F45-8AF7-844F223C999C}">
      <dgm:prSet/>
      <dgm:spPr/>
      <dgm:t>
        <a:bodyPr/>
        <a:lstStyle/>
        <a:p>
          <a:endParaRPr lang="en-GB"/>
        </a:p>
      </dgm:t>
    </dgm:pt>
    <dgm:pt modelId="{DE5541DC-8AD5-414F-9443-245A2AF0E4EE}" type="pres">
      <dgm:prSet presAssocID="{98A2C003-FAC8-C341-BE36-82C148363BBD}" presName="diagram" presStyleCnt="0">
        <dgm:presLayoutVars>
          <dgm:dir/>
          <dgm:resizeHandles val="exact"/>
        </dgm:presLayoutVars>
      </dgm:prSet>
      <dgm:spPr/>
    </dgm:pt>
    <dgm:pt modelId="{10B52FFF-E381-B447-9175-2B22A24C44B6}" type="pres">
      <dgm:prSet presAssocID="{A68265E8-3092-5C47-8416-5B3EBEEFECFE}" presName="arrow" presStyleLbl="node1" presStyleIdx="0" presStyleCnt="2">
        <dgm:presLayoutVars>
          <dgm:bulletEnabled val="1"/>
        </dgm:presLayoutVars>
      </dgm:prSet>
      <dgm:spPr/>
    </dgm:pt>
    <dgm:pt modelId="{FE03880F-C922-0841-97CE-B1512C6540A6}" type="pres">
      <dgm:prSet presAssocID="{876DC895-35A7-4145-B604-C53E552523DE}" presName="arrow" presStyleLbl="node1" presStyleIdx="1" presStyleCnt="2">
        <dgm:presLayoutVars>
          <dgm:bulletEnabled val="1"/>
        </dgm:presLayoutVars>
      </dgm:prSet>
      <dgm:spPr/>
    </dgm:pt>
  </dgm:ptLst>
  <dgm:cxnLst>
    <dgm:cxn modelId="{A1FA7709-8772-1A4C-A1B1-172EEFE9E650}" type="presOf" srcId="{98A2C003-FAC8-C341-BE36-82C148363BBD}" destId="{DE5541DC-8AD5-414F-9443-245A2AF0E4EE}" srcOrd="0" destOrd="0" presId="urn:microsoft.com/office/officeart/2005/8/layout/arrow5"/>
    <dgm:cxn modelId="{32C3CA23-A38A-7542-A2CE-C1E5BBE01314}" type="presOf" srcId="{876DC895-35A7-4145-B604-C53E552523DE}" destId="{FE03880F-C922-0841-97CE-B1512C6540A6}" srcOrd="0" destOrd="0" presId="urn:microsoft.com/office/officeart/2005/8/layout/arrow5"/>
    <dgm:cxn modelId="{FFBB9B2B-5915-4745-B759-8B074B0CD953}" srcId="{98A2C003-FAC8-C341-BE36-82C148363BBD}" destId="{876DC895-35A7-4145-B604-C53E552523DE}" srcOrd="1" destOrd="0" parTransId="{77F1E1D3-338B-9A46-86BE-7332B3F78703}" sibTransId="{B32B8ED3-98BE-7546-A32A-F71AA1B7C90D}"/>
    <dgm:cxn modelId="{CB5650C5-17BE-3F45-8AF7-844F223C999C}" srcId="{98A2C003-FAC8-C341-BE36-82C148363BBD}" destId="{A68265E8-3092-5C47-8416-5B3EBEEFECFE}" srcOrd="0" destOrd="0" parTransId="{0D055929-FD18-F64E-961D-336F24D5D5F6}" sibTransId="{DD21D69B-19B1-1D41-A3AA-5C1700F33421}"/>
    <dgm:cxn modelId="{CC4679F6-91F8-F143-890C-A5D2750861E5}" type="presOf" srcId="{A68265E8-3092-5C47-8416-5B3EBEEFECFE}" destId="{10B52FFF-E381-B447-9175-2B22A24C44B6}" srcOrd="0" destOrd="0" presId="urn:microsoft.com/office/officeart/2005/8/layout/arrow5"/>
    <dgm:cxn modelId="{21BD54EA-8232-BC44-89B2-193B03756C0E}" type="presParOf" srcId="{DE5541DC-8AD5-414F-9443-245A2AF0E4EE}" destId="{10B52FFF-E381-B447-9175-2B22A24C44B6}" srcOrd="0" destOrd="0" presId="urn:microsoft.com/office/officeart/2005/8/layout/arrow5"/>
    <dgm:cxn modelId="{90B1DF42-1D57-7648-B3F6-67BF4676A31E}" type="presParOf" srcId="{DE5541DC-8AD5-414F-9443-245A2AF0E4EE}" destId="{FE03880F-C922-0841-97CE-B1512C6540A6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6AE081-0235-DC41-9532-5842F9AC43AA}">
      <dsp:nvSpPr>
        <dsp:cNvPr id="0" name=""/>
        <dsp:cNvSpPr/>
      </dsp:nvSpPr>
      <dsp:spPr>
        <a:xfrm>
          <a:off x="4228" y="1296407"/>
          <a:ext cx="2542683" cy="8352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900" kern="1200" dirty="0">
              <a:solidFill>
                <a:schemeClr val="accent1">
                  <a:lumMod val="50000"/>
                </a:schemeClr>
              </a:solidFill>
              <a:effectLst/>
              <a:ea typeface="Times New Roman" panose="02020603050405020304" pitchFamily="18" charset="0"/>
              <a:cs typeface="Helvetica Neue"/>
            </a:rPr>
            <a:t>Mental health</a:t>
          </a:r>
          <a:endParaRPr lang="en-GB" sz="29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4228" y="1296407"/>
        <a:ext cx="2542683" cy="835200"/>
      </dsp:txXfrm>
    </dsp:sp>
    <dsp:sp modelId="{10DBCED9-359C-1A40-8596-F3DF6DDB64B7}">
      <dsp:nvSpPr>
        <dsp:cNvPr id="0" name=""/>
        <dsp:cNvSpPr/>
      </dsp:nvSpPr>
      <dsp:spPr>
        <a:xfrm>
          <a:off x="0" y="2121118"/>
          <a:ext cx="2542683" cy="264189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1">
                  <a:lumMod val="50000"/>
                </a:schemeClr>
              </a:solidFill>
              <a:effectLst/>
              <a:ea typeface="Times New Roman" panose="02020603050405020304" pitchFamily="18" charset="0"/>
              <a:cs typeface="Helvetica Neue"/>
            </a:rPr>
            <a:t>Integral to living a healthy and balanced life</a:t>
          </a:r>
          <a:endParaRPr lang="en-GB" sz="2000" kern="1200" dirty="0">
            <a:solidFill>
              <a:schemeClr val="accent1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000" kern="1200" dirty="0">
            <a:solidFill>
              <a:schemeClr val="accent1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1">
                  <a:lumMod val="50000"/>
                </a:schemeClr>
              </a:solidFill>
              <a:effectLst/>
              <a:ea typeface="Times New Roman" panose="02020603050405020304" pitchFamily="18" charset="0"/>
              <a:cs typeface="Helvetica Neue"/>
            </a:rPr>
            <a:t>Emotional, psychological, and social well-being</a:t>
          </a:r>
          <a:endParaRPr lang="en-GB" sz="20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0" y="2121118"/>
        <a:ext cx="2542683" cy="2641890"/>
      </dsp:txXfrm>
    </dsp:sp>
    <dsp:sp modelId="{3BBCAE1C-8450-0A43-BC31-5EEF8B0455A9}">
      <dsp:nvSpPr>
        <dsp:cNvPr id="0" name=""/>
        <dsp:cNvSpPr/>
      </dsp:nvSpPr>
      <dsp:spPr>
        <a:xfrm>
          <a:off x="2902888" y="1296407"/>
          <a:ext cx="2542683" cy="8352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>
              <a:solidFill>
                <a:schemeClr val="accent1">
                  <a:lumMod val="50000"/>
                </a:schemeClr>
              </a:solidFill>
            </a:rPr>
            <a:t>Statistics</a:t>
          </a:r>
        </a:p>
      </dsp:txBody>
      <dsp:txXfrm>
        <a:off x="2902888" y="1296407"/>
        <a:ext cx="2542683" cy="835200"/>
      </dsp:txXfrm>
    </dsp:sp>
    <dsp:sp modelId="{5CD433ED-CF07-AD49-AFDB-BBC71BF4ACBC}">
      <dsp:nvSpPr>
        <dsp:cNvPr id="0" name=""/>
        <dsp:cNvSpPr/>
      </dsp:nvSpPr>
      <dsp:spPr>
        <a:xfrm>
          <a:off x="2902888" y="2131607"/>
          <a:ext cx="2542683" cy="264189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56 million Indians are suffering from depression. </a:t>
          </a:r>
          <a:endParaRPr lang="en-GB" sz="2000" kern="1200" dirty="0">
            <a:solidFill>
              <a:schemeClr val="accent1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GB" sz="2000" kern="1200" dirty="0">
            <a:solidFill>
              <a:schemeClr val="accent1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38 million from anxiety disorders (WHO)</a:t>
          </a:r>
          <a:r>
            <a:rPr lang="en-IN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endParaRPr lang="en-GB" sz="20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2902888" y="2131607"/>
        <a:ext cx="2542683" cy="2641890"/>
      </dsp:txXfrm>
    </dsp:sp>
    <dsp:sp modelId="{5BFA4568-6026-EF40-A2E8-0A1616286ACC}">
      <dsp:nvSpPr>
        <dsp:cNvPr id="0" name=""/>
        <dsp:cNvSpPr/>
      </dsp:nvSpPr>
      <dsp:spPr>
        <a:xfrm>
          <a:off x="5801547" y="1296407"/>
          <a:ext cx="2542683" cy="8352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accent1">
                  <a:lumMod val="50000"/>
                </a:schemeClr>
              </a:solidFill>
            </a:rPr>
            <a:t>Crisis </a:t>
          </a:r>
          <a:endParaRPr lang="en-GB" sz="29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5801547" y="1296407"/>
        <a:ext cx="2542683" cy="835200"/>
      </dsp:txXfrm>
    </dsp:sp>
    <dsp:sp modelId="{9BDEC849-7BDA-0D48-9BA5-E25E8DB9259B}">
      <dsp:nvSpPr>
        <dsp:cNvPr id="0" name=""/>
        <dsp:cNvSpPr/>
      </dsp:nvSpPr>
      <dsp:spPr>
        <a:xfrm>
          <a:off x="5801547" y="2131607"/>
          <a:ext cx="2542683" cy="264189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Indian’s Mental health crisis is at an inflection point. (2017 study from Lancet estimates)</a:t>
          </a:r>
          <a:endParaRPr lang="en-GB" sz="2000" kern="1200" dirty="0">
            <a:solidFill>
              <a:schemeClr val="accent1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GB" sz="20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5801547" y="2131607"/>
        <a:ext cx="2542683" cy="2641890"/>
      </dsp:txXfrm>
    </dsp:sp>
    <dsp:sp modelId="{C0957985-950D-5544-947E-EF5E8FCAEFB2}">
      <dsp:nvSpPr>
        <dsp:cNvPr id="0" name=""/>
        <dsp:cNvSpPr/>
      </dsp:nvSpPr>
      <dsp:spPr>
        <a:xfrm>
          <a:off x="8700207" y="1296407"/>
          <a:ext cx="2542683" cy="8352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>
              <a:solidFill>
                <a:schemeClr val="accent1">
                  <a:lumMod val="50000"/>
                </a:schemeClr>
              </a:solidFill>
            </a:rPr>
            <a:t>Progress</a:t>
          </a:r>
        </a:p>
      </dsp:txBody>
      <dsp:txXfrm>
        <a:off x="8700207" y="1296407"/>
        <a:ext cx="2542683" cy="835200"/>
      </dsp:txXfrm>
    </dsp:sp>
    <dsp:sp modelId="{9F557A6C-8FC5-AE4C-A5A4-4542935DDB72}">
      <dsp:nvSpPr>
        <dsp:cNvPr id="0" name=""/>
        <dsp:cNvSpPr/>
      </dsp:nvSpPr>
      <dsp:spPr>
        <a:xfrm>
          <a:off x="8700207" y="2131607"/>
          <a:ext cx="2542683" cy="264189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Progress in breaking awareness observed in urban areas</a:t>
          </a:r>
          <a:endParaRPr lang="en-GB" sz="2000" kern="1200" dirty="0">
            <a:solidFill>
              <a:schemeClr val="accent1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000" kern="1200" dirty="0">
            <a:solidFill>
              <a:schemeClr val="accent1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RURAL mental health is less explored !</a:t>
          </a:r>
          <a:endParaRPr lang="en-GB" sz="20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8700207" y="2131607"/>
        <a:ext cx="2542683" cy="2641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BC137-6200-0D40-92C6-0D84829BE884}">
      <dsp:nvSpPr>
        <dsp:cNvPr id="0" name=""/>
        <dsp:cNvSpPr/>
      </dsp:nvSpPr>
      <dsp:spPr>
        <a:xfrm>
          <a:off x="0" y="0"/>
          <a:ext cx="5391933" cy="15133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000" b="1" kern="12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  <a:cs typeface="Helvetica Neue"/>
            </a:rPr>
            <a:t>Acceptability</a:t>
          </a:r>
          <a:r>
            <a:rPr lang="en-US" sz="2000" b="0" kern="12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  <a:cs typeface="Helvetica Neue"/>
            </a:rPr>
            <a:t> : </a:t>
          </a:r>
          <a:r>
            <a:rPr lang="en-US" sz="2000" b="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Awareness efforts to teach people that it is normal for the mind to be unwell from time to time. </a:t>
          </a:r>
          <a:endParaRPr lang="en-GB" sz="2000" b="0" kern="1200" dirty="0">
            <a:solidFill>
              <a:schemeClr val="accent1">
                <a:lumMod val="50000"/>
              </a:schemeClr>
            </a:solidFill>
            <a:latin typeface="+mn-lt"/>
          </a:endParaRPr>
        </a:p>
      </dsp:txBody>
      <dsp:txXfrm>
        <a:off x="44323" y="44323"/>
        <a:ext cx="3758952" cy="1424665"/>
      </dsp:txXfrm>
    </dsp:sp>
    <dsp:sp modelId="{31B48B96-4490-E84C-BD98-BE08063B5077}">
      <dsp:nvSpPr>
        <dsp:cNvPr id="0" name=""/>
        <dsp:cNvSpPr/>
      </dsp:nvSpPr>
      <dsp:spPr>
        <a:xfrm>
          <a:off x="475758" y="1765530"/>
          <a:ext cx="5391933" cy="15133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000" b="1" kern="1200" dirty="0">
              <a:solidFill>
                <a:schemeClr val="accent1">
                  <a:lumMod val="50000"/>
                </a:schemeClr>
              </a:solidFill>
              <a:effectLst/>
              <a:latin typeface="Amasis MT Pro Black" panose="02040A04050005020304" pitchFamily="18" charset="0"/>
              <a:ea typeface="Times New Roman" panose="02020603050405020304" pitchFamily="18" charset="0"/>
              <a:cs typeface="Helvetica Neue"/>
            </a:rPr>
            <a:t>Availability</a:t>
          </a:r>
          <a:r>
            <a:rPr lang="en-US" sz="1700" b="0" kern="1200" dirty="0">
              <a:solidFill>
                <a:schemeClr val="accent1">
                  <a:lumMod val="50000"/>
                </a:schemeClr>
              </a:solidFill>
              <a:effectLst/>
              <a:latin typeface="Amasis MT Pro Black" panose="02040A04050005020304" pitchFamily="18" charset="0"/>
              <a:ea typeface="Times New Roman" panose="02020603050405020304" pitchFamily="18" charset="0"/>
              <a:cs typeface="Helvetica Neue"/>
            </a:rPr>
            <a:t> : </a:t>
          </a:r>
          <a:r>
            <a:rPr lang="en-US" sz="2000" b="0" kern="12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WHO recommends that there should be one mental health personnel available per 100,000 people in a country.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GB" sz="1700" b="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520081" y="1809853"/>
        <a:ext cx="3843875" cy="1424665"/>
      </dsp:txXfrm>
    </dsp:sp>
    <dsp:sp modelId="{CD1BBFD6-52EF-8549-9DBD-611A4C7F7A5B}">
      <dsp:nvSpPr>
        <dsp:cNvPr id="0" name=""/>
        <dsp:cNvSpPr/>
      </dsp:nvSpPr>
      <dsp:spPr>
        <a:xfrm>
          <a:off x="951517" y="3531061"/>
          <a:ext cx="5391933" cy="15133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Accessibility</a:t>
          </a:r>
          <a:r>
            <a:rPr lang="en-US" sz="2000" b="0" kern="12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:</a:t>
          </a:r>
          <a:r>
            <a:rPr lang="en-US" sz="2000" b="0" kern="12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Local Volunteers and Health professionals’ help to target accessibility challenges like Distance, Financial </a:t>
          </a:r>
          <a:endParaRPr lang="en-GB" sz="2000" b="0" kern="1200" dirty="0">
            <a:solidFill>
              <a:schemeClr val="accent1">
                <a:lumMod val="50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995840" y="3575384"/>
        <a:ext cx="3843875" cy="1424665"/>
      </dsp:txXfrm>
    </dsp:sp>
    <dsp:sp modelId="{8FF5715C-7416-CB49-96BC-9C3B84BAFBE5}">
      <dsp:nvSpPr>
        <dsp:cNvPr id="0" name=""/>
        <dsp:cNvSpPr/>
      </dsp:nvSpPr>
      <dsp:spPr>
        <a:xfrm>
          <a:off x="4408280" y="1147594"/>
          <a:ext cx="983652" cy="98365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kern="1200"/>
        </a:p>
      </dsp:txBody>
      <dsp:txXfrm>
        <a:off x="4629602" y="1147594"/>
        <a:ext cx="541008" cy="740198"/>
      </dsp:txXfrm>
    </dsp:sp>
    <dsp:sp modelId="{EBF17FD6-2F0E-5440-866C-B7C6DDECA3F4}">
      <dsp:nvSpPr>
        <dsp:cNvPr id="0" name=""/>
        <dsp:cNvSpPr/>
      </dsp:nvSpPr>
      <dsp:spPr>
        <a:xfrm>
          <a:off x="4884039" y="2903036"/>
          <a:ext cx="983652" cy="98365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kern="1200"/>
        </a:p>
      </dsp:txBody>
      <dsp:txXfrm>
        <a:off x="5105361" y="2903036"/>
        <a:ext cx="541008" cy="7401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52FFF-E381-B447-9175-2B22A24C44B6}">
      <dsp:nvSpPr>
        <dsp:cNvPr id="0" name=""/>
        <dsp:cNvSpPr/>
      </dsp:nvSpPr>
      <dsp:spPr>
        <a:xfrm rot="16200000">
          <a:off x="942" y="1821"/>
          <a:ext cx="5415023" cy="5415023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Break the stigma around mental illness and well being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Right help to each individual privileged or under-privileged</a:t>
          </a:r>
          <a:endParaRPr lang="en-GB" sz="2000" kern="1200" dirty="0"/>
        </a:p>
      </dsp:txBody>
      <dsp:txXfrm rot="5400000">
        <a:off x="943" y="1355576"/>
        <a:ext cx="4467394" cy="2707511"/>
      </dsp:txXfrm>
    </dsp:sp>
    <dsp:sp modelId="{FE03880F-C922-0841-97CE-B1512C6540A6}">
      <dsp:nvSpPr>
        <dsp:cNvPr id="0" name=""/>
        <dsp:cNvSpPr/>
      </dsp:nvSpPr>
      <dsp:spPr>
        <a:xfrm rot="5400000">
          <a:off x="5935076" y="1821"/>
          <a:ext cx="5415023" cy="5415023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Effort starts with Rural Women to bring this change</a:t>
          </a:r>
          <a:endParaRPr lang="en-GB" sz="2000" kern="1200" dirty="0"/>
        </a:p>
      </dsp:txBody>
      <dsp:txXfrm rot="-5400000">
        <a:off x="6882706" y="1355577"/>
        <a:ext cx="4467394" cy="2707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E809-0557-4413-B88D-84A1DABA5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1B9E3-A7DB-4133-A2AF-EA76C355F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A4E84-9E31-4D96-A545-DC735763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620-AA6B-410F-A607-636C25C67EF5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3F6A8-D7B2-4860-96C8-E73D093B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E824-DD2E-4646-8267-165106F5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763E-B8BF-4D5C-A989-0B6CCAC6FA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3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6289-A774-4367-A68F-E8231767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7C5BF-12BA-4712-91AF-F695D2BC5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0417D-3BD9-41FB-85A0-723643417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620-AA6B-410F-A607-636C25C67EF5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10BE0-FCC3-4DEB-B325-75B3DCCC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5E492-4F31-4B2B-8A03-C530C97B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763E-B8BF-4D5C-A989-0B6CCAC6FA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1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DBCC85-BBE7-4A71-94E1-D41E7645F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D4024-E9A7-475B-8342-C5BEF00DD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C2A17-35D2-472A-A3E5-7195568B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620-AA6B-410F-A607-636C25C67EF5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24D8A-DD84-4193-AFBA-189CAD92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AAD34-2344-4488-B38D-ABDB7BAB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763E-B8BF-4D5C-A989-0B6CCAC6FA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16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B8AB-AA81-4D70-A958-9AD53AA6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A29B8-CD8E-44AD-A229-F9129D64D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7909E-E622-420B-B0AA-72905006D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620-AA6B-410F-A607-636C25C67EF5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864CC-B866-432C-808E-77BB5DC67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AC52A-E67D-403D-991B-D5CA4465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763E-B8BF-4D5C-A989-0B6CCAC6FA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8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2C5E-F40F-4D84-8A2D-CD4D0081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A8E80-787E-420F-936B-4505956F0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96DFE-13EE-4D8F-9497-646230D4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620-AA6B-410F-A607-636C25C67EF5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49A63-8B0D-4DD9-8505-BC805992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40AFA-2255-4488-9EBE-0C906E06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763E-B8BF-4D5C-A989-0B6CCAC6FA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4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3386-4863-496B-9708-926D1327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EDD1-B41C-4115-B4C9-7FCC80402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3EBC3-CA46-4E34-9698-2183BC2A2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E4DEE-F4CE-4FA5-9971-ADD0C9F2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620-AA6B-410F-A607-636C25C67EF5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61F0D-224B-4BC6-8A21-4222AC59C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EC887-E0D5-42D3-8514-6CA212EC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763E-B8BF-4D5C-A989-0B6CCAC6FA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7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1BBB-102D-4062-88A5-504BEECF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96B4E-8CF5-47BD-B45E-E0CD05407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9C41A-8D69-41F4-9EDD-17FE7F029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0999D-FFCA-4510-8132-8D5696FFD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91618A-5C1E-4FC6-AE0A-8D3BEAE4D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80EBB-895F-40FB-A2DB-3624E237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620-AA6B-410F-A607-636C25C67EF5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43A03-DF24-44B7-94A4-45F74ED4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2BE40-5197-4F3C-A3A8-AEEB4FD9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763E-B8BF-4D5C-A989-0B6CCAC6FA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9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863A-BDFA-470B-8A6C-CBE16321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B2424E-1F96-42DF-B20E-8DFA2649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620-AA6B-410F-A607-636C25C67EF5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34F94-6CB3-4D04-ABBA-8217A270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85167-CB52-4888-937A-3CDFC95A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763E-B8BF-4D5C-A989-0B6CCAC6FA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9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693F3-8CBE-4515-AE36-17A24990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620-AA6B-410F-A607-636C25C67EF5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708007-D4A8-495C-9CBE-58AD482C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321AD-8796-4528-BC58-A9440EF1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763E-B8BF-4D5C-A989-0B6CCAC6FA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2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2D8B-D4BB-432F-9E55-208D3423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278C2-C210-4F8E-8ECC-A5018CCE1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A511F-B19B-4EEE-AD85-F3209DF99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72AB0-94EA-408C-9A01-E368A3ED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620-AA6B-410F-A607-636C25C67EF5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2AE03-538C-45A9-935D-378930C4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9DE76-BC6B-46E6-A81E-3740B6DE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763E-B8BF-4D5C-A989-0B6CCAC6FA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4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1783-7352-476D-8A1E-D1142098A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BC13F2-9505-4F9B-9E72-71E3DAC41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871BC-CDF6-4976-B126-D3E216483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31CF9-7A65-4278-AF56-D9340BBA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620-AA6B-410F-A607-636C25C67EF5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F1BB-51DD-43AC-853C-700B7742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8E964-B201-4157-9C43-3A8A1741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763E-B8BF-4D5C-A989-0B6CCAC6FA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B296C4-D3EE-4D2C-85E6-A3EA25980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61101-AADD-4BE5-A4B3-7976DFAD2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EC019-D137-4085-BE8E-AF9F39674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A7620-AA6B-410F-A607-636C25C67EF5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40662-0BD5-4B98-8862-59A867508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B2DE-EE69-4758-982C-D05D8F286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A763E-B8BF-4D5C-A989-0B6CCAC6FA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1126-022-09973-8" TargetMode="External"/><Relationship Id="rId2" Type="http://schemas.openxmlformats.org/officeDocument/2006/relationships/hyperlink" Target="https://www.forbesindia.com/blog/health/how-do-you-take-mental-health-conversations-to-rural-india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2.psy.unsw.edu.au/dass/" TargetMode="External"/><Relationship Id="rId5" Type="http://schemas.openxmlformats.org/officeDocument/2006/relationships/hyperlink" Target="https://hbr.org/2018/10/ais-potential-to-diagnose-and-treat-mental-illness" TargetMode="External"/><Relationship Id="rId4" Type="http://schemas.openxmlformats.org/officeDocument/2006/relationships/hyperlink" Target="https://www.thehindu.com/sci-tech/health/addressing-mental-health-in-rural-india/article25352154.e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5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5C1FE1-0992-49C7-9BB2-F8149984D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718" y="193041"/>
            <a:ext cx="11351042" cy="1178560"/>
          </a:xfrm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chemeClr val="accent1">
                    <a:lumMod val="50000"/>
                  </a:schemeClr>
                </a:solidFill>
                <a:effectLst/>
                <a:latin typeface="Amasis MT Pro Black" panose="020B0604020202020204" pitchFamily="18" charset="0"/>
              </a:rPr>
              <a:t>Mental Health for Rural Women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Amasis MT Pro Black" panose="020B0604020202020204" pitchFamily="18" charset="0"/>
            </a:endParaRP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A2D2EC97-D328-CA39-0344-63174D96D2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masis MT Pro Black" panose="020B0604020202020204" pitchFamily="18" charset="0"/>
              </a:rPr>
              <a:t>Team: Binary Beast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9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5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99A55D5-E772-CC37-746A-4031125A06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5277455"/>
              </p:ext>
            </p:extLst>
          </p:nvPr>
        </p:nvGraphicFramePr>
        <p:xfrm>
          <a:off x="472287" y="784110"/>
          <a:ext cx="11247120" cy="6069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59855B28-BDEA-26E5-6BBB-C14FB121EE2A}"/>
              </a:ext>
            </a:extLst>
          </p:cNvPr>
          <p:cNvSpPr txBox="1">
            <a:spLocks/>
          </p:cNvSpPr>
          <p:nvPr/>
        </p:nvSpPr>
        <p:spPr>
          <a:xfrm>
            <a:off x="444718" y="223521"/>
            <a:ext cx="11351042" cy="560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masis MT Pro Black" panose="020B06040202020202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0652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5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5C1FE1-0992-49C7-9BB2-F8149984D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718" y="223521"/>
            <a:ext cx="11351042" cy="560589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masis MT Pro Black" panose="020B0604020202020204" pitchFamily="18" charset="0"/>
              </a:rPr>
              <a:t>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3E9E8-6C7C-413A-8ED2-B77BB3AF3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171" y="5516880"/>
            <a:ext cx="11416705" cy="1117599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Helvetica Neue"/>
              </a:rPr>
              <a:t>About 10% Indians suffer from stress, depression or substance use disorders.</a:t>
            </a:r>
          </a:p>
          <a:p>
            <a:pPr algn="l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Helvetica Neue"/>
              </a:rPr>
              <a:t>Around 70–80% of the population in India currently live in rural settings.</a:t>
            </a:r>
          </a:p>
          <a:p>
            <a:pPr algn="l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Results show that the levels of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Anxiety and Depression is greater in women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than men!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6773CA-B279-C8DD-48DA-10581F289BBE}"/>
              </a:ext>
            </a:extLst>
          </p:cNvPr>
          <p:cNvGrpSpPr/>
          <p:nvPr/>
        </p:nvGrpSpPr>
        <p:grpSpPr>
          <a:xfrm>
            <a:off x="381069" y="967070"/>
            <a:ext cx="11414691" cy="4380903"/>
            <a:chOff x="381069" y="1003646"/>
            <a:chExt cx="11414691" cy="4380903"/>
          </a:xfrm>
        </p:grpSpPr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CA70913C-EAE2-4118-8EA7-7077B392E31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16807637"/>
                </p:ext>
              </p:extLst>
            </p:nvPr>
          </p:nvGraphicFramePr>
          <p:xfrm>
            <a:off x="381069" y="1003646"/>
            <a:ext cx="5690455" cy="43809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E14F8A75-0E8D-4E3A-9773-8D9072AE015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18319269"/>
                </p:ext>
              </p:extLst>
            </p:nvPr>
          </p:nvGraphicFramePr>
          <p:xfrm>
            <a:off x="6467459" y="1003646"/>
            <a:ext cx="5328301" cy="43809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9726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9A3E9E8-6C7C-413A-8ED2-B77BB3AF3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051397"/>
            <a:ext cx="3658053" cy="955111"/>
          </a:xfrm>
        </p:spPr>
        <p:txBody>
          <a:bodyPr anchor="b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>
              <a:solidFill>
                <a:schemeClr val="tx2"/>
              </a:solidFill>
              <a:effectLst/>
              <a:latin typeface="Amasis MT Pro Black" panose="02040A04050005020304" pitchFamily="18" charset="0"/>
              <a:ea typeface="Times New Roman" panose="02020603050405020304" pitchFamily="18" charset="0"/>
              <a:cs typeface="Helvetica Neu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>
              <a:solidFill>
                <a:schemeClr val="tx2"/>
              </a:solidFill>
              <a:effectLst/>
              <a:latin typeface="Helvetica Neue"/>
              <a:ea typeface="Times New Roman" panose="02020603050405020304" pitchFamily="18" charset="0"/>
              <a:cs typeface="Helvetica Neue"/>
            </a:endParaRPr>
          </a:p>
          <a:p>
            <a:pPr marL="0" marR="0" algn="l">
              <a:spcBef>
                <a:spcPts val="0"/>
              </a:spcBef>
              <a:spcAft>
                <a:spcPts val="800"/>
              </a:spcAft>
            </a:pPr>
            <a:endParaRPr lang="en-US" sz="2000">
              <a:solidFill>
                <a:schemeClr val="tx2"/>
              </a:solidFill>
              <a:effectLst/>
              <a:latin typeface="Amasis MT Pro Black" panose="02040A040500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>
              <a:solidFill>
                <a:schemeClr val="tx2"/>
              </a:solidFill>
              <a:effectLst/>
              <a:latin typeface="Amasis MT Pro Black" panose="02040A040500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5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65D600CF-1F6A-44E6-A063-4B1FEED8D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341" y="1482780"/>
            <a:ext cx="5029200" cy="3922775"/>
          </a:xfrm>
          <a:prstGeom prst="rect">
            <a:avLst/>
          </a:prstGeom>
          <a:ln w="9525">
            <a:noFill/>
          </a:ln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492D232-7001-C105-9230-96C858A61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718" y="235713"/>
            <a:ext cx="11351042" cy="560589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masis MT Pro Black" panose="020B0604020202020204" pitchFamily="18" charset="0"/>
              </a:rPr>
              <a:t>Solution</a:t>
            </a: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EA4FA6EE-CE51-35FF-A176-5997D01632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6338920"/>
              </p:ext>
            </p:extLst>
          </p:nvPr>
        </p:nvGraphicFramePr>
        <p:xfrm>
          <a:off x="325573" y="1007632"/>
          <a:ext cx="6343451" cy="5044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545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9A3E9E8-6C7C-413A-8ED2-B77BB3AF3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786" y="979018"/>
            <a:ext cx="5948553" cy="5276455"/>
          </a:xfrm>
        </p:spPr>
        <p:txBody>
          <a:bodyPr anchor="b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/>
                </a:solidFill>
                <a:effectLst/>
                <a:ea typeface="Times New Roman" panose="02020603050405020304" pitchFamily="18" charset="0"/>
                <a:cs typeface="Helvetica Neue"/>
              </a:rPr>
              <a:t>A platform made accessible to the people through local health centers.</a:t>
            </a:r>
            <a:endParaRPr lang="en-US" sz="2000" dirty="0">
              <a:solidFill>
                <a:schemeClr val="tx2"/>
              </a:solidFill>
              <a:ea typeface="Times New Roman" panose="02020603050405020304" pitchFamily="18" charset="0"/>
              <a:cs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/>
                </a:solidFill>
                <a:effectLst/>
                <a:ea typeface="Times New Roman" panose="02020603050405020304" pitchFamily="18" charset="0"/>
                <a:cs typeface="Helvetica Neue"/>
              </a:rPr>
              <a:t>AI driven Initial diagnosis</a:t>
            </a:r>
            <a:r>
              <a:rPr lang="en-US" sz="2000" dirty="0">
                <a:solidFill>
                  <a:schemeClr val="tx2"/>
                </a:solidFill>
                <a:ea typeface="Times New Roman" panose="02020603050405020304" pitchFamily="18" charset="0"/>
                <a:cs typeface="Helvetica Neue"/>
              </a:rPr>
              <a:t> u</a:t>
            </a:r>
            <a:r>
              <a:rPr lang="en-US" sz="2000" dirty="0">
                <a:solidFill>
                  <a:schemeClr val="tx2"/>
                </a:solidFill>
                <a:effectLst/>
                <a:ea typeface="Times New Roman" panose="02020603050405020304" pitchFamily="18" charset="0"/>
                <a:cs typeface="Helvetica Neue"/>
              </a:rPr>
              <a:t>sing rightly sourced questionnaire that </a:t>
            </a:r>
            <a:r>
              <a:rPr lang="en-US" sz="2000" dirty="0">
                <a:solidFill>
                  <a:schemeClr val="tx2"/>
                </a:solidFill>
                <a:ea typeface="Times New Roman" panose="02020603050405020304" pitchFamily="18" charset="0"/>
                <a:cs typeface="Helvetica Neue"/>
              </a:rPr>
              <a:t>can be</a:t>
            </a:r>
            <a:r>
              <a:rPr lang="en-US" sz="2000" dirty="0">
                <a:solidFill>
                  <a:schemeClr val="tx2"/>
                </a:solidFill>
                <a:effectLst/>
                <a:ea typeface="Times New Roman" panose="02020603050405020304" pitchFamily="18" charset="0"/>
                <a:cs typeface="Helvetica Neue"/>
              </a:rPr>
              <a:t> localized to regional language to judge the level of mental illness.</a:t>
            </a:r>
            <a:endParaRPr lang="en-US" sz="2000" dirty="0">
              <a:solidFill>
                <a:schemeClr val="tx2"/>
              </a:solidFill>
              <a:ea typeface="Times New Roman" panose="02020603050405020304" pitchFamily="18" charset="0"/>
              <a:cs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/>
                </a:solidFill>
                <a:effectLst/>
                <a:ea typeface="Times New Roman" panose="02020603050405020304" pitchFamily="18" charset="0"/>
                <a:cs typeface="Helvetica Neue"/>
              </a:rPr>
              <a:t>DASS (Depression Anxiety Stress Scales) as one of the scales.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/>
                </a:solidFill>
                <a:ea typeface="Times New Roman" panose="02020603050405020304" pitchFamily="18" charset="0"/>
                <a:cs typeface="Helvetica Neue"/>
              </a:rPr>
              <a:t>C</a:t>
            </a:r>
            <a:r>
              <a:rPr lang="en-US" sz="2000" dirty="0">
                <a:solidFill>
                  <a:schemeClr val="tx2"/>
                </a:solidFill>
                <a:effectLst/>
                <a:ea typeface="Times New Roman" panose="02020603050405020304" pitchFamily="18" charset="0"/>
                <a:cs typeface="Helvetica Neue"/>
              </a:rPr>
              <a:t>onnect people with the right health professional (such as Psychiatrists) through e-consultations supported by the clinics through voice and video calls. 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/>
                </a:solidFill>
                <a:ea typeface="Times New Roman" panose="02020603050405020304" pitchFamily="18" charset="0"/>
                <a:cs typeface="Helvetica Neue"/>
              </a:rPr>
              <a:t>Incentivization through social certificates issued to health professionals volunteering for this cause.</a:t>
            </a:r>
            <a:endParaRPr lang="en-US" sz="2000" dirty="0">
              <a:solidFill>
                <a:schemeClr val="tx2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/>
                </a:solidFill>
                <a:effectLst/>
                <a:ea typeface="Times New Roman" panose="02020603050405020304" pitchFamily="18" charset="0"/>
                <a:cs typeface="Helvetica Neue"/>
              </a:rPr>
              <a:t>Eliminate the stigma with the help of local NGOs, Volunteers, campaigns to create awareness on Mental health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9D97898-289F-4B1A-8EB2-1D83B009E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341" y="1558028"/>
            <a:ext cx="5029200" cy="3734180"/>
          </a:xfrm>
          <a:prstGeom prst="rect">
            <a:avLst/>
          </a:prstGeom>
          <a:ln w="9525">
            <a:noFill/>
          </a:ln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7FD3D5B-59CA-6D43-0F71-943787145EA2}"/>
              </a:ext>
            </a:extLst>
          </p:cNvPr>
          <p:cNvSpPr txBox="1">
            <a:spLocks/>
          </p:cNvSpPr>
          <p:nvPr/>
        </p:nvSpPr>
        <p:spPr>
          <a:xfrm>
            <a:off x="444718" y="235713"/>
            <a:ext cx="11351042" cy="560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masis MT Pro Black" panose="020B0604020202020204" pitchFamily="18" charset="0"/>
              </a:rPr>
              <a:t>Platform</a:t>
            </a:r>
          </a:p>
        </p:txBody>
      </p:sp>
    </p:spTree>
    <p:extLst>
      <p:ext uri="{BB962C8B-B14F-4D97-AF65-F5344CB8AC3E}">
        <p14:creationId xmlns:p14="http://schemas.microsoft.com/office/powerpoint/2010/main" val="363913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97FD3D5B-59CA-6D43-0F71-943787145EA2}"/>
              </a:ext>
            </a:extLst>
          </p:cNvPr>
          <p:cNvSpPr txBox="1">
            <a:spLocks/>
          </p:cNvSpPr>
          <p:nvPr/>
        </p:nvSpPr>
        <p:spPr>
          <a:xfrm>
            <a:off x="444718" y="235713"/>
            <a:ext cx="11351042" cy="560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masis MT Pro Black" panose="020B0604020202020204" pitchFamily="18" charset="0"/>
              </a:rPr>
              <a:t>Conclusion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BD9717F-B960-8E6A-8BCB-0A562465E3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1467195"/>
              </p:ext>
            </p:extLst>
          </p:nvPr>
        </p:nvGraphicFramePr>
        <p:xfrm>
          <a:off x="418955" y="1115470"/>
          <a:ext cx="1135104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0132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5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5C1FE1-0992-49C7-9BB2-F8149984D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718" y="223521"/>
            <a:ext cx="11351042" cy="682079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Amasis MT Pro Black" panose="020B0604020202020204" pitchFamily="18" charset="0"/>
              </a:rPr>
              <a:t>References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Amasis MT Pro Black" panose="020B0604020202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3E9E8-6C7C-413A-8ED2-B77BB3AF3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958" y="1125136"/>
            <a:ext cx="10690642" cy="527566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https://www.forbesindia.com/blog/health/how-do-you-take-mental-health-conversations-to-rural-india/</a:t>
            </a: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Helvetica Neue"/>
              </a:rPr>
              <a:t>https://www.ncbi.nlm.nih.gov/pmc/articles/PMC6034434/</a:t>
            </a:r>
            <a:endParaRPr lang="en-US" sz="2000" u="sng" dirty="0">
              <a:solidFill>
                <a:schemeClr val="accent1">
                  <a:lumMod val="50000"/>
                </a:schemeClr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u="sng" dirty="0">
                <a:solidFill>
                  <a:schemeClr val="accent1">
                    <a:lumMod val="50000"/>
                  </a:schemeClr>
                </a:solidFill>
                <a:effectLst/>
                <a:hlinkClick r:id="rId3" tooltip="https://link.springer.com/article/10.1007/s11126-022-09973-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https://link.springer.com/article/10.1007/s11126-022-09973-8</a:t>
            </a:r>
            <a:endParaRPr lang="en-US" sz="2000" i="0" u="sng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u="sng" dirty="0">
                <a:solidFill>
                  <a:schemeClr val="accent1">
                    <a:lumMod val="50000"/>
                  </a:schemeClr>
                </a:solidFill>
                <a:effectLst/>
                <a:hlinkClick r:id="rId4" tooltip="https://www.thehindu.com/sci-tech/health/addressing-mental-health-in-rural-india/article25352154.e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https://www.thehindu.com/sci-tech/health/addressing-mental-health-in-rural-india/article25352154.ece</a:t>
            </a:r>
            <a:endParaRPr lang="en-US" sz="2000" i="0" u="sng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  <a:hlinkClick r:id="rId5" tooltip="https://hbr.org/2018/10/ais-potential-to-diagnose-and-treat-mental-illnes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https://hbr.org/2018/10/ais-potential-to-diagnose-and-treat-mental-illness</a:t>
            </a:r>
            <a:endParaRPr lang="en-US" sz="2000" u="sng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hlinkClick r:id="rId6" tooltip="http://www2.psy.unsw.edu.au/das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http://www2.psy.unsw.edu.au/dass/</a:t>
            </a:r>
            <a:endParaRPr lang="en-US" sz="20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968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405</Words>
  <Application>Microsoft Macintosh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Amasis MT Pro Black</vt:lpstr>
      <vt:lpstr>Arial</vt:lpstr>
      <vt:lpstr>Calibri</vt:lpstr>
      <vt:lpstr>Calibri Light</vt:lpstr>
      <vt:lpstr>Helvetica Neue</vt:lpstr>
      <vt:lpstr>Times New Roman</vt:lpstr>
      <vt:lpstr>Wingdings</vt:lpstr>
      <vt:lpstr>Office Theme</vt:lpstr>
      <vt:lpstr>Mental Health for Rural Women</vt:lpstr>
      <vt:lpstr>PowerPoint Presentation</vt:lpstr>
      <vt:lpstr>Motivation</vt:lpstr>
      <vt:lpstr>Solution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Women's mental heath in rural areas</dc:title>
  <dc:creator>Bhargavi Sai Chepa</dc:creator>
  <cp:lastModifiedBy>Sneha Dixit</cp:lastModifiedBy>
  <cp:revision>36</cp:revision>
  <dcterms:created xsi:type="dcterms:W3CDTF">2022-06-14T06:01:43Z</dcterms:created>
  <dcterms:modified xsi:type="dcterms:W3CDTF">2022-06-17T08:40:40Z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8a196-24eb-41bb-9b22-e6a1875a70f5_Enabled">
    <vt:lpwstr>true</vt:lpwstr>
  </property>
  <property fmtid="{D5CDD505-2E9C-101B-9397-08002B2CF9AE}" pid="3" name="MSIP_Label_7fd8a196-24eb-41bb-9b22-e6a1875a70f5_SetDate">
    <vt:lpwstr>2022-06-17T06:20:16Z</vt:lpwstr>
  </property>
  <property fmtid="{D5CDD505-2E9C-101B-9397-08002B2CF9AE}" pid="4" name="MSIP_Label_7fd8a196-24eb-41bb-9b22-e6a1875a70f5_Method">
    <vt:lpwstr>Privileged</vt:lpwstr>
  </property>
  <property fmtid="{D5CDD505-2E9C-101B-9397-08002B2CF9AE}" pid="5" name="MSIP_Label_7fd8a196-24eb-41bb-9b22-e6a1875a70f5_Name">
    <vt:lpwstr>Public</vt:lpwstr>
  </property>
  <property fmtid="{D5CDD505-2E9C-101B-9397-08002B2CF9AE}" pid="6" name="MSIP_Label_7fd8a196-24eb-41bb-9b22-e6a1875a70f5_SiteId">
    <vt:lpwstr>63ce7d59-2f3e-42cd-a8cc-be764cff5eb6</vt:lpwstr>
  </property>
  <property fmtid="{D5CDD505-2E9C-101B-9397-08002B2CF9AE}" pid="7" name="MSIP_Label_7fd8a196-24eb-41bb-9b22-e6a1875a70f5_ActionId">
    <vt:lpwstr>5313a083-3b55-4c56-b452-e52ffcbfbf47</vt:lpwstr>
  </property>
  <property fmtid="{D5CDD505-2E9C-101B-9397-08002B2CF9AE}" pid="8" name="MSIP_Label_7fd8a196-24eb-41bb-9b22-e6a1875a70f5_ContentBits">
    <vt:lpwstr>0</vt:lpwstr>
  </property>
</Properties>
</file>