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306" r:id="rId4"/>
    <p:sldId id="298" r:id="rId5"/>
    <p:sldId id="305" r:id="rId6"/>
    <p:sldId id="300" r:id="rId7"/>
    <p:sldId id="263" r:id="rId8"/>
    <p:sldId id="261" r:id="rId9"/>
    <p:sldId id="301" r:id="rId10"/>
    <p:sldId id="302" r:id="rId11"/>
    <p:sldId id="309" r:id="rId12"/>
    <p:sldId id="307" r:id="rId13"/>
    <p:sldId id="310" r:id="rId14"/>
    <p:sldId id="314" r:id="rId15"/>
    <p:sldId id="316" r:id="rId16"/>
    <p:sldId id="311" r:id="rId17"/>
    <p:sldId id="312" r:id="rId18"/>
    <p:sldId id="313" r:id="rId19"/>
    <p:sldId id="308" r:id="rId20"/>
    <p:sldId id="315" r:id="rId21"/>
    <p:sldId id="303" r:id="rId22"/>
  </p:sldIdLst>
  <p:sldSz cx="18288000" cy="10287000"/>
  <p:notesSz cx="6858000" cy="9144000"/>
  <p:embeddedFontLst>
    <p:embeddedFont>
      <p:font typeface="Lato Bold" panose="020B0604020202020204" charset="0"/>
      <p:regular r:id="rId23"/>
    </p:embeddedFont>
    <p:embeddedFont>
      <p:font typeface="Aileron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anose="020B0604020202020204" charset="0"/>
      <p:regular r:id="rId29"/>
    </p:embeddedFont>
    <p:embeddedFont>
      <p:font typeface="Aileron Bold" panose="020B0604020202020204" charset="0"/>
      <p:regular r:id="rId30"/>
    </p:embeddedFont>
    <p:embeddedFont>
      <p:font typeface="Playfair Display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8F901-651D-435D-A825-F463AE62DBB9}">
          <p14:sldIdLst>
            <p14:sldId id="257"/>
            <p14:sldId id="259"/>
            <p14:sldId id="306"/>
            <p14:sldId id="298"/>
            <p14:sldId id="305"/>
          </p14:sldIdLst>
        </p14:section>
        <p14:section name="Untitled Section" id="{7CF144B2-83AF-445B-900B-C53880A5E029}">
          <p14:sldIdLst>
            <p14:sldId id="300"/>
            <p14:sldId id="263"/>
            <p14:sldId id="261"/>
            <p14:sldId id="301"/>
            <p14:sldId id="302"/>
            <p14:sldId id="309"/>
            <p14:sldId id="307"/>
            <p14:sldId id="310"/>
            <p14:sldId id="314"/>
            <p14:sldId id="316"/>
            <p14:sldId id="311"/>
            <p14:sldId id="312"/>
            <p14:sldId id="313"/>
            <p14:sldId id="308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$ER" initials="U" lastIdx="1" clrIdx="0">
    <p:extLst>
      <p:ext uri="{19B8F6BF-5375-455C-9EA6-DF929625EA0E}">
        <p15:presenceInfo xmlns:p15="http://schemas.microsoft.com/office/powerpoint/2012/main" userId="U$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010" autoAdjust="0"/>
  </p:normalViewPr>
  <p:slideViewPr>
    <p:cSldViewPr>
      <p:cViewPr varScale="1">
        <p:scale>
          <a:sx n="46" d="100"/>
          <a:sy n="46" d="100"/>
        </p:scale>
        <p:origin x="5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4T13:20:55.08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4T13:20:55.08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9771" y="0"/>
            <a:ext cx="3179313" cy="12301979"/>
            <a:chOff x="0" y="0"/>
            <a:chExt cx="4239083" cy="16402639"/>
          </a:xfrm>
        </p:grpSpPr>
        <p:grpSp>
          <p:nvGrpSpPr>
            <p:cNvPr id="3" name="Group 3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-937757" y="0"/>
            <a:ext cx="3179313" cy="12301979"/>
            <a:chOff x="0" y="0"/>
            <a:chExt cx="4239083" cy="16402639"/>
          </a:xfrm>
        </p:grpSpPr>
        <p:grpSp>
          <p:nvGrpSpPr>
            <p:cNvPr id="10" name="Group 10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4799793" y="2461601"/>
            <a:ext cx="2936939" cy="4114800"/>
          </a:xfrm>
          <a:custGeom>
            <a:avLst/>
            <a:gdLst/>
            <a:ahLst/>
            <a:cxnLst/>
            <a:rect l="l" t="t" r="r" b="b"/>
            <a:pathLst>
              <a:path w="2936939" h="4114800">
                <a:moveTo>
                  <a:pt x="0" y="0"/>
                </a:moveTo>
                <a:lnTo>
                  <a:pt x="2936939" y="0"/>
                </a:lnTo>
                <a:lnTo>
                  <a:pt x="2936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791200" y="2857500"/>
            <a:ext cx="8238023" cy="310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2"/>
              </a:lnSpc>
            </a:pP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Generative AI and Python Basics</a:t>
            </a:r>
            <a:endParaRPr lang="en-US" sz="5400" b="1" u="sng" dirty="0">
              <a:solidFill>
                <a:srgbClr val="0000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81200" y="3390900"/>
            <a:ext cx="116586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Intergars</a:t>
            </a:r>
            <a:r>
              <a:rPr lang="en-US" sz="4800" dirty="0"/>
              <a:t> (</a:t>
            </a:r>
            <a:r>
              <a:rPr lang="en-US" sz="4800" dirty="0" err="1"/>
              <a:t>int</a:t>
            </a:r>
            <a:r>
              <a:rPr lang="en-US" sz="4800" dirty="0"/>
              <a:t>) : Whole numbers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/>
              <a:t>Float (float) : Real number with decimal 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/>
              <a:t>String (</a:t>
            </a:r>
            <a:r>
              <a:rPr lang="en-US" sz="4800" dirty="0" err="1"/>
              <a:t>str</a:t>
            </a:r>
            <a:r>
              <a:rPr lang="en-US" sz="4800" dirty="0"/>
              <a:t>) : texts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/>
              <a:t>Boolean (</a:t>
            </a:r>
            <a:r>
              <a:rPr lang="en-US" sz="4800" dirty="0" err="1"/>
              <a:t>bool</a:t>
            </a:r>
            <a:r>
              <a:rPr lang="en-US" sz="4800" dirty="0"/>
              <a:t>): True or False (1 or 0)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Types of Variables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831490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81200" y="3390900"/>
            <a:ext cx="11658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Type casting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Converting </a:t>
            </a:r>
            <a:r>
              <a:rPr lang="en-US" sz="4800" dirty="0" err="1" smtClean="0"/>
              <a:t>integar</a:t>
            </a:r>
            <a:r>
              <a:rPr lang="en-US" sz="4800" dirty="0" smtClean="0"/>
              <a:t> to string and vice versa according to the requirement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Updating the value of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4800" dirty="0"/>
          </a:p>
          <a:p>
            <a:pPr lvl="0"/>
            <a:endParaRPr lang="en-US" sz="4800" dirty="0" smtClean="0"/>
          </a:p>
          <a:p>
            <a:pPr lvl="0"/>
            <a:r>
              <a:rPr lang="en-US" sz="4800" b="1" dirty="0" smtClean="0"/>
              <a:t>Formatted string</a:t>
            </a:r>
          </a:p>
          <a:p>
            <a:pPr lvl="0"/>
            <a:r>
              <a:rPr lang="en-US" sz="4800" dirty="0" smtClean="0"/>
              <a:t>Print(</a:t>
            </a:r>
            <a:r>
              <a:rPr lang="en-US" sz="4800" dirty="0" err="1" smtClean="0"/>
              <a:t>f”string</a:t>
            </a:r>
            <a:r>
              <a:rPr lang="en-US" sz="4800" dirty="0" smtClean="0"/>
              <a:t> part {variable name}”)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Types of Variables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286875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81200" y="3390900"/>
            <a:ext cx="116586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If-else statements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While loop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For loop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/>
              <a:t>b</a:t>
            </a:r>
            <a:r>
              <a:rPr lang="en-US" sz="4800" dirty="0" smtClean="0"/>
              <a:t>reak, continue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and, or</a:t>
            </a:r>
            <a:endParaRPr lang="en-US" sz="4800" dirty="0"/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Control flow in Python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78979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73251" y="2400300"/>
            <a:ext cx="11658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 smtClean="0"/>
              <a:t>If (condition 1 is true):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statement no 1</a:t>
            </a:r>
          </a:p>
          <a:p>
            <a:pPr lvl="0"/>
            <a:r>
              <a:rPr lang="en-US" sz="4800" dirty="0" smtClean="0"/>
              <a:t>	statement </a:t>
            </a:r>
            <a:r>
              <a:rPr lang="en-US" sz="4800" dirty="0" smtClean="0"/>
              <a:t>no2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so on</a:t>
            </a:r>
          </a:p>
          <a:p>
            <a:pPr lvl="0"/>
            <a:r>
              <a:rPr lang="en-US" sz="4800" dirty="0" smtClean="0"/>
              <a:t>Else: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statement 1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statement 2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so on</a:t>
            </a:r>
          </a:p>
          <a:p>
            <a:pPr lvl="0"/>
            <a:endParaRPr lang="en-US" sz="4800" dirty="0"/>
          </a:p>
          <a:p>
            <a:pPr lvl="0"/>
            <a:r>
              <a:rPr lang="en-US" sz="4800" b="1" dirty="0" smtClean="0"/>
              <a:t>INDENTATION IS VERY IMPORTANT</a:t>
            </a:r>
            <a:endParaRPr lang="en-US" sz="4800" b="1" dirty="0"/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If- else 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3411921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28800" y="2400300"/>
            <a:ext cx="116586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 smtClean="0"/>
              <a:t>Use of operators:</a:t>
            </a:r>
          </a:p>
          <a:p>
            <a:pPr lvl="0"/>
            <a:r>
              <a:rPr lang="en-US" sz="4800" dirty="0" smtClean="0"/>
              <a:t>&gt; Greater than</a:t>
            </a:r>
          </a:p>
          <a:p>
            <a:pPr lvl="0"/>
            <a:r>
              <a:rPr lang="en-US" sz="4800" dirty="0" smtClean="0"/>
              <a:t>&lt; less than</a:t>
            </a:r>
          </a:p>
          <a:p>
            <a:pPr lvl="0"/>
            <a:r>
              <a:rPr lang="en-US" sz="4800" dirty="0" smtClean="0"/>
              <a:t>&lt;= less than or equal to</a:t>
            </a:r>
          </a:p>
          <a:p>
            <a:pPr lvl="0"/>
            <a:r>
              <a:rPr lang="en-US" sz="4800" dirty="0" smtClean="0"/>
              <a:t>&gt;= greater than or equal to</a:t>
            </a:r>
          </a:p>
          <a:p>
            <a:pPr lvl="0"/>
            <a:r>
              <a:rPr lang="en-US" sz="4800" dirty="0" smtClean="0"/>
              <a:t>== equal to </a:t>
            </a:r>
          </a:p>
          <a:p>
            <a:pPr lvl="0"/>
            <a:r>
              <a:rPr lang="en-US" sz="4800" dirty="0" smtClean="0"/>
              <a:t>!= not equal to</a:t>
            </a:r>
            <a:endParaRPr lang="en-US" sz="4800" dirty="0"/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Conditional operators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480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143000" y="2552700"/>
            <a:ext cx="11658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 smtClean="0"/>
              <a:t>Data validation using nested if.</a:t>
            </a:r>
          </a:p>
          <a:p>
            <a:pPr lvl="0"/>
            <a:r>
              <a:rPr lang="en-US" sz="4800" dirty="0" smtClean="0"/>
              <a:t>Example: Entering a valid number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367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28800" y="2400300"/>
            <a:ext cx="11658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 smtClean="0"/>
              <a:t>If (condition 1 is true):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multiple statements</a:t>
            </a:r>
          </a:p>
          <a:p>
            <a:pPr lvl="0"/>
            <a:r>
              <a:rPr lang="en-US" sz="4800" dirty="0" err="1" smtClean="0"/>
              <a:t>Elif</a:t>
            </a:r>
            <a:r>
              <a:rPr lang="en-US" sz="4800" dirty="0" smtClean="0"/>
              <a:t>(condition 2):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multiple statements</a:t>
            </a:r>
          </a:p>
          <a:p>
            <a:pPr lvl="0"/>
            <a:r>
              <a:rPr lang="en-US" sz="4800" dirty="0" err="1" smtClean="0"/>
              <a:t>Elif</a:t>
            </a:r>
            <a:r>
              <a:rPr lang="en-US" sz="4800" dirty="0" smtClean="0"/>
              <a:t> (condition 3):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 multiple statements</a:t>
            </a:r>
          </a:p>
          <a:p>
            <a:pPr lvl="0"/>
            <a:r>
              <a:rPr lang="en-US" sz="4800" dirty="0" smtClean="0"/>
              <a:t>Else(if no above condition is true):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statement</a:t>
            </a:r>
          </a:p>
          <a:p>
            <a:pPr lvl="0"/>
            <a:r>
              <a:rPr lang="en-US" sz="4800" dirty="0"/>
              <a:t>	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18" name="TextBox 18"/>
          <p:cNvSpPr txBox="1"/>
          <p:nvPr/>
        </p:nvSpPr>
        <p:spPr>
          <a:xfrm>
            <a:off x="3415449" y="952500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If- </a:t>
            </a:r>
            <a:r>
              <a:rPr lang="en-US" sz="7500" b="1" dirty="0" err="1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elif</a:t>
            </a: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- else 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3174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28800" y="2400300"/>
            <a:ext cx="11658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/>
              <a:t>	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1026" name="Picture 2" descr="Python3 - if , if..else, Nested if, if-elif statement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919"/>
            <a:ext cx="16002000" cy="98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74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28800" y="2400300"/>
            <a:ext cx="11658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dirty="0"/>
              <a:t>	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2050" name="Picture 2" descr="Java do-while loop with Example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"/>
            <a:ext cx="16459200" cy="99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89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81200" y="3390900"/>
            <a:ext cx="116586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0" indent="-914400">
              <a:buAutoNum type="arabicPeriod"/>
            </a:pPr>
            <a:r>
              <a:rPr lang="en-US" sz="4800" dirty="0" smtClean="0"/>
              <a:t>Write a program that input 10 numbers from  user and print their sum.</a:t>
            </a:r>
          </a:p>
          <a:p>
            <a:pPr marL="914400" lvl="0" indent="-914400">
              <a:buAutoNum type="arabicPeriod"/>
            </a:pPr>
            <a:r>
              <a:rPr lang="en-US" sz="4800" dirty="0" smtClean="0"/>
              <a:t>Write a program that input 5 numbers from user and print the largest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304800" y="1181100"/>
            <a:ext cx="15405951" cy="1137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Practice of basic concepts</a:t>
            </a:r>
            <a:endParaRPr lang="en-US" sz="44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33726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11628148" y="2085479"/>
            <a:ext cx="5631152" cy="7558249"/>
            <a:chOff x="0" y="0"/>
            <a:chExt cx="7508202" cy="10077666"/>
          </a:xfrm>
        </p:grpSpPr>
        <p:sp>
          <p:nvSpPr>
            <p:cNvPr id="24" name="Freeform 24"/>
            <p:cNvSpPr/>
            <p:nvPr/>
          </p:nvSpPr>
          <p:spPr>
            <a:xfrm rot="-892123">
              <a:off x="598039" y="426990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6"/>
                  </a:lnTo>
                  <a:lnTo>
                    <a:pt x="0" y="518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971148">
              <a:off x="2860691" y="4438604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7"/>
                  </a:lnTo>
                  <a:lnTo>
                    <a:pt x="0" y="518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340843" y="595561"/>
            <a:ext cx="8803157" cy="99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7479" b="1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List Of Contents</a:t>
            </a:r>
            <a:endParaRPr lang="en-US" sz="7479" b="1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44806" y="2314871"/>
            <a:ext cx="10166194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Introduction </a:t>
            </a:r>
            <a:r>
              <a:rPr lang="en-US" sz="5400" dirty="0">
                <a:sym typeface="Lato Bold"/>
              </a:rPr>
              <a:t>to AI and Gen </a:t>
            </a:r>
            <a:r>
              <a:rPr lang="en-US" sz="5400" dirty="0" smtClean="0">
                <a:sym typeface="Lato Bold"/>
              </a:rPr>
              <a:t>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How AI is replacing human tasks?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Real Life Applications of 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Introduction to Python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Why Python for AI?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Basics of Python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Variables and Data types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Control flow (if-else and loops)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81200" y="3390900"/>
            <a:ext cx="11658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0" indent="-914400">
              <a:buAutoNum type="arabicPeriod"/>
            </a:pPr>
            <a:r>
              <a:rPr lang="en-US" sz="4800" dirty="0" smtClean="0"/>
              <a:t>Calculator Program using loops and if-else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Traffic control (R, G, Y)</a:t>
            </a:r>
          </a:p>
          <a:p>
            <a:pPr marL="914400" lvl="0" indent="-914400">
              <a:buAutoNum type="arabicPeriod"/>
            </a:pPr>
            <a:endParaRPr lang="en-US" sz="4800" dirty="0"/>
          </a:p>
        </p:txBody>
      </p:sp>
      <p:sp>
        <p:nvSpPr>
          <p:cNvPr id="18" name="TextBox 18"/>
          <p:cNvSpPr txBox="1"/>
          <p:nvPr/>
        </p:nvSpPr>
        <p:spPr>
          <a:xfrm>
            <a:off x="0" y="647700"/>
            <a:ext cx="15405951" cy="1137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Mini project for hands-on practice</a:t>
            </a:r>
            <a:endParaRPr lang="en-US" sz="44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292147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9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ve things to know about the next-gen AI that is capable of creat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171" y="-114300"/>
            <a:ext cx="19812000" cy="104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0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/>
          <p:nvPr/>
        </p:nvSpPr>
        <p:spPr>
          <a:xfrm>
            <a:off x="340843" y="595561"/>
            <a:ext cx="15508757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4"/>
              </a:lnSpc>
            </a:pPr>
            <a:r>
              <a:rPr lang="en-US" sz="7479" b="1" u="sng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What is AI?</a:t>
            </a:r>
          </a:p>
          <a:p>
            <a:pPr>
              <a:lnSpc>
                <a:spcPts val="7554"/>
              </a:lnSpc>
            </a:pPr>
            <a:r>
              <a:rPr lang="en-US" sz="3600" dirty="0"/>
              <a:t>Artificial Intelligence (AI) refers to the </a:t>
            </a:r>
            <a:r>
              <a:rPr lang="en-US" sz="3600" dirty="0" smtClean="0"/>
              <a:t>linking human </a:t>
            </a:r>
            <a:r>
              <a:rPr lang="en-US" sz="3600" dirty="0"/>
              <a:t>intelligence in machines </a:t>
            </a:r>
            <a:r>
              <a:rPr lang="en-US" sz="3600" dirty="0" smtClean="0"/>
              <a:t>so that they can </a:t>
            </a:r>
            <a:r>
              <a:rPr lang="en-US" sz="3600" dirty="0"/>
              <a:t>think, learn, and perform </a:t>
            </a:r>
            <a:r>
              <a:rPr lang="en-US" sz="3600" dirty="0" smtClean="0"/>
              <a:t>tasks that  </a:t>
            </a:r>
            <a:r>
              <a:rPr lang="en-US" sz="3600" dirty="0"/>
              <a:t>typically requiring human intelligence. </a:t>
            </a:r>
            <a:r>
              <a:rPr lang="en-US" sz="3600" dirty="0" smtClean="0"/>
              <a:t>It mainly focuses on </a:t>
            </a:r>
            <a:r>
              <a:rPr lang="en-US" sz="3600" dirty="0"/>
              <a:t>analyzing data and making </a:t>
            </a:r>
            <a:r>
              <a:rPr lang="en-US" sz="3600" dirty="0" smtClean="0"/>
              <a:t>predictions</a:t>
            </a:r>
            <a:r>
              <a:rPr lang="en-US" sz="4000" dirty="0" smtClean="0"/>
              <a:t>.</a:t>
            </a:r>
          </a:p>
        </p:txBody>
      </p:sp>
      <p:sp>
        <p:nvSpPr>
          <p:cNvPr id="5" name="TextBox 26"/>
          <p:cNvSpPr txBox="1"/>
          <p:nvPr/>
        </p:nvSpPr>
        <p:spPr>
          <a:xfrm>
            <a:off x="417043" y="4838700"/>
            <a:ext cx="15280157" cy="4873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4"/>
              </a:lnSpc>
            </a:pPr>
            <a:r>
              <a:rPr lang="en-US" sz="6600" b="1" u="sng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What is Gen AI?</a:t>
            </a:r>
          </a:p>
          <a:p>
            <a:pPr>
              <a:lnSpc>
                <a:spcPts val="7554"/>
              </a:lnSpc>
            </a:pPr>
            <a:r>
              <a:rPr lang="en-US" sz="4000" dirty="0"/>
              <a:t>Generative AI refers to a branch of artificial intelligence focused on creating new content, such as text, images, audio, video, and more, by learning patterns from existing data. </a:t>
            </a:r>
            <a:endParaRPr lang="en-US" sz="4000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7554"/>
              </a:lnSpc>
            </a:pPr>
            <a:endParaRPr lang="en-US" sz="7479" b="1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425830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/>
          <p:nvPr/>
        </p:nvSpPr>
        <p:spPr>
          <a:xfrm>
            <a:off x="340843" y="595561"/>
            <a:ext cx="15508757" cy="835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4"/>
              </a:lnSpc>
            </a:pPr>
            <a:r>
              <a:rPr lang="en-US" sz="3600" u="sng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AI, Data Science, ML: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147828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2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1671" y="2577611"/>
            <a:ext cx="4528538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5"/>
              </a:lnSpc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ChatGPT</a:t>
            </a:r>
            <a:r>
              <a:rPr lang="en-US" sz="3200" b="1" dirty="0" smtClean="0"/>
              <a:t> </a:t>
            </a:r>
            <a:r>
              <a:rPr lang="en-US" sz="3200" b="1" dirty="0"/>
              <a:t>(Text Generation) </a:t>
            </a:r>
            <a:endParaRPr lang="en-US" sz="2800" b="1" spc="292" dirty="0">
              <a:solidFill>
                <a:srgbClr val="000000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3513832"/>
            <a:ext cx="7181143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5173" lvl="1">
              <a:lnSpc>
                <a:spcPts val="3828"/>
              </a:lnSpc>
            </a:pPr>
            <a:r>
              <a:rPr lang="en-US" sz="3200" dirty="0" err="1"/>
              <a:t>Chatbots</a:t>
            </a:r>
            <a:r>
              <a:rPr lang="en-US" sz="3200" dirty="0"/>
              <a:t>, writing assistants, and customer service.</a:t>
            </a:r>
            <a:endParaRPr lang="en-US" sz="3200" spc="54" dirty="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41814" y="7098111"/>
            <a:ext cx="584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5"/>
              </a:lnSpc>
            </a:pPr>
            <a:r>
              <a:rPr lang="en-US" sz="3200" b="1" dirty="0" smtClean="0"/>
              <a:t>3. </a:t>
            </a:r>
            <a:r>
              <a:rPr lang="en-US" sz="3200" b="1" dirty="0" err="1" smtClean="0"/>
              <a:t>Deepfake</a:t>
            </a:r>
            <a:r>
              <a:rPr lang="en-US" sz="3200" b="1" dirty="0" smtClean="0"/>
              <a:t> </a:t>
            </a:r>
            <a:r>
              <a:rPr lang="en-US" sz="3200" b="1" dirty="0"/>
              <a:t>Generation (Video and Audio Synthesis): </a:t>
            </a:r>
            <a:endParaRPr lang="en-US" sz="2929" b="1" spc="292" dirty="0">
              <a:solidFill>
                <a:srgbClr val="000000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4247" y="8101573"/>
            <a:ext cx="736064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5173" lvl="1">
              <a:lnSpc>
                <a:spcPts val="3828"/>
              </a:lnSpc>
            </a:pPr>
            <a:r>
              <a:rPr lang="en-US" sz="3600" dirty="0" err="1"/>
              <a:t>Deepfake</a:t>
            </a:r>
            <a:r>
              <a:rPr lang="en-US" sz="3600" dirty="0"/>
              <a:t> Generation (Video and Audio Synthesis</a:t>
            </a:r>
            <a:r>
              <a:rPr lang="en-US" sz="3600" b="1" dirty="0"/>
              <a:t>)</a:t>
            </a:r>
            <a:r>
              <a:rPr lang="en-US" sz="3600" dirty="0"/>
              <a:t>: </a:t>
            </a:r>
            <a:endParaRPr lang="en-US" sz="3600" spc="54" dirty="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46510" y="5014269"/>
            <a:ext cx="503648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5"/>
              </a:lnSpc>
            </a:pPr>
            <a:r>
              <a:rPr lang="en-US" sz="3200" b="1" dirty="0" smtClean="0"/>
              <a:t>2. DALL-E </a:t>
            </a:r>
            <a:r>
              <a:rPr lang="en-US" sz="3200" b="1" dirty="0"/>
              <a:t>(Image Generation) </a:t>
            </a:r>
            <a:endParaRPr lang="en-US" sz="2929" b="1" spc="292" dirty="0">
              <a:solidFill>
                <a:srgbClr val="000000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71600" y="5530392"/>
            <a:ext cx="7181143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5173" lvl="1">
              <a:lnSpc>
                <a:spcPts val="3828"/>
              </a:lnSpc>
            </a:pPr>
            <a:r>
              <a:rPr lang="en-US" sz="3600" dirty="0"/>
              <a:t>Creating art, product design, and visual content.</a:t>
            </a:r>
            <a:endParaRPr lang="en-US" sz="3600" spc="54" dirty="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63380" y="254371"/>
            <a:ext cx="1019562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Applications of Gen AI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2420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7986" y="2095500"/>
            <a:ext cx="17610014" cy="6609730"/>
            <a:chOff x="408639" y="-66675"/>
            <a:chExt cx="23480019" cy="8812974"/>
          </a:xfrm>
        </p:grpSpPr>
        <p:sp>
          <p:nvSpPr>
            <p:cNvPr id="3" name="AutoShape 3"/>
            <p:cNvSpPr/>
            <p:nvPr/>
          </p:nvSpPr>
          <p:spPr>
            <a:xfrm>
              <a:off x="13449040" y="2101301"/>
              <a:ext cx="3607335" cy="0"/>
            </a:xfrm>
            <a:prstGeom prst="line">
              <a:avLst/>
            </a:prstGeom>
            <a:ln w="39795" cap="rnd">
              <a:solidFill>
                <a:srgbClr val="7CD4D2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15965030" y="4587752"/>
              <a:ext cx="3554828" cy="0"/>
            </a:xfrm>
            <a:prstGeom prst="line">
              <a:avLst/>
            </a:prstGeom>
            <a:ln w="39795" cap="rnd">
              <a:solidFill>
                <a:srgbClr val="4AB1B4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5096329" y="4608302"/>
              <a:ext cx="3582760" cy="0"/>
            </a:xfrm>
            <a:prstGeom prst="line">
              <a:avLst/>
            </a:prstGeom>
            <a:ln w="39795" cap="rnd">
              <a:solidFill>
                <a:srgbClr val="19191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5096329" y="6995526"/>
              <a:ext cx="5856064" cy="0"/>
            </a:xfrm>
            <a:prstGeom prst="line">
              <a:avLst/>
            </a:prstGeom>
            <a:ln w="39795" cap="rnd">
              <a:solidFill>
                <a:srgbClr val="13538A"/>
              </a:solidFill>
              <a:prstDash val="sysDash"/>
              <a:headEnd type="none" w="sm" len="sm"/>
              <a:tailEnd type="none" w="sm" len="sm"/>
            </a:ln>
          </p:spPr>
        </p:sp>
        <p:grpSp>
          <p:nvGrpSpPr>
            <p:cNvPr id="7" name="Group 7"/>
            <p:cNvGrpSpPr/>
            <p:nvPr/>
          </p:nvGrpSpPr>
          <p:grpSpPr>
            <a:xfrm>
              <a:off x="10952393" y="852978"/>
              <a:ext cx="2496647" cy="24966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 cap="sq">
                <a:solidFill>
                  <a:srgbClr val="7CD4D2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2467" tIns="52467" rIns="52467" bIns="52467" rtlCol="0" anchor="ctr"/>
              <a:lstStyle/>
              <a:p>
                <a:pPr algn="ctr">
                  <a:lnSpc>
                    <a:spcPts val="3749"/>
                  </a:lnSpc>
                </a:pPr>
                <a:r>
                  <a:rPr lang="en-US" sz="2499" b="1">
                    <a:solidFill>
                      <a:srgbClr val="191919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01</a:t>
                </a:r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7317719" y="761909"/>
              <a:ext cx="6068392" cy="1367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45"/>
                </a:lnSpc>
              </a:pPr>
              <a:r>
                <a:rPr lang="en-US" sz="4000" dirty="0"/>
                <a:t>Symptom Analysis, Disease Prediction</a:t>
              </a:r>
              <a:endParaRPr lang="en-US" sz="4000" spc="80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317719" y="-66675"/>
              <a:ext cx="4519927" cy="735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530"/>
                </a:lnSpc>
              </a:pPr>
              <a:r>
                <a:rPr lang="en-US" sz="3600" b="1" dirty="0"/>
                <a:t>Healthcare</a:t>
              </a:r>
              <a:endParaRPr lang="en-US" sz="3236" b="1" spc="126" dirty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13279274" y="3339428"/>
              <a:ext cx="2496647" cy="249664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 cap="sq">
                <a:solidFill>
                  <a:srgbClr val="4AB1B4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2467" tIns="52467" rIns="52467" bIns="52467" rtlCol="0" anchor="ctr"/>
              <a:lstStyle/>
              <a:p>
                <a:pPr algn="ctr">
                  <a:lnSpc>
                    <a:spcPts val="3749"/>
                  </a:lnSpc>
                </a:pPr>
                <a:r>
                  <a:rPr lang="en-US" sz="2499" b="1">
                    <a:solidFill>
                      <a:srgbClr val="191919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02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79089" y="3359979"/>
              <a:ext cx="2496647" cy="249664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 cap="sq">
                <a:solidFill>
                  <a:srgbClr val="191919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2467" tIns="52467" rIns="52467" bIns="52467" rtlCol="0" anchor="ctr"/>
              <a:lstStyle/>
              <a:p>
                <a:pPr algn="ctr">
                  <a:lnSpc>
                    <a:spcPts val="3749"/>
                  </a:lnSpc>
                </a:pPr>
                <a:r>
                  <a:rPr lang="en-US" sz="2499" b="1">
                    <a:solidFill>
                      <a:srgbClr val="191919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03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952393" y="5747203"/>
              <a:ext cx="2496647" cy="249664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 cap="sq">
                <a:solidFill>
                  <a:srgbClr val="13538A"/>
                </a:solidFill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2467" tIns="52467" rIns="52467" bIns="52467" rtlCol="0" anchor="ctr"/>
              <a:lstStyle/>
              <a:p>
                <a:pPr algn="ctr">
                  <a:lnSpc>
                    <a:spcPts val="3749"/>
                  </a:lnSpc>
                </a:pPr>
                <a:r>
                  <a:rPr lang="en-US" sz="2499" b="1">
                    <a:solidFill>
                      <a:srgbClr val="191919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04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08639" y="3155189"/>
              <a:ext cx="5210067" cy="20518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045"/>
                </a:lnSpc>
              </a:pPr>
              <a:r>
                <a:rPr lang="en-US" sz="2696" spc="80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  <a:r>
                <a:rPr lang="en-US" sz="3600" dirty="0"/>
                <a:t>Crop Yield Predictions, Weather Predictions</a:t>
              </a:r>
              <a:endParaRPr lang="en-US" sz="3600" spc="80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02256" y="1604781"/>
              <a:ext cx="3616109" cy="704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530"/>
                </a:lnSpc>
              </a:pPr>
              <a:endParaRPr lang="en-US" sz="3236" b="1" spc="126" dirty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577683" y="5248807"/>
              <a:ext cx="4310975" cy="3282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en-US" sz="3200" dirty="0"/>
                <a:t>Student Performance prediction, recommending study plans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577683" y="3667455"/>
              <a:ext cx="2787157" cy="735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530"/>
                </a:lnSpc>
              </a:pPr>
              <a:r>
                <a:rPr lang="en-US" sz="3600" b="1" dirty="0"/>
                <a:t>Education</a:t>
              </a:r>
              <a:endParaRPr lang="en-US" sz="3236" b="1" spc="126" dirty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59989" y="7268971"/>
              <a:ext cx="455871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en-US" sz="3600" dirty="0"/>
                <a:t>SMS and email spam detection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527935" y="6221653"/>
              <a:ext cx="4030783" cy="704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530"/>
                </a:lnSpc>
              </a:pPr>
              <a:endParaRPr lang="en-US" sz="3236" b="1" spc="126" dirty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-1798545" y="494758"/>
            <a:ext cx="1385724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4800" b="1" dirty="0" smtClean="0">
                <a:solidFill>
                  <a:srgbClr val="191919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Real world Applications of AI</a:t>
            </a:r>
            <a:endParaRPr lang="en-US" sz="4800" b="1" dirty="0">
              <a:solidFill>
                <a:srgbClr val="191919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5153" y="2734975"/>
            <a:ext cx="13274497" cy="5963707"/>
            <a:chOff x="0" y="-76200"/>
            <a:chExt cx="17699328" cy="7951610"/>
          </a:xfrm>
        </p:grpSpPr>
        <p:sp>
          <p:nvSpPr>
            <p:cNvPr id="3" name="AutoShape 3"/>
            <p:cNvSpPr/>
            <p:nvPr/>
          </p:nvSpPr>
          <p:spPr>
            <a:xfrm>
              <a:off x="0" y="3840791"/>
              <a:ext cx="4291047" cy="776953"/>
            </a:xfrm>
            <a:prstGeom prst="rect">
              <a:avLst/>
            </a:prstGeom>
            <a:solidFill>
              <a:srgbClr val="5CE1E6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4291047" y="3840791"/>
              <a:ext cx="4291047" cy="776953"/>
            </a:xfrm>
            <a:prstGeom prst="rect">
              <a:avLst/>
            </a:prstGeom>
            <a:solidFill>
              <a:srgbClr val="38B6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8582094" y="3840791"/>
              <a:ext cx="4291047" cy="776953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12873141" y="3840791"/>
              <a:ext cx="4291047" cy="776953"/>
            </a:xfrm>
            <a:prstGeom prst="rect">
              <a:avLst/>
            </a:prstGeom>
            <a:solidFill>
              <a:srgbClr val="004AA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884596" y="3404870"/>
              <a:ext cx="521855" cy="451405"/>
            </a:xfrm>
            <a:custGeom>
              <a:avLst/>
              <a:gdLst/>
              <a:ahLst/>
              <a:cxnLst/>
              <a:rect l="l" t="t" r="r" b="b"/>
              <a:pathLst>
                <a:path w="521855" h="451405">
                  <a:moveTo>
                    <a:pt x="0" y="0"/>
                  </a:moveTo>
                  <a:lnTo>
                    <a:pt x="521855" y="0"/>
                  </a:lnTo>
                  <a:lnTo>
                    <a:pt x="521855" y="451404"/>
                  </a:lnTo>
                  <a:lnTo>
                    <a:pt x="0" y="451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6175643" y="4602260"/>
              <a:ext cx="521855" cy="451405"/>
            </a:xfrm>
            <a:custGeom>
              <a:avLst/>
              <a:gdLst/>
              <a:ahLst/>
              <a:cxnLst/>
              <a:rect l="l" t="t" r="r" b="b"/>
              <a:pathLst>
                <a:path w="521855" h="451405">
                  <a:moveTo>
                    <a:pt x="0" y="0"/>
                  </a:moveTo>
                  <a:lnTo>
                    <a:pt x="521855" y="0"/>
                  </a:lnTo>
                  <a:lnTo>
                    <a:pt x="521855" y="451405"/>
                  </a:lnTo>
                  <a:lnTo>
                    <a:pt x="0" y="451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14757736" y="4602260"/>
              <a:ext cx="521855" cy="451405"/>
            </a:xfrm>
            <a:custGeom>
              <a:avLst/>
              <a:gdLst/>
              <a:ahLst/>
              <a:cxnLst/>
              <a:rect l="l" t="t" r="r" b="b"/>
              <a:pathLst>
                <a:path w="521855" h="451405">
                  <a:moveTo>
                    <a:pt x="0" y="0"/>
                  </a:moveTo>
                  <a:lnTo>
                    <a:pt x="521856" y="0"/>
                  </a:lnTo>
                  <a:lnTo>
                    <a:pt x="521856" y="451405"/>
                  </a:lnTo>
                  <a:lnTo>
                    <a:pt x="0" y="451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0466690" y="3404870"/>
              <a:ext cx="521855" cy="451405"/>
            </a:xfrm>
            <a:custGeom>
              <a:avLst/>
              <a:gdLst/>
              <a:ahLst/>
              <a:cxnLst/>
              <a:rect l="l" t="t" r="r" b="b"/>
              <a:pathLst>
                <a:path w="521855" h="451405">
                  <a:moveTo>
                    <a:pt x="0" y="0"/>
                  </a:moveTo>
                  <a:lnTo>
                    <a:pt x="521855" y="0"/>
                  </a:lnTo>
                  <a:lnTo>
                    <a:pt x="521855" y="451404"/>
                  </a:lnTo>
                  <a:lnTo>
                    <a:pt x="0" y="451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308231" y="-76200"/>
              <a:ext cx="5285965" cy="25135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Syntax is clear and easy to understand.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Beginner Friendly</a:t>
              </a:r>
              <a:endParaRPr lang="en-US" sz="35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344794" y="5361902"/>
              <a:ext cx="4907001" cy="1675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Various Purpose Programming</a:t>
              </a:r>
              <a:endParaRPr lang="en-US" sz="35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582094" y="145204"/>
              <a:ext cx="4815234" cy="2513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600" dirty="0" smtClean="0"/>
                <a:t>Extensive in-built libraries for ML and AI</a:t>
              </a:r>
              <a:endParaRPr lang="en-US" sz="35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29978" y="5361902"/>
              <a:ext cx="4969350" cy="2513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dirty="0" err="1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Matplotlib</a:t>
              </a: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, </a:t>
              </a:r>
              <a:r>
                <a:rPr lang="en-US" sz="3500" dirty="0" err="1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numpy</a:t>
              </a: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, </a:t>
              </a:r>
              <a:r>
                <a:rPr lang="en-US" sz="3500" dirty="0" err="1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scikit</a:t>
              </a:r>
              <a:r>
                <a:rPr lang="en-US" sz="3500" dirty="0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 learn, </a:t>
              </a:r>
              <a:r>
                <a:rPr lang="en-US" sz="3500" dirty="0" err="1" smtClean="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seaborn</a:t>
              </a:r>
              <a:endParaRPr lang="en-US" sz="35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479649" y="1110382"/>
            <a:ext cx="1779651" cy="4114800"/>
          </a:xfrm>
          <a:custGeom>
            <a:avLst/>
            <a:gdLst/>
            <a:ahLst/>
            <a:cxnLst/>
            <a:rect l="l" t="t" r="r" b="b"/>
            <a:pathLst>
              <a:path w="1779651" h="4114800">
                <a:moveTo>
                  <a:pt x="0" y="0"/>
                </a:moveTo>
                <a:lnTo>
                  <a:pt x="1779651" y="0"/>
                </a:lnTo>
                <a:lnTo>
                  <a:pt x="1779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061054" y="857250"/>
            <a:ext cx="9761339" cy="14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WHY </a:t>
            </a:r>
            <a:r>
              <a:rPr lang="en-US" sz="90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PYTHON?</a:t>
            </a:r>
            <a:endParaRPr lang="en-US" sz="90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9493" y="2571953"/>
            <a:ext cx="7919438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515"/>
              </a:lnSpc>
              <a:buAutoNum type="arabicPeriod"/>
            </a:pPr>
            <a:r>
              <a:rPr lang="en-US" sz="3200" b="1" dirty="0" smtClean="0"/>
              <a:t>Print Statements</a:t>
            </a:r>
          </a:p>
          <a:p>
            <a:pPr marL="514350" indent="-514350">
              <a:lnSpc>
                <a:spcPts val="3515"/>
              </a:lnSpc>
              <a:buAutoNum type="arabicPeriod"/>
            </a:pPr>
            <a:endParaRPr lang="en-US" sz="3200" b="1" spc="292" dirty="0">
              <a:solidFill>
                <a:srgbClr val="000000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marL="514350" indent="-514350">
              <a:lnSpc>
                <a:spcPts val="3515"/>
              </a:lnSpc>
              <a:buAutoNum type="arabicPeriod"/>
            </a:pPr>
            <a:r>
              <a:rPr lang="en-US" sz="3200" b="1" spc="292" dirty="0" smtClean="0">
                <a:solidFill>
                  <a:srgbClr val="000000"/>
                </a:solidFill>
                <a:ea typeface="Aileron Bold"/>
                <a:cs typeface="Aileron Bold"/>
                <a:sym typeface="Aileron Bold"/>
              </a:rPr>
              <a:t>writing simple python scripts</a:t>
            </a:r>
            <a:endParaRPr lang="en-US" sz="2800" b="1" spc="292" dirty="0">
              <a:solidFill>
                <a:srgbClr val="000000"/>
              </a:solidFill>
              <a:ea typeface="Aileron Bold"/>
              <a:cs typeface="Aileron Bold"/>
              <a:sym typeface="Ailero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5726" y="4269784"/>
            <a:ext cx="503648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5"/>
              </a:lnSpc>
            </a:pPr>
            <a:r>
              <a:rPr lang="en-US" sz="3200" b="1" dirty="0"/>
              <a:t>3</a:t>
            </a:r>
            <a:r>
              <a:rPr lang="en-US" sz="3200" b="1" dirty="0" smtClean="0"/>
              <a:t>. Variables</a:t>
            </a:r>
            <a:endParaRPr lang="en-US" sz="2929" b="1" spc="292" dirty="0">
              <a:solidFill>
                <a:srgbClr val="000000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0600" y="5295900"/>
            <a:ext cx="9677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5173" lvl="1">
              <a:lnSpc>
                <a:spcPts val="3828"/>
              </a:lnSpc>
            </a:pPr>
            <a:r>
              <a:rPr lang="en-US" sz="3600" spc="54" dirty="0" smtClean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Variables are containers to hold or save data. Data is accessed through variables</a:t>
            </a:r>
            <a:endParaRPr lang="en-US" sz="3600" spc="54" dirty="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63380" y="254371"/>
            <a:ext cx="10195620" cy="1227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 smtClean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Starting Python Basics</a:t>
            </a:r>
            <a:endParaRPr lang="en-US" sz="7500" b="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12" name="Freeform 31"/>
          <p:cNvSpPr/>
          <p:nvPr/>
        </p:nvSpPr>
        <p:spPr>
          <a:xfrm>
            <a:off x="13780424" y="5143500"/>
            <a:ext cx="3478876" cy="4114800"/>
          </a:xfrm>
          <a:custGeom>
            <a:avLst/>
            <a:gdLst/>
            <a:ahLst/>
            <a:cxnLst/>
            <a:rect l="l" t="t" r="r" b="b"/>
            <a:pathLst>
              <a:path w="3478876" h="4114800">
                <a:moveTo>
                  <a:pt x="0" y="0"/>
                </a:moveTo>
                <a:lnTo>
                  <a:pt x="3478876" y="0"/>
                </a:lnTo>
                <a:lnTo>
                  <a:pt x="34788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91172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490</Words>
  <Application>Microsoft Office PowerPoint</Application>
  <PresentationFormat>Custom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Lato Bold</vt:lpstr>
      <vt:lpstr>Aileron</vt:lpstr>
      <vt:lpstr>Calibri</vt:lpstr>
      <vt:lpstr>Times New Roman</vt:lpstr>
      <vt:lpstr>Playfair Display</vt:lpstr>
      <vt:lpstr>Aileron Bold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Article</dc:title>
  <cp:lastModifiedBy>U$ER</cp:lastModifiedBy>
  <cp:revision>24</cp:revision>
  <dcterms:created xsi:type="dcterms:W3CDTF">2006-08-16T00:00:00Z</dcterms:created>
  <dcterms:modified xsi:type="dcterms:W3CDTF">2024-11-28T12:22:14Z</dcterms:modified>
  <dc:identifier>DAGTAek5Tdo</dc:identifier>
</cp:coreProperties>
</file>