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2"/>
    <p:sldId id="259" r:id="rId3"/>
    <p:sldId id="317" r:id="rId4"/>
    <p:sldId id="318" r:id="rId5"/>
    <p:sldId id="319" r:id="rId6"/>
    <p:sldId id="321" r:id="rId7"/>
    <p:sldId id="322" r:id="rId8"/>
    <p:sldId id="323" r:id="rId9"/>
    <p:sldId id="324" r:id="rId10"/>
    <p:sldId id="326" r:id="rId11"/>
    <p:sldId id="327" r:id="rId12"/>
    <p:sldId id="328" r:id="rId13"/>
    <p:sldId id="329" r:id="rId14"/>
    <p:sldId id="331" r:id="rId15"/>
    <p:sldId id="330" r:id="rId16"/>
    <p:sldId id="332" r:id="rId17"/>
    <p:sldId id="335" r:id="rId18"/>
    <p:sldId id="333" r:id="rId19"/>
    <p:sldId id="336" r:id="rId20"/>
    <p:sldId id="338" r:id="rId21"/>
    <p:sldId id="325" r:id="rId22"/>
    <p:sldId id="306" r:id="rId23"/>
    <p:sldId id="339" r:id="rId24"/>
  </p:sldIdLst>
  <p:sldSz cx="18288000" cy="10287000"/>
  <p:notesSz cx="6858000" cy="9144000"/>
  <p:embeddedFontLst>
    <p:embeddedFont>
      <p:font typeface="Calibri" panose="020F0502020204030204" pitchFamily="34" charset="0"/>
      <p:regular r:id="rId25"/>
      <p:bold r:id="rId26"/>
      <p:italic r:id="rId27"/>
      <p:boldItalic r:id="rId28"/>
    </p:embeddedFont>
    <p:embeddedFont>
      <p:font typeface="Open Sauce" panose="020B0604020202020204" charset="0"/>
      <p:regular r:id="rId29"/>
    </p:embeddedFont>
    <p:embeddedFont>
      <p:font typeface="Playfair Display Bold" panose="020B0604020202020204" charset="0"/>
      <p:regular r:id="rId30"/>
    </p:embeddedFont>
    <p:embeddedFont>
      <p:font typeface="Lato Bold" panose="020B0604020202020204" charset="0"/>
      <p:regular r:id="rId31"/>
    </p:embeddedFont>
    <p:embeddedFont>
      <p:font typeface="Playfair Display"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5C8F901-651D-435D-A825-F463AE62DBB9}">
          <p14:sldIdLst>
            <p14:sldId id="257"/>
            <p14:sldId id="259"/>
            <p14:sldId id="317"/>
            <p14:sldId id="318"/>
            <p14:sldId id="319"/>
            <p14:sldId id="321"/>
            <p14:sldId id="322"/>
            <p14:sldId id="323"/>
            <p14:sldId id="324"/>
            <p14:sldId id="326"/>
            <p14:sldId id="327"/>
            <p14:sldId id="328"/>
            <p14:sldId id="329"/>
            <p14:sldId id="331"/>
            <p14:sldId id="330"/>
            <p14:sldId id="332"/>
            <p14:sldId id="335"/>
            <p14:sldId id="333"/>
            <p14:sldId id="336"/>
            <p14:sldId id="338"/>
            <p14:sldId id="325"/>
            <p14:sldId id="306"/>
            <p14:sldId id="339"/>
          </p14:sldIdLst>
        </p14:section>
        <p14:section name="Untitled Section" id="{7CF144B2-83AF-445B-900B-C53880A5E02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ER" initials="U" lastIdx="1" clrIdx="0">
    <p:extLst>
      <p:ext uri="{19B8F6BF-5375-455C-9EA6-DF929625EA0E}">
        <p15:presenceInfo xmlns:p15="http://schemas.microsoft.com/office/powerpoint/2012/main" userId="U$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010" autoAdjust="0"/>
  </p:normalViewPr>
  <p:slideViewPr>
    <p:cSldViewPr>
      <p:cViewPr varScale="1">
        <p:scale>
          <a:sx n="50" d="100"/>
          <a:sy n="50" d="100"/>
        </p:scale>
        <p:origin x="51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59771" y="0"/>
            <a:ext cx="3179313" cy="12301979"/>
            <a:chOff x="0" y="0"/>
            <a:chExt cx="4239083" cy="16402639"/>
          </a:xfrm>
        </p:grpSpPr>
        <p:grpSp>
          <p:nvGrpSpPr>
            <p:cNvPr id="3" name="Group 3"/>
            <p:cNvGrpSpPr/>
            <p:nvPr/>
          </p:nvGrpSpPr>
          <p:grpSpPr>
            <a:xfrm>
              <a:off x="1413028" y="0"/>
              <a:ext cx="2826056" cy="16402639"/>
              <a:chOff x="0" y="0"/>
              <a:chExt cx="558233" cy="3240027"/>
            </a:xfrm>
          </p:grpSpPr>
          <p:sp>
            <p:nvSpPr>
              <p:cNvPr id="4" name="Freeform 4"/>
              <p:cNvSpPr/>
              <p:nvPr/>
            </p:nvSpPr>
            <p:spPr>
              <a:xfrm>
                <a:off x="0" y="0"/>
                <a:ext cx="558233" cy="3240027"/>
              </a:xfrm>
              <a:custGeom>
                <a:avLst/>
                <a:gdLst/>
                <a:ahLst/>
                <a:cxnLst/>
                <a:rect l="l" t="t" r="r" b="b"/>
                <a:pathLst>
                  <a:path w="558233" h="3240027">
                    <a:moveTo>
                      <a:pt x="0" y="0"/>
                    </a:moveTo>
                    <a:lnTo>
                      <a:pt x="558233" y="0"/>
                    </a:lnTo>
                    <a:lnTo>
                      <a:pt x="558233" y="3240027"/>
                    </a:lnTo>
                    <a:lnTo>
                      <a:pt x="0" y="3240027"/>
                    </a:lnTo>
                    <a:close/>
                  </a:path>
                </a:pathLst>
              </a:custGeom>
              <a:solidFill>
                <a:srgbClr val="5CE1E6"/>
              </a:solidFill>
            </p:spPr>
          </p:sp>
          <p:sp>
            <p:nvSpPr>
              <p:cNvPr id="5" name="TextBox 5"/>
              <p:cNvSpPr txBox="1"/>
              <p:nvPr/>
            </p:nvSpPr>
            <p:spPr>
              <a:xfrm>
                <a:off x="0" y="-47625"/>
                <a:ext cx="558233" cy="3287652"/>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0" y="0"/>
              <a:ext cx="2826056" cy="16402639"/>
              <a:chOff x="0" y="0"/>
              <a:chExt cx="558233" cy="3240027"/>
            </a:xfrm>
          </p:grpSpPr>
          <p:sp>
            <p:nvSpPr>
              <p:cNvPr id="7" name="Freeform 7"/>
              <p:cNvSpPr/>
              <p:nvPr/>
            </p:nvSpPr>
            <p:spPr>
              <a:xfrm>
                <a:off x="0" y="0"/>
                <a:ext cx="558233" cy="3240027"/>
              </a:xfrm>
              <a:custGeom>
                <a:avLst/>
                <a:gdLst/>
                <a:ahLst/>
                <a:cxnLst/>
                <a:rect l="l" t="t" r="r" b="b"/>
                <a:pathLst>
                  <a:path w="558233" h="3240027">
                    <a:moveTo>
                      <a:pt x="0" y="0"/>
                    </a:moveTo>
                    <a:lnTo>
                      <a:pt x="558233" y="0"/>
                    </a:lnTo>
                    <a:lnTo>
                      <a:pt x="558233" y="3240027"/>
                    </a:lnTo>
                    <a:lnTo>
                      <a:pt x="0" y="3240027"/>
                    </a:lnTo>
                    <a:close/>
                  </a:path>
                </a:pathLst>
              </a:custGeom>
              <a:solidFill>
                <a:srgbClr val="38B6FF"/>
              </a:solidFill>
            </p:spPr>
          </p:sp>
          <p:sp>
            <p:nvSpPr>
              <p:cNvPr id="8" name="TextBox 8"/>
              <p:cNvSpPr txBox="1"/>
              <p:nvPr/>
            </p:nvSpPr>
            <p:spPr>
              <a:xfrm>
                <a:off x="0" y="-47625"/>
                <a:ext cx="558233" cy="3287652"/>
              </a:xfrm>
              <a:prstGeom prst="rect">
                <a:avLst/>
              </a:prstGeom>
            </p:spPr>
            <p:txBody>
              <a:bodyPr lIns="50800" tIns="50800" rIns="50800" bIns="50800" rtlCol="0" anchor="ctr"/>
              <a:lstStyle/>
              <a:p>
                <a:pPr algn="ctr">
                  <a:lnSpc>
                    <a:spcPts val="2659"/>
                  </a:lnSpc>
                </a:pPr>
                <a:endParaRPr/>
              </a:p>
            </p:txBody>
          </p:sp>
        </p:grpSp>
      </p:grpSp>
      <p:grpSp>
        <p:nvGrpSpPr>
          <p:cNvPr id="9" name="Group 9"/>
          <p:cNvGrpSpPr/>
          <p:nvPr/>
        </p:nvGrpSpPr>
        <p:grpSpPr>
          <a:xfrm>
            <a:off x="-937757" y="0"/>
            <a:ext cx="3179313" cy="12301979"/>
            <a:chOff x="0" y="0"/>
            <a:chExt cx="4239083" cy="16402639"/>
          </a:xfrm>
        </p:grpSpPr>
        <p:grpSp>
          <p:nvGrpSpPr>
            <p:cNvPr id="10" name="Group 10"/>
            <p:cNvGrpSpPr/>
            <p:nvPr/>
          </p:nvGrpSpPr>
          <p:grpSpPr>
            <a:xfrm>
              <a:off x="1413028" y="0"/>
              <a:ext cx="2826056" cy="16402639"/>
              <a:chOff x="0" y="0"/>
              <a:chExt cx="558233" cy="3240027"/>
            </a:xfrm>
          </p:grpSpPr>
          <p:sp>
            <p:nvSpPr>
              <p:cNvPr id="11" name="Freeform 11"/>
              <p:cNvSpPr/>
              <p:nvPr/>
            </p:nvSpPr>
            <p:spPr>
              <a:xfrm>
                <a:off x="0" y="0"/>
                <a:ext cx="558233" cy="3240027"/>
              </a:xfrm>
              <a:custGeom>
                <a:avLst/>
                <a:gdLst/>
                <a:ahLst/>
                <a:cxnLst/>
                <a:rect l="l" t="t" r="r" b="b"/>
                <a:pathLst>
                  <a:path w="558233" h="3240027">
                    <a:moveTo>
                      <a:pt x="0" y="0"/>
                    </a:moveTo>
                    <a:lnTo>
                      <a:pt x="558233" y="0"/>
                    </a:lnTo>
                    <a:lnTo>
                      <a:pt x="558233" y="3240027"/>
                    </a:lnTo>
                    <a:lnTo>
                      <a:pt x="0" y="3240027"/>
                    </a:lnTo>
                    <a:close/>
                  </a:path>
                </a:pathLst>
              </a:custGeom>
              <a:solidFill>
                <a:srgbClr val="5271FF"/>
              </a:solidFill>
            </p:spPr>
          </p:sp>
          <p:sp>
            <p:nvSpPr>
              <p:cNvPr id="12" name="TextBox 12"/>
              <p:cNvSpPr txBox="1"/>
              <p:nvPr/>
            </p:nvSpPr>
            <p:spPr>
              <a:xfrm>
                <a:off x="0" y="-47625"/>
                <a:ext cx="558233" cy="3287652"/>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0" y="0"/>
              <a:ext cx="2826056" cy="16402639"/>
              <a:chOff x="0" y="0"/>
              <a:chExt cx="558233" cy="3240027"/>
            </a:xfrm>
          </p:grpSpPr>
          <p:sp>
            <p:nvSpPr>
              <p:cNvPr id="14" name="Freeform 14"/>
              <p:cNvSpPr/>
              <p:nvPr/>
            </p:nvSpPr>
            <p:spPr>
              <a:xfrm>
                <a:off x="0" y="0"/>
                <a:ext cx="558233" cy="3240027"/>
              </a:xfrm>
              <a:custGeom>
                <a:avLst/>
                <a:gdLst/>
                <a:ahLst/>
                <a:cxnLst/>
                <a:rect l="l" t="t" r="r" b="b"/>
                <a:pathLst>
                  <a:path w="558233" h="3240027">
                    <a:moveTo>
                      <a:pt x="0" y="0"/>
                    </a:moveTo>
                    <a:lnTo>
                      <a:pt x="558233" y="0"/>
                    </a:lnTo>
                    <a:lnTo>
                      <a:pt x="558233" y="3240027"/>
                    </a:lnTo>
                    <a:lnTo>
                      <a:pt x="0" y="3240027"/>
                    </a:lnTo>
                    <a:close/>
                  </a:path>
                </a:pathLst>
              </a:custGeom>
              <a:solidFill>
                <a:srgbClr val="004AAD"/>
              </a:solidFill>
            </p:spPr>
          </p:sp>
          <p:sp>
            <p:nvSpPr>
              <p:cNvPr id="15" name="TextBox 15"/>
              <p:cNvSpPr txBox="1"/>
              <p:nvPr/>
            </p:nvSpPr>
            <p:spPr>
              <a:xfrm>
                <a:off x="0" y="-47625"/>
                <a:ext cx="558233" cy="3287652"/>
              </a:xfrm>
              <a:prstGeom prst="rect">
                <a:avLst/>
              </a:prstGeom>
            </p:spPr>
            <p:txBody>
              <a:bodyPr lIns="50800" tIns="50800" rIns="50800" bIns="50800" rtlCol="0" anchor="ctr"/>
              <a:lstStyle/>
              <a:p>
                <a:pPr algn="ctr">
                  <a:lnSpc>
                    <a:spcPts val="2659"/>
                  </a:lnSpc>
                </a:pPr>
                <a:endParaRPr/>
              </a:p>
            </p:txBody>
          </p:sp>
        </p:grpSp>
      </p:grpSp>
      <p:sp>
        <p:nvSpPr>
          <p:cNvPr id="16" name="Freeform 16"/>
          <p:cNvSpPr/>
          <p:nvPr/>
        </p:nvSpPr>
        <p:spPr>
          <a:xfrm>
            <a:off x="14799793" y="2461601"/>
            <a:ext cx="2936939" cy="4114800"/>
          </a:xfrm>
          <a:custGeom>
            <a:avLst/>
            <a:gdLst/>
            <a:ahLst/>
            <a:cxnLst/>
            <a:rect l="l" t="t" r="r" b="b"/>
            <a:pathLst>
              <a:path w="2936939" h="4114800">
                <a:moveTo>
                  <a:pt x="0" y="0"/>
                </a:moveTo>
                <a:lnTo>
                  <a:pt x="2936939" y="0"/>
                </a:lnTo>
                <a:lnTo>
                  <a:pt x="2936939" y="4114800"/>
                </a:lnTo>
                <a:lnTo>
                  <a:pt x="0" y="4114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TextBox 17"/>
          <p:cNvSpPr txBox="1"/>
          <p:nvPr/>
        </p:nvSpPr>
        <p:spPr>
          <a:xfrm>
            <a:off x="5791200" y="2857500"/>
            <a:ext cx="8238023" cy="4655121"/>
          </a:xfrm>
          <a:prstGeom prst="rect">
            <a:avLst/>
          </a:prstGeom>
        </p:spPr>
        <p:txBody>
          <a:bodyPr lIns="0" tIns="0" rIns="0" bIns="0" rtlCol="0" anchor="t">
            <a:spAutoFit/>
          </a:bodyPr>
          <a:lstStyle/>
          <a:p>
            <a:pPr algn="ctr">
              <a:lnSpc>
                <a:spcPts val="12122"/>
              </a:lnSpc>
            </a:pPr>
            <a:r>
              <a:rPr lang="en-US" sz="5400" b="1" u="sng" dirty="0" smtClean="0">
                <a:latin typeface="Times New Roman" panose="02020603050405020304" pitchFamily="18" charset="0"/>
                <a:cs typeface="Times New Roman" panose="02020603050405020304" pitchFamily="18" charset="0"/>
              </a:rPr>
              <a:t>Introduction to machine learning and basic machine learning models</a:t>
            </a:r>
            <a:endParaRPr lang="en-US" sz="5400" b="1" u="sng" dirty="0">
              <a:solidFill>
                <a:srgbClr val="000000"/>
              </a:solidFill>
              <a:latin typeface="Times New Roman" panose="02020603050405020304" pitchFamily="18" charset="0"/>
              <a:ea typeface="Playfair Display"/>
              <a:cs typeface="Times New Roman" panose="02020603050405020304" pitchFamily="18" charset="0"/>
              <a:sym typeface="Playfair Display"/>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pic>
        <p:nvPicPr>
          <p:cNvPr id="3074" name="Picture 2" descr="Supervised and Unsupervised Learning (an Intuitive Approach) | b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777" y="1028700"/>
            <a:ext cx="15652023" cy="8751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564841"/>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600200" y="2692010"/>
            <a:ext cx="11963400" cy="654090"/>
          </a:xfrm>
          <a:prstGeom prst="rect">
            <a:avLst/>
          </a:prstGeom>
        </p:spPr>
        <p:txBody>
          <a:bodyPr wrap="square" lIns="0" tIns="0" rIns="0" bIns="0" rtlCol="0" anchor="t">
            <a:spAutoFit/>
          </a:bodyPr>
          <a:lstStyle/>
          <a:p>
            <a:pPr>
              <a:lnSpc>
                <a:spcPts val="4900"/>
              </a:lnSpc>
              <a:spcBef>
                <a:spcPct val="0"/>
              </a:spcBef>
            </a:pPr>
            <a:endParaRPr lang="en-US" sz="5400" dirty="0">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
        <p:nvSpPr>
          <p:cNvPr id="3" name="Rectangle 2"/>
          <p:cNvSpPr>
            <a:spLocks noChangeArrowheads="1"/>
          </p:cNvSpPr>
          <p:nvPr/>
        </p:nvSpPr>
        <p:spPr bwMode="auto">
          <a:xfrm>
            <a:off x="2434337" y="2572560"/>
            <a:ext cx="995016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1" eaLnBrk="0" fontAlgn="base" hangingPunct="0">
              <a:spcBef>
                <a:spcPct val="0"/>
              </a:spcBef>
              <a:spcAft>
                <a:spcPct val="0"/>
              </a:spcAft>
            </a:pPr>
            <a:r>
              <a:rPr kumimoji="0" lang="" sz="3600" b="0" i="0" u="none" strike="noStrike" cap="none" normalizeH="0" baseline="0" dirty="0" smtClean="0">
                <a:ln>
                  <a:noFill/>
                </a:ln>
                <a:solidFill>
                  <a:schemeClr val="tx1"/>
                </a:solidFill>
                <a:effectLst/>
                <a:latin typeface="Arial" panose="020B0604020202020204" pitchFamily="34" charset="0"/>
              </a:rPr>
              <a:t>Email 1: "Free money now" → Label: Spam</a:t>
            </a:r>
          </a:p>
          <a:p>
            <a:pPr marL="0" marR="0" lvl="0" indent="0" defTabSz="914400" rtl="0" eaLnBrk="0" fontAlgn="base" latinLnBrk="0" hangingPunct="0">
              <a:lnSpc>
                <a:spcPct val="100000"/>
              </a:lnSpc>
              <a:spcBef>
                <a:spcPct val="0"/>
              </a:spcBef>
              <a:spcAft>
                <a:spcPct val="0"/>
              </a:spcAft>
              <a:buClrTx/>
              <a:buSzTx/>
              <a:tabLst/>
            </a:pPr>
            <a:r>
              <a:rPr kumimoji="0" lang="" sz="3600" b="0" i="0" u="none" strike="noStrike" cap="none" normalizeH="0" baseline="0" dirty="0" smtClean="0">
                <a:ln>
                  <a:noFill/>
                </a:ln>
                <a:solidFill>
                  <a:schemeClr val="tx1"/>
                </a:solidFill>
                <a:effectLst/>
                <a:latin typeface="Arial" panose="020B0604020202020204" pitchFamily="34" charset="0"/>
              </a:rPr>
              <a:t>Email 2: "Meeting at 2 PM" → Label: Not Spam </a:t>
            </a:r>
          </a:p>
        </p:txBody>
      </p:sp>
    </p:spTree>
    <p:extLst>
      <p:ext uri="{BB962C8B-B14F-4D97-AF65-F5344CB8AC3E}">
        <p14:creationId xmlns:p14="http://schemas.microsoft.com/office/powerpoint/2010/main" val="1586701010"/>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600200" y="2692010"/>
            <a:ext cx="11963400" cy="6360716"/>
          </a:xfrm>
          <a:prstGeom prst="rect">
            <a:avLst/>
          </a:prstGeom>
        </p:spPr>
        <p:txBody>
          <a:bodyPr wrap="square" lIns="0" tIns="0" rIns="0" bIns="0" rtlCol="0" anchor="t">
            <a:spAutoFit/>
          </a:bodyPr>
          <a:lstStyle/>
          <a:p>
            <a:pPr>
              <a:lnSpc>
                <a:spcPts val="4900"/>
              </a:lnSpc>
              <a:spcBef>
                <a:spcPct val="0"/>
              </a:spcBef>
            </a:pPr>
            <a:r>
              <a:rPr lang="en-US" sz="5400" b="1" u="sng" dirty="0" smtClean="0">
                <a:sym typeface="Lato Bold"/>
              </a:rPr>
              <a:t>Unsupervised ML:</a:t>
            </a:r>
          </a:p>
          <a:p>
            <a:pPr>
              <a:lnSpc>
                <a:spcPts val="4900"/>
              </a:lnSpc>
              <a:spcBef>
                <a:spcPct val="0"/>
              </a:spcBef>
            </a:pPr>
            <a:endParaRPr lang="en-US" sz="5400" b="1" u="sng" dirty="0" smtClean="0">
              <a:sym typeface="Lato Bold"/>
            </a:endParaRPr>
          </a:p>
          <a:p>
            <a:pPr>
              <a:lnSpc>
                <a:spcPts val="4900"/>
              </a:lnSpc>
              <a:spcBef>
                <a:spcPct val="0"/>
              </a:spcBef>
            </a:pPr>
            <a:endParaRPr lang="en-US" sz="5400" dirty="0" smtClean="0">
              <a:sym typeface="Lato Bold"/>
            </a:endParaRPr>
          </a:p>
          <a:p>
            <a:pPr>
              <a:lnSpc>
                <a:spcPts val="6014"/>
              </a:lnSpc>
            </a:pPr>
            <a:r>
              <a:rPr lang="en-US" sz="5400" dirty="0" smtClean="0"/>
              <a:t>It is </a:t>
            </a:r>
            <a:r>
              <a:rPr lang="en-US" sz="5400" dirty="0"/>
              <a:t>a type of machine learning where the model is trained on data that doesn't have labels. The goal is to find patterns, structures, or groupings in the data without being told what to look for.</a:t>
            </a:r>
            <a:endParaRPr lang="en-US" sz="5400" dirty="0">
              <a:latin typeface="Open Sauce"/>
              <a:ea typeface="Open Sauce"/>
              <a:cs typeface="Open Sauce"/>
              <a:sym typeface="Open Sauce"/>
            </a:endParaRPr>
          </a:p>
          <a:p>
            <a:pPr>
              <a:lnSpc>
                <a:spcPts val="4900"/>
              </a:lnSpc>
              <a:spcBef>
                <a:spcPct val="0"/>
              </a:spcBef>
            </a:pPr>
            <a:endParaRPr lang="en-US" sz="5400" dirty="0">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Tree>
    <p:extLst>
      <p:ext uri="{BB962C8B-B14F-4D97-AF65-F5344CB8AC3E}">
        <p14:creationId xmlns:p14="http://schemas.microsoft.com/office/powerpoint/2010/main" val="1043959181"/>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600200" y="2692010"/>
            <a:ext cx="11963400" cy="3141886"/>
          </a:xfrm>
          <a:prstGeom prst="rect">
            <a:avLst/>
          </a:prstGeom>
        </p:spPr>
        <p:txBody>
          <a:bodyPr wrap="square" lIns="0" tIns="0" rIns="0" bIns="0" rtlCol="0" anchor="t">
            <a:spAutoFit/>
          </a:bodyPr>
          <a:lstStyle/>
          <a:p>
            <a:pPr>
              <a:lnSpc>
                <a:spcPts val="4900"/>
              </a:lnSpc>
              <a:spcBef>
                <a:spcPct val="0"/>
              </a:spcBef>
            </a:pPr>
            <a:r>
              <a:rPr lang="en-US" sz="5400" dirty="0" smtClean="0">
                <a:sym typeface="Lato Bold"/>
              </a:rPr>
              <a:t>Clustering on the basis of </a:t>
            </a:r>
            <a:r>
              <a:rPr lang="en-US" sz="5400" dirty="0" err="1" smtClean="0">
                <a:sym typeface="Lato Bold"/>
              </a:rPr>
              <a:t>similaritis</a:t>
            </a:r>
            <a:r>
              <a:rPr lang="en-US" sz="5400" dirty="0" smtClean="0">
                <a:sym typeface="Lato Bold"/>
              </a:rPr>
              <a:t> </a:t>
            </a:r>
            <a:r>
              <a:rPr lang="en-US" sz="5400" dirty="0" smtClean="0">
                <a:sym typeface="Lato Bold"/>
              </a:rPr>
              <a:t>is a common technique in unsupervised learning:</a:t>
            </a:r>
          </a:p>
          <a:p>
            <a:pPr>
              <a:lnSpc>
                <a:spcPts val="4900"/>
              </a:lnSpc>
              <a:spcBef>
                <a:spcPct val="0"/>
              </a:spcBef>
            </a:pPr>
            <a:endParaRPr lang="en-US" sz="5400" dirty="0">
              <a:sym typeface="Lato Bold"/>
            </a:endParaRPr>
          </a:p>
          <a:p>
            <a:pPr>
              <a:lnSpc>
                <a:spcPts val="4900"/>
              </a:lnSpc>
              <a:spcBef>
                <a:spcPct val="0"/>
              </a:spcBef>
            </a:pPr>
            <a:r>
              <a:rPr lang="en-US" sz="5400" dirty="0" smtClean="0">
                <a:sym typeface="Lato Bold"/>
              </a:rPr>
              <a:t>Grouping of images in gallery</a:t>
            </a:r>
            <a:endParaRPr lang="en-US" sz="5400" dirty="0">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Tree>
    <p:extLst>
      <p:ext uri="{BB962C8B-B14F-4D97-AF65-F5344CB8AC3E}">
        <p14:creationId xmlns:p14="http://schemas.microsoft.com/office/powerpoint/2010/main" val="421703193"/>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
        <p:nvSpPr>
          <p:cNvPr id="2" name="AutoShape 2" descr="Unsupervised Learning Types, Algorithms and Applications - Nixu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
          </a:p>
        </p:txBody>
      </p:sp>
      <p:sp>
        <p:nvSpPr>
          <p:cNvPr id="3" name="AutoShape 4" descr="Unsupervised Learning Types, Algorithms and Applications - Nixus"/>
          <p:cNvSpPr>
            <a:spLocks noChangeAspect="1" noChangeArrowheads="1"/>
          </p:cNvSpPr>
          <p:nvPr/>
        </p:nvSpPr>
        <p:spPr bwMode="auto">
          <a:xfrm>
            <a:off x="3515691" y="5183896"/>
            <a:ext cx="646322" cy="8519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
          </a:p>
        </p:txBody>
      </p:sp>
      <p:pic>
        <p:nvPicPr>
          <p:cNvPr id="2054" name="Picture 6" descr="Unsupervised Machine Learning. So What Is Unsupervised Machine… | b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86" y="1181100"/>
            <a:ext cx="17935455" cy="883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429528"/>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0325099" y="6827759"/>
            <a:ext cx="80752950" cy="3459241"/>
          </a:xfrm>
          <a:prstGeom prst="rect">
            <a:avLst/>
          </a:prstGeom>
        </p:spPr>
        <p:txBody>
          <a:bodyPr wrap="square" lIns="0" tIns="0" rIns="0" bIns="0" rtlCol="0" anchor="t">
            <a:spAutoFit/>
          </a:bodyPr>
          <a:lstStyle/>
          <a:p>
            <a:pPr>
              <a:lnSpc>
                <a:spcPts val="4900"/>
              </a:lnSpc>
              <a:spcBef>
                <a:spcPct val="0"/>
              </a:spcBef>
            </a:pPr>
            <a:endParaRPr lang="en-US" sz="5400" dirty="0">
              <a:latin typeface="Open Sauce"/>
              <a:ea typeface="Open Sauce"/>
              <a:cs typeface="Open Sauce"/>
              <a:sym typeface="Open Sauce"/>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
        <p:nvSpPr>
          <p:cNvPr id="2" name="AutoShape 2" descr="Unsupervised Learning Types, Algorithms and Applications - Nixus"/>
          <p:cNvSpPr>
            <a:spLocks noChangeAspect="1" noChangeArrowheads="1"/>
          </p:cNvSpPr>
          <p:nvPr/>
        </p:nvSpPr>
        <p:spPr bwMode="auto">
          <a:xfrm>
            <a:off x="11811000" y="3968762"/>
            <a:ext cx="2057400" cy="20574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
          </a:p>
        </p:txBody>
      </p:sp>
      <p:sp>
        <p:nvSpPr>
          <p:cNvPr id="3" name="AutoShape 4" descr="Unsupervised Learning Types, Algorithms and Applications - Nixus"/>
          <p:cNvSpPr>
            <a:spLocks noChangeAspect="1" noChangeArrowheads="1"/>
          </p:cNvSpPr>
          <p:nvPr/>
        </p:nvSpPr>
        <p:spPr bwMode="auto">
          <a:xfrm>
            <a:off x="155574" y="-144463"/>
            <a:ext cx="10283825" cy="102838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
          </a:p>
        </p:txBody>
      </p:sp>
      <p:sp>
        <p:nvSpPr>
          <p:cNvPr id="4" name="AutoShape 2" descr="Unsupervised Learning Types, Algorithms and Applications - Nixus"/>
          <p:cNvSpPr>
            <a:spLocks noChangeAspect="1" noChangeArrowheads="1"/>
          </p:cNvSpPr>
          <p:nvPr/>
        </p:nvSpPr>
        <p:spPr bwMode="auto">
          <a:xfrm>
            <a:off x="4495800" y="-1492809"/>
            <a:ext cx="6172200" cy="61722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
          </a:p>
        </p:txBody>
      </p:sp>
      <p:sp>
        <p:nvSpPr>
          <p:cNvPr id="5" name="AutoShape 4" descr="Unsupervised Learning Types, Algorithms and Applications - Nixus"/>
          <p:cNvSpPr>
            <a:spLocks noChangeAspect="1" noChangeArrowheads="1"/>
          </p:cNvSpPr>
          <p:nvPr/>
        </p:nvSpPr>
        <p:spPr bwMode="auto">
          <a:xfrm>
            <a:off x="4648200" y="-1340409"/>
            <a:ext cx="6172200" cy="61722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
          </a:p>
        </p:txBody>
      </p:sp>
      <p:pic>
        <p:nvPicPr>
          <p:cNvPr id="1030" name="Picture 6" descr="Types of Machine Learning – A Simple Analysis of these Grou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470" y="954317"/>
            <a:ext cx="16154400" cy="9053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398724"/>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2133600" y="1485900"/>
            <a:ext cx="11963400" cy="5170646"/>
          </a:xfrm>
          <a:prstGeom prst="rect">
            <a:avLst/>
          </a:prstGeom>
        </p:spPr>
        <p:txBody>
          <a:bodyPr wrap="square" lIns="0" tIns="0" rIns="0" bIns="0" rtlCol="0" anchor="t">
            <a:spAutoFit/>
          </a:bodyPr>
          <a:lstStyle/>
          <a:p>
            <a:r>
              <a:rPr lang="en-US" sz="4800" b="1" dirty="0" smtClean="0"/>
              <a:t>Two types of ML models:</a:t>
            </a:r>
          </a:p>
          <a:p>
            <a:endParaRPr lang="en-US" sz="4800" b="1" dirty="0" smtClean="0"/>
          </a:p>
          <a:p>
            <a:r>
              <a:rPr lang="en-US" sz="4800" b="1" dirty="0" smtClean="0"/>
              <a:t>1- classification Models:</a:t>
            </a:r>
          </a:p>
          <a:p>
            <a:r>
              <a:rPr lang="en-US" sz="4800" dirty="0" smtClean="0"/>
              <a:t>Predict </a:t>
            </a:r>
            <a:r>
              <a:rPr lang="en-US" sz="4800" dirty="0" err="1" smtClean="0"/>
              <a:t>catagories</a:t>
            </a:r>
            <a:r>
              <a:rPr lang="en-US" sz="4800" dirty="0" smtClean="0"/>
              <a:t>. </a:t>
            </a:r>
          </a:p>
          <a:p>
            <a:pPr marL="685800" indent="-685800">
              <a:buFont typeface="Arial" panose="020B0604020202020204" pitchFamily="34" charset="0"/>
              <a:buChar char="•"/>
            </a:pPr>
            <a:r>
              <a:rPr lang="en-US" sz="4800" dirty="0" smtClean="0"/>
              <a:t>Spam </a:t>
            </a:r>
            <a:r>
              <a:rPr lang="en-US" sz="4800" dirty="0" err="1" smtClean="0"/>
              <a:t>vs</a:t>
            </a:r>
            <a:r>
              <a:rPr lang="en-US" sz="4800" dirty="0" smtClean="0"/>
              <a:t> non spam </a:t>
            </a:r>
            <a:r>
              <a:rPr lang="en-US" sz="4800" dirty="0" err="1" smtClean="0"/>
              <a:t>msgs</a:t>
            </a:r>
            <a:endParaRPr lang="en-US" sz="4800" dirty="0" smtClean="0"/>
          </a:p>
          <a:p>
            <a:pPr marL="685800" indent="-685800">
              <a:buFont typeface="Arial" panose="020B0604020202020204" pitchFamily="34" charset="0"/>
              <a:buChar char="•"/>
            </a:pPr>
            <a:r>
              <a:rPr lang="en-US" sz="4800" dirty="0" smtClean="0"/>
              <a:t>Disease diagnosis(malignant </a:t>
            </a:r>
            <a:r>
              <a:rPr lang="en-US" sz="4800" dirty="0" err="1" smtClean="0"/>
              <a:t>vs</a:t>
            </a:r>
            <a:r>
              <a:rPr lang="en-US" sz="4800" dirty="0" smtClean="0"/>
              <a:t> benign tumors)</a:t>
            </a: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Tree>
    <p:extLst>
      <p:ext uri="{BB962C8B-B14F-4D97-AF65-F5344CB8AC3E}">
        <p14:creationId xmlns:p14="http://schemas.microsoft.com/office/powerpoint/2010/main" val="3356985127"/>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2911142" y="2476500"/>
            <a:ext cx="11963400" cy="4431983"/>
          </a:xfrm>
          <a:prstGeom prst="rect">
            <a:avLst/>
          </a:prstGeom>
        </p:spPr>
        <p:txBody>
          <a:bodyPr wrap="square" lIns="0" tIns="0" rIns="0" bIns="0" rtlCol="0" anchor="t">
            <a:spAutoFit/>
          </a:bodyPr>
          <a:lstStyle/>
          <a:p>
            <a:r>
              <a:rPr lang="en-US" sz="4800" b="1" dirty="0" smtClean="0"/>
              <a:t>Two types of ML models:</a:t>
            </a:r>
          </a:p>
          <a:p>
            <a:endParaRPr lang="en-US" sz="4800" b="1" dirty="0" smtClean="0"/>
          </a:p>
          <a:p>
            <a:r>
              <a:rPr lang="en-US" sz="4800" b="1" dirty="0"/>
              <a:t>2</a:t>
            </a:r>
            <a:r>
              <a:rPr lang="en-US" sz="4800" b="1" dirty="0" smtClean="0"/>
              <a:t>- Regression Models:</a:t>
            </a:r>
          </a:p>
          <a:p>
            <a:r>
              <a:rPr lang="en-US" sz="4800" dirty="0" smtClean="0"/>
              <a:t>Predict continuous numeric values</a:t>
            </a:r>
          </a:p>
          <a:p>
            <a:pPr marL="685800" indent="-685800">
              <a:buFont typeface="Arial" panose="020B0604020202020204" pitchFamily="34" charset="0"/>
              <a:buChar char="•"/>
            </a:pPr>
            <a:r>
              <a:rPr lang="en-US" sz="4800" dirty="0" smtClean="0"/>
              <a:t>Predicting house prices</a:t>
            </a:r>
          </a:p>
          <a:p>
            <a:pPr marL="685800" indent="-685800">
              <a:buFont typeface="Arial" panose="020B0604020202020204" pitchFamily="34" charset="0"/>
              <a:buChar char="•"/>
            </a:pPr>
            <a:r>
              <a:rPr lang="en-US" sz="4800" dirty="0" smtClean="0"/>
              <a:t>Estimating sales profits</a:t>
            </a: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Tree>
    <p:extLst>
      <p:ext uri="{BB962C8B-B14F-4D97-AF65-F5344CB8AC3E}">
        <p14:creationId xmlns:p14="http://schemas.microsoft.com/office/powerpoint/2010/main" val="3913058034"/>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600200" y="2692010"/>
            <a:ext cx="11963400" cy="3847207"/>
          </a:xfrm>
          <a:prstGeom prst="rect">
            <a:avLst/>
          </a:prstGeom>
        </p:spPr>
        <p:txBody>
          <a:bodyPr wrap="square" lIns="0" tIns="0" rIns="0" bIns="0" rtlCol="0" anchor="t">
            <a:spAutoFit/>
          </a:bodyPr>
          <a:lstStyle/>
          <a:p>
            <a:pPr marL="564546" lvl="1">
              <a:lnSpc>
                <a:spcPts val="6014"/>
              </a:lnSpc>
            </a:pPr>
            <a:r>
              <a:rPr lang="en-US" sz="5229" dirty="0" smtClean="0">
                <a:latin typeface="Open Sauce"/>
                <a:ea typeface="Open Sauce"/>
                <a:cs typeface="Open Sauce"/>
                <a:sym typeface="Open Sauce"/>
              </a:rPr>
              <a:t>Widely used ML models:</a:t>
            </a:r>
          </a:p>
          <a:p>
            <a:pPr marL="1478946" lvl="1" indent="-914400">
              <a:lnSpc>
                <a:spcPts val="6014"/>
              </a:lnSpc>
              <a:buFont typeface="+mj-lt"/>
              <a:buAutoNum type="arabicPeriod"/>
            </a:pPr>
            <a:r>
              <a:rPr lang="en-US" sz="5229" dirty="0" smtClean="0">
                <a:latin typeface="Open Sauce"/>
                <a:ea typeface="Open Sauce"/>
                <a:cs typeface="Open Sauce"/>
                <a:sym typeface="Open Sauce"/>
              </a:rPr>
              <a:t>K-nearest models</a:t>
            </a:r>
          </a:p>
          <a:p>
            <a:pPr marL="1478946" lvl="1" indent="-914400">
              <a:lnSpc>
                <a:spcPts val="6014"/>
              </a:lnSpc>
              <a:buFont typeface="+mj-lt"/>
              <a:buAutoNum type="arabicPeriod"/>
            </a:pPr>
            <a:r>
              <a:rPr lang="en-US" sz="5229" dirty="0" smtClean="0">
                <a:latin typeface="Open Sauce"/>
                <a:ea typeface="Open Sauce"/>
                <a:cs typeface="Open Sauce"/>
                <a:sym typeface="Open Sauce"/>
              </a:rPr>
              <a:t>Linear Regression</a:t>
            </a:r>
          </a:p>
          <a:p>
            <a:pPr marL="1478946" lvl="1" indent="-914400">
              <a:lnSpc>
                <a:spcPts val="6014"/>
              </a:lnSpc>
              <a:buFont typeface="+mj-lt"/>
              <a:buAutoNum type="arabicPeriod"/>
            </a:pPr>
            <a:r>
              <a:rPr lang="en-US" sz="5229" dirty="0" smtClean="0">
                <a:latin typeface="Open Sauce"/>
                <a:ea typeface="Open Sauce"/>
                <a:cs typeface="Open Sauce"/>
                <a:sym typeface="Open Sauce"/>
              </a:rPr>
              <a:t>Logistic Regression </a:t>
            </a:r>
          </a:p>
          <a:p>
            <a:pPr marL="1478946" lvl="1" indent="-914400">
              <a:lnSpc>
                <a:spcPts val="6014"/>
              </a:lnSpc>
              <a:buFont typeface="+mj-lt"/>
              <a:buAutoNum type="arabicPeriod"/>
            </a:pPr>
            <a:r>
              <a:rPr lang="en-US" sz="5229" dirty="0" smtClean="0">
                <a:latin typeface="Open Sauce"/>
                <a:ea typeface="Open Sauce"/>
                <a:cs typeface="Open Sauce"/>
                <a:sym typeface="Open Sauce"/>
              </a:rPr>
              <a:t>Decision Tree</a:t>
            </a:r>
            <a:endParaRPr lang="en-US" sz="5229" dirty="0">
              <a:latin typeface="Open Sauce"/>
              <a:ea typeface="Open Sauce"/>
              <a:cs typeface="Open Sauce"/>
              <a:sym typeface="Open Sauce"/>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Tree>
    <p:extLst>
      <p:ext uri="{BB962C8B-B14F-4D97-AF65-F5344CB8AC3E}">
        <p14:creationId xmlns:p14="http://schemas.microsoft.com/office/powerpoint/2010/main" val="112555135"/>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600200" y="2692010"/>
            <a:ext cx="11963400" cy="5386090"/>
          </a:xfrm>
          <a:prstGeom prst="rect">
            <a:avLst/>
          </a:prstGeom>
        </p:spPr>
        <p:txBody>
          <a:bodyPr wrap="square" lIns="0" tIns="0" rIns="0" bIns="0" rtlCol="0" anchor="t">
            <a:spAutoFit/>
          </a:bodyPr>
          <a:lstStyle/>
          <a:p>
            <a:pPr marL="564546" lvl="1">
              <a:lnSpc>
                <a:spcPts val="6014"/>
              </a:lnSpc>
            </a:pPr>
            <a:r>
              <a:rPr lang="en-US" sz="5229" b="1" dirty="0" err="1" smtClean="0">
                <a:latin typeface="Open Sauce"/>
                <a:ea typeface="Open Sauce"/>
                <a:cs typeface="Open Sauce"/>
                <a:sym typeface="Open Sauce"/>
              </a:rPr>
              <a:t>Sci</a:t>
            </a:r>
            <a:r>
              <a:rPr lang="en-US" sz="5229" b="1" dirty="0" smtClean="0">
                <a:latin typeface="Open Sauce"/>
                <a:ea typeface="Open Sauce"/>
                <a:cs typeface="Open Sauce"/>
                <a:sym typeface="Open Sauce"/>
              </a:rPr>
              <a:t>-kit learn</a:t>
            </a:r>
            <a:r>
              <a:rPr lang="en-US" sz="5229" dirty="0" smtClean="0">
                <a:latin typeface="Open Sauce"/>
                <a:ea typeface="Open Sauce"/>
                <a:cs typeface="Open Sauce"/>
                <a:sym typeface="Open Sauce"/>
              </a:rPr>
              <a:t>:</a:t>
            </a:r>
          </a:p>
          <a:p>
            <a:pPr marL="564546" lvl="1">
              <a:lnSpc>
                <a:spcPts val="6014"/>
              </a:lnSpc>
            </a:pPr>
            <a:r>
              <a:rPr lang="en-US" sz="5229" dirty="0" smtClean="0">
                <a:latin typeface="Open Sauce"/>
                <a:ea typeface="Open Sauce"/>
                <a:cs typeface="Open Sauce"/>
                <a:sym typeface="Open Sauce"/>
              </a:rPr>
              <a:t>It is very prominent and </a:t>
            </a:r>
            <a:r>
              <a:rPr lang="en-US" sz="5229" dirty="0" err="1" smtClean="0">
                <a:latin typeface="Open Sauce"/>
                <a:ea typeface="Open Sauce"/>
                <a:cs typeface="Open Sauce"/>
                <a:sym typeface="Open Sauce"/>
              </a:rPr>
              <a:t>famour</a:t>
            </a:r>
            <a:r>
              <a:rPr lang="en-US" sz="5229" dirty="0" smtClean="0">
                <a:latin typeface="Open Sauce"/>
                <a:ea typeface="Open Sauce"/>
                <a:cs typeface="Open Sauce"/>
                <a:sym typeface="Open Sauce"/>
              </a:rPr>
              <a:t> library for machine learning. Has many useful algorithms for AI as well as very active user community.</a:t>
            </a:r>
          </a:p>
          <a:p>
            <a:pPr marL="564546" lvl="1">
              <a:lnSpc>
                <a:spcPts val="6014"/>
              </a:lnSpc>
            </a:pPr>
            <a:endParaRPr lang="en-US" sz="5229" dirty="0">
              <a:latin typeface="Open Sauce"/>
              <a:ea typeface="Open Sauce"/>
              <a:cs typeface="Open Sauce"/>
              <a:sym typeface="Open Sauce"/>
            </a:endParaRPr>
          </a:p>
          <a:p>
            <a:pPr marL="564546" lvl="1">
              <a:lnSpc>
                <a:spcPts val="6014"/>
              </a:lnSpc>
            </a:pPr>
            <a:r>
              <a:rPr lang="en-US" sz="5229" dirty="0" smtClean="0">
                <a:latin typeface="Open Sauce"/>
                <a:ea typeface="Open Sauce"/>
                <a:cs typeface="Open Sauce"/>
                <a:sym typeface="Open Sauce"/>
              </a:rPr>
              <a:t>!pip install </a:t>
            </a:r>
            <a:r>
              <a:rPr lang="en-US" sz="5229" dirty="0" err="1" smtClean="0">
                <a:latin typeface="Open Sauce"/>
                <a:ea typeface="Open Sauce"/>
                <a:cs typeface="Open Sauce"/>
                <a:sym typeface="Open Sauce"/>
              </a:rPr>
              <a:t>scikit</a:t>
            </a:r>
            <a:r>
              <a:rPr lang="en-US" sz="5229" dirty="0" smtClean="0">
                <a:latin typeface="Open Sauce"/>
                <a:ea typeface="Open Sauce"/>
                <a:cs typeface="Open Sauce"/>
                <a:sym typeface="Open Sauce"/>
              </a:rPr>
              <a:t>-learn</a:t>
            </a: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Tree>
    <p:extLst>
      <p:ext uri="{BB962C8B-B14F-4D97-AF65-F5344CB8AC3E}">
        <p14:creationId xmlns:p14="http://schemas.microsoft.com/office/powerpoint/2010/main" val="2544843284"/>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3"/>
          <p:cNvGrpSpPr/>
          <p:nvPr/>
        </p:nvGrpSpPr>
        <p:grpSpPr>
          <a:xfrm>
            <a:off x="11628148" y="2085479"/>
            <a:ext cx="5631152" cy="7558249"/>
            <a:chOff x="0" y="0"/>
            <a:chExt cx="7508202" cy="10077666"/>
          </a:xfrm>
        </p:grpSpPr>
        <p:sp>
          <p:nvSpPr>
            <p:cNvPr id="24" name="Freeform 24"/>
            <p:cNvSpPr/>
            <p:nvPr/>
          </p:nvSpPr>
          <p:spPr>
            <a:xfrm rot="-892123">
              <a:off x="598039" y="426990"/>
              <a:ext cx="4004390" cy="5183677"/>
            </a:xfrm>
            <a:custGeom>
              <a:avLst/>
              <a:gdLst/>
              <a:ahLst/>
              <a:cxnLst/>
              <a:rect l="l" t="t" r="r" b="b"/>
              <a:pathLst>
                <a:path w="4004390" h="5183677">
                  <a:moveTo>
                    <a:pt x="0" y="0"/>
                  </a:moveTo>
                  <a:lnTo>
                    <a:pt x="4004390" y="0"/>
                  </a:lnTo>
                  <a:lnTo>
                    <a:pt x="4004390" y="5183676"/>
                  </a:lnTo>
                  <a:lnTo>
                    <a:pt x="0" y="518367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5" name="Freeform 25"/>
            <p:cNvSpPr/>
            <p:nvPr/>
          </p:nvSpPr>
          <p:spPr>
            <a:xfrm rot="971148">
              <a:off x="2860691" y="4438604"/>
              <a:ext cx="4004390" cy="5183677"/>
            </a:xfrm>
            <a:custGeom>
              <a:avLst/>
              <a:gdLst/>
              <a:ahLst/>
              <a:cxnLst/>
              <a:rect l="l" t="t" r="r" b="b"/>
              <a:pathLst>
                <a:path w="4004390" h="5183677">
                  <a:moveTo>
                    <a:pt x="0" y="0"/>
                  </a:moveTo>
                  <a:lnTo>
                    <a:pt x="4004390" y="0"/>
                  </a:lnTo>
                  <a:lnTo>
                    <a:pt x="4004390" y="5183677"/>
                  </a:lnTo>
                  <a:lnTo>
                    <a:pt x="0" y="518367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sp>
        <p:nvSpPr>
          <p:cNvPr id="26" name="TextBox 26"/>
          <p:cNvSpPr txBox="1"/>
          <p:nvPr/>
        </p:nvSpPr>
        <p:spPr>
          <a:xfrm>
            <a:off x="340843" y="595561"/>
            <a:ext cx="8803157" cy="999629"/>
          </a:xfrm>
          <a:prstGeom prst="rect">
            <a:avLst/>
          </a:prstGeom>
        </p:spPr>
        <p:txBody>
          <a:bodyPr wrap="square" lIns="0" tIns="0" rIns="0" bIns="0" rtlCol="0" anchor="t">
            <a:spAutoFit/>
          </a:bodyPr>
          <a:lstStyle/>
          <a:p>
            <a:pPr>
              <a:lnSpc>
                <a:spcPts val="7554"/>
              </a:lnSpc>
            </a:pPr>
            <a:r>
              <a:rPr lang="en-US" sz="7479" b="1" dirty="0" smtClean="0">
                <a:solidFill>
                  <a:srgbClr val="231F20"/>
                </a:solidFill>
                <a:latin typeface="Playfair Display Bold"/>
                <a:ea typeface="Playfair Display Bold"/>
                <a:cs typeface="Playfair Display Bold"/>
                <a:sym typeface="Playfair Display Bold"/>
              </a:rPr>
              <a:t>List Of Contents</a:t>
            </a:r>
            <a:endParaRPr lang="en-US" sz="7479" b="1" dirty="0">
              <a:solidFill>
                <a:srgbClr val="231F20"/>
              </a:solidFill>
              <a:latin typeface="Playfair Display Bold"/>
              <a:ea typeface="Playfair Display Bold"/>
              <a:cs typeface="Playfair Display Bold"/>
              <a:sym typeface="Playfair Display Bold"/>
            </a:endParaRPr>
          </a:p>
        </p:txBody>
      </p:sp>
      <p:sp>
        <p:nvSpPr>
          <p:cNvPr id="27" name="TextBox 27"/>
          <p:cNvSpPr txBox="1"/>
          <p:nvPr/>
        </p:nvSpPr>
        <p:spPr>
          <a:xfrm>
            <a:off x="1644806" y="2314871"/>
            <a:ext cx="10166194" cy="6283771"/>
          </a:xfrm>
          <a:prstGeom prst="rect">
            <a:avLst/>
          </a:prstGeom>
        </p:spPr>
        <p:txBody>
          <a:bodyPr wrap="square" lIns="0" tIns="0" rIns="0" bIns="0" rtlCol="0" anchor="t">
            <a:spAutoFit/>
          </a:bodyPr>
          <a:lstStyle/>
          <a:p>
            <a:pPr marL="514350" indent="-514350">
              <a:lnSpc>
                <a:spcPts val="4900"/>
              </a:lnSpc>
              <a:spcBef>
                <a:spcPct val="0"/>
              </a:spcBef>
              <a:buAutoNum type="arabicPeriod"/>
            </a:pPr>
            <a:r>
              <a:rPr lang="en-US" sz="5400" dirty="0">
                <a:sym typeface="Lato Bold"/>
              </a:rPr>
              <a:t> </a:t>
            </a:r>
            <a:r>
              <a:rPr lang="en-US" sz="5400" dirty="0" err="1" smtClean="0">
                <a:sym typeface="Lato Bold"/>
              </a:rPr>
              <a:t>Intoduction</a:t>
            </a:r>
            <a:endParaRPr lang="en-US" sz="5400" dirty="0" smtClean="0">
              <a:sym typeface="Lato Bold"/>
            </a:endParaRPr>
          </a:p>
          <a:p>
            <a:pPr marL="514350" indent="-514350">
              <a:lnSpc>
                <a:spcPts val="4900"/>
              </a:lnSpc>
              <a:spcBef>
                <a:spcPct val="0"/>
              </a:spcBef>
              <a:buAutoNum type="arabicPeriod"/>
            </a:pPr>
            <a:r>
              <a:rPr lang="en-US" sz="5400" dirty="0" smtClean="0">
                <a:sym typeface="Lato Bold"/>
              </a:rPr>
              <a:t>How machine learning works</a:t>
            </a:r>
          </a:p>
          <a:p>
            <a:pPr marL="514350" indent="-514350">
              <a:lnSpc>
                <a:spcPts val="4900"/>
              </a:lnSpc>
              <a:spcBef>
                <a:spcPct val="0"/>
              </a:spcBef>
              <a:buAutoNum type="arabicPeriod"/>
            </a:pPr>
            <a:r>
              <a:rPr lang="en-US" sz="5400" dirty="0" smtClean="0">
                <a:sym typeface="Lato Bold"/>
              </a:rPr>
              <a:t>Problems that can be solved using machine learning</a:t>
            </a:r>
          </a:p>
          <a:p>
            <a:pPr marL="514350" indent="-514350">
              <a:lnSpc>
                <a:spcPts val="4900"/>
              </a:lnSpc>
              <a:spcBef>
                <a:spcPct val="0"/>
              </a:spcBef>
              <a:buAutoNum type="arabicPeriod"/>
            </a:pPr>
            <a:r>
              <a:rPr lang="en-US" sz="5400" dirty="0" err="1" smtClean="0">
                <a:sym typeface="Lato Bold"/>
              </a:rPr>
              <a:t>Scikit</a:t>
            </a:r>
            <a:r>
              <a:rPr lang="en-US" sz="5400" dirty="0" smtClean="0">
                <a:sym typeface="Lato Bold"/>
              </a:rPr>
              <a:t>-learn for ML</a:t>
            </a:r>
          </a:p>
          <a:p>
            <a:pPr marL="514350" indent="-514350">
              <a:lnSpc>
                <a:spcPts val="4900"/>
              </a:lnSpc>
              <a:spcBef>
                <a:spcPct val="0"/>
              </a:spcBef>
              <a:buAutoNum type="arabicPeriod"/>
            </a:pPr>
            <a:r>
              <a:rPr lang="en-US" sz="5400" dirty="0" smtClean="0">
                <a:sym typeface="Lato Bold"/>
              </a:rPr>
              <a:t>Studying Iris data set</a:t>
            </a:r>
          </a:p>
          <a:p>
            <a:pPr marL="514350" indent="-514350">
              <a:lnSpc>
                <a:spcPts val="4900"/>
              </a:lnSpc>
              <a:spcBef>
                <a:spcPct val="0"/>
              </a:spcBef>
              <a:buAutoNum type="arabicPeriod"/>
            </a:pPr>
            <a:r>
              <a:rPr lang="en-US" sz="5400" dirty="0" smtClean="0">
                <a:sym typeface="Lato Bold"/>
              </a:rPr>
              <a:t>Build our first model</a:t>
            </a:r>
          </a:p>
          <a:p>
            <a:pPr marL="514350" indent="-514350">
              <a:lnSpc>
                <a:spcPts val="4900"/>
              </a:lnSpc>
              <a:spcBef>
                <a:spcPct val="0"/>
              </a:spcBef>
              <a:buAutoNum type="arabicPeriod"/>
            </a:pPr>
            <a:r>
              <a:rPr lang="en-US" sz="5400" dirty="0">
                <a:sym typeface="Lato Bold"/>
              </a:rPr>
              <a:t> </a:t>
            </a:r>
            <a:r>
              <a:rPr lang="en-US" sz="5400" dirty="0" smtClean="0">
                <a:sym typeface="Lato Bold"/>
              </a:rPr>
              <a:t>k-nearest neighbors</a:t>
            </a:r>
          </a:p>
          <a:p>
            <a:pPr marL="514350" indent="-514350">
              <a:lnSpc>
                <a:spcPts val="4900"/>
              </a:lnSpc>
              <a:spcBef>
                <a:spcPct val="0"/>
              </a:spcBef>
              <a:buAutoNum type="arabicPeriod"/>
            </a:pPr>
            <a:r>
              <a:rPr lang="en-US" sz="5400" dirty="0" smtClean="0">
                <a:sym typeface="Lato Bold"/>
              </a:rPr>
              <a:t>Evaluation of model</a:t>
            </a:r>
          </a:p>
          <a:p>
            <a:pPr marL="514350" indent="-514350">
              <a:lnSpc>
                <a:spcPts val="4900"/>
              </a:lnSpc>
              <a:spcBef>
                <a:spcPct val="0"/>
              </a:spcBef>
              <a:buAutoNum type="arabicPeriod"/>
            </a:pPr>
            <a:endParaRPr lang="en-US" sz="5400" dirty="0" smtClean="0">
              <a:sym typeface="Lato Bold"/>
            </a:endParaRPr>
          </a:p>
        </p:txBody>
      </p:sp>
      <p:sp>
        <p:nvSpPr>
          <p:cNvPr id="30" name="TextBox 30"/>
          <p:cNvSpPr txBox="1"/>
          <p:nvPr/>
        </p:nvSpPr>
        <p:spPr>
          <a:xfrm>
            <a:off x="381466" y="5697036"/>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pic>
        <p:nvPicPr>
          <p:cNvPr id="4" name="Picture 2" descr="D:\Harman_ Abdul_Waheed\udemy\MACHINE LEARNING, udemy\images\data_poin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
            <a:ext cx="17297399" cy="1009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218693"/>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600200" y="2692010"/>
            <a:ext cx="11963400" cy="654090"/>
          </a:xfrm>
          <a:prstGeom prst="rect">
            <a:avLst/>
          </a:prstGeom>
        </p:spPr>
        <p:txBody>
          <a:bodyPr wrap="square" lIns="0" tIns="0" rIns="0" bIns="0" rtlCol="0" anchor="t">
            <a:spAutoFit/>
          </a:bodyPr>
          <a:lstStyle/>
          <a:p>
            <a:pPr>
              <a:lnSpc>
                <a:spcPts val="4900"/>
              </a:lnSpc>
              <a:spcBef>
                <a:spcPct val="0"/>
              </a:spcBef>
            </a:pPr>
            <a:endParaRPr lang="en-US" sz="5400" dirty="0">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pic>
        <p:nvPicPr>
          <p:cNvPr id="3074" name="Picture 2" descr="Exploring the K-Nearest Neighbors Algorithm in Machine Learning | b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00100"/>
            <a:ext cx="17497404" cy="914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37180"/>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alp 02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4300"/>
            <a:ext cx="14601825" cy="1054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804077"/>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malp 02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324100"/>
            <a:ext cx="14601825" cy="815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952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6"/>
          <p:cNvSpPr txBox="1"/>
          <p:nvPr/>
        </p:nvSpPr>
        <p:spPr>
          <a:xfrm>
            <a:off x="1496291" y="1017840"/>
            <a:ext cx="11927357" cy="887422"/>
          </a:xfrm>
          <a:prstGeom prst="rect">
            <a:avLst/>
          </a:prstGeom>
        </p:spPr>
        <p:txBody>
          <a:bodyPr wrap="square" lIns="0" tIns="0" rIns="0" bIns="0" rtlCol="0" anchor="t">
            <a:spAutoFit/>
          </a:bodyPr>
          <a:lstStyle/>
          <a:p>
            <a:pPr>
              <a:lnSpc>
                <a:spcPts val="7554"/>
              </a:lnSpc>
            </a:pPr>
            <a:r>
              <a:rPr lang="en-US" sz="5400" b="1" dirty="0" smtClean="0">
                <a:solidFill>
                  <a:srgbClr val="231F20"/>
                </a:solidFill>
                <a:latin typeface="Playfair Display Bold"/>
                <a:ea typeface="Playfair Display Bold"/>
                <a:cs typeface="Playfair Display Bold"/>
                <a:sym typeface="Playfair Display Bold"/>
              </a:rPr>
              <a:t>What exactly is machine learning?</a:t>
            </a:r>
            <a:endParaRPr lang="en-US" sz="5400" b="1" dirty="0">
              <a:solidFill>
                <a:srgbClr val="231F20"/>
              </a:solidFill>
              <a:latin typeface="Playfair Display Bold"/>
              <a:ea typeface="Playfair Display Bold"/>
              <a:cs typeface="Playfair Display Bold"/>
              <a:sym typeface="Playfair Display Bold"/>
            </a:endParaRPr>
          </a:p>
        </p:txBody>
      </p:sp>
      <p:sp>
        <p:nvSpPr>
          <p:cNvPr id="27" name="TextBox 27"/>
          <p:cNvSpPr txBox="1"/>
          <p:nvPr/>
        </p:nvSpPr>
        <p:spPr>
          <a:xfrm>
            <a:off x="1524000" y="3223643"/>
            <a:ext cx="13639800" cy="3770263"/>
          </a:xfrm>
          <a:prstGeom prst="rect">
            <a:avLst/>
          </a:prstGeom>
        </p:spPr>
        <p:txBody>
          <a:bodyPr wrap="square" lIns="0" tIns="0" rIns="0" bIns="0" rtlCol="0" anchor="t">
            <a:spAutoFit/>
          </a:bodyPr>
          <a:lstStyle/>
          <a:p>
            <a:pPr marL="914400" indent="-914400">
              <a:lnSpc>
                <a:spcPts val="4900"/>
              </a:lnSpc>
              <a:spcBef>
                <a:spcPct val="0"/>
              </a:spcBef>
              <a:buFont typeface="+mj-lt"/>
              <a:buAutoNum type="arabicPeriod"/>
            </a:pPr>
            <a:r>
              <a:rPr lang="en-US" sz="5400" dirty="0" smtClean="0">
                <a:sym typeface="Lato Bold"/>
              </a:rPr>
              <a:t>Machine learning models learn from data and learn accordingly.</a:t>
            </a:r>
          </a:p>
          <a:p>
            <a:pPr marL="914400" indent="-914400">
              <a:lnSpc>
                <a:spcPts val="4900"/>
              </a:lnSpc>
              <a:spcBef>
                <a:spcPct val="0"/>
              </a:spcBef>
              <a:buFont typeface="+mj-lt"/>
              <a:buAutoNum type="arabicPeriod"/>
            </a:pPr>
            <a:r>
              <a:rPr lang="en-US" sz="5400" dirty="0"/>
              <a:t>ML models find patterns in data and make predictions or decisions based on those patterns.</a:t>
            </a:r>
            <a:endParaRPr lang="en-US" sz="5400" dirty="0" smtClean="0">
              <a:sym typeface="Lato Bold"/>
            </a:endParaRPr>
          </a:p>
          <a:p>
            <a:pPr>
              <a:lnSpc>
                <a:spcPts val="4900"/>
              </a:lnSpc>
              <a:spcBef>
                <a:spcPct val="0"/>
              </a:spcBef>
            </a:pPr>
            <a:endParaRPr lang="en-US" sz="5400" dirty="0" smtClean="0">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Tree>
    <p:extLst>
      <p:ext uri="{BB962C8B-B14F-4D97-AF65-F5344CB8AC3E}">
        <p14:creationId xmlns:p14="http://schemas.microsoft.com/office/powerpoint/2010/main" val="2257471522"/>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6"/>
          <p:cNvSpPr txBox="1"/>
          <p:nvPr/>
        </p:nvSpPr>
        <p:spPr>
          <a:xfrm>
            <a:off x="1496291" y="1017840"/>
            <a:ext cx="11927357" cy="2923877"/>
          </a:xfrm>
          <a:prstGeom prst="rect">
            <a:avLst/>
          </a:prstGeom>
        </p:spPr>
        <p:txBody>
          <a:bodyPr wrap="square" lIns="0" tIns="0" rIns="0" bIns="0" rtlCol="0" anchor="t">
            <a:spAutoFit/>
          </a:bodyPr>
          <a:lstStyle/>
          <a:p>
            <a:pPr>
              <a:lnSpc>
                <a:spcPts val="7554"/>
              </a:lnSpc>
            </a:pPr>
            <a:r>
              <a:rPr lang="en-US" sz="5400" b="1" dirty="0" smtClean="0">
                <a:solidFill>
                  <a:srgbClr val="231F20"/>
                </a:solidFill>
                <a:latin typeface="Playfair Display Bold"/>
                <a:ea typeface="Playfair Display Bold"/>
                <a:cs typeface="Playfair Display Bold"/>
                <a:sym typeface="Playfair Display Bold"/>
              </a:rPr>
              <a:t>How ML is better than traditional programming?</a:t>
            </a:r>
          </a:p>
          <a:p>
            <a:pPr>
              <a:lnSpc>
                <a:spcPts val="7554"/>
              </a:lnSpc>
            </a:pPr>
            <a:endParaRPr lang="en-US" sz="5400" b="1" dirty="0">
              <a:solidFill>
                <a:srgbClr val="231F20"/>
              </a:solidFill>
              <a:latin typeface="Playfair Display Bold"/>
              <a:ea typeface="Playfair Display Bold"/>
              <a:cs typeface="Playfair Display Bold"/>
              <a:sym typeface="Playfair Display Bold"/>
            </a:endParaRPr>
          </a:p>
        </p:txBody>
      </p:sp>
      <p:sp>
        <p:nvSpPr>
          <p:cNvPr id="27" name="TextBox 27"/>
          <p:cNvSpPr txBox="1"/>
          <p:nvPr/>
        </p:nvSpPr>
        <p:spPr>
          <a:xfrm>
            <a:off x="1143000" y="3466970"/>
            <a:ext cx="13182600" cy="3770263"/>
          </a:xfrm>
          <a:prstGeom prst="rect">
            <a:avLst/>
          </a:prstGeom>
        </p:spPr>
        <p:txBody>
          <a:bodyPr wrap="square" lIns="0" tIns="0" rIns="0" bIns="0" rtlCol="0" anchor="t">
            <a:spAutoFit/>
          </a:bodyPr>
          <a:lstStyle/>
          <a:p>
            <a:pPr>
              <a:lnSpc>
                <a:spcPts val="4900"/>
              </a:lnSpc>
              <a:spcBef>
                <a:spcPct val="0"/>
              </a:spcBef>
            </a:pPr>
            <a:r>
              <a:rPr lang="en-US" sz="5400" dirty="0" smtClean="0"/>
              <a:t>It enables </a:t>
            </a:r>
            <a:r>
              <a:rPr lang="en-US" sz="5400" dirty="0"/>
              <a:t>computers to learn from data and improve their performance on a specific task without being explicitly </a:t>
            </a:r>
            <a:r>
              <a:rPr lang="en-US" sz="5400" dirty="0" smtClean="0"/>
              <a:t>programmed.</a:t>
            </a:r>
          </a:p>
          <a:p>
            <a:pPr>
              <a:lnSpc>
                <a:spcPts val="4900"/>
              </a:lnSpc>
              <a:spcBef>
                <a:spcPct val="0"/>
              </a:spcBef>
            </a:pPr>
            <a:endParaRPr lang="en-US" sz="5400" dirty="0">
              <a:sym typeface="Lato Bold"/>
            </a:endParaRPr>
          </a:p>
          <a:p>
            <a:pPr>
              <a:lnSpc>
                <a:spcPts val="4900"/>
              </a:lnSpc>
              <a:spcBef>
                <a:spcPct val="0"/>
              </a:spcBef>
            </a:pPr>
            <a:r>
              <a:rPr lang="en-US" sz="5400" dirty="0" smtClean="0">
                <a:sym typeface="Lato Bold"/>
              </a:rPr>
              <a:t>Numerous if-else conditions for student performance is not programmer friendly</a:t>
            </a:r>
          </a:p>
        </p:txBody>
      </p:sp>
      <p:sp>
        <p:nvSpPr>
          <p:cNvPr id="30" name="TextBox 30"/>
          <p:cNvSpPr txBox="1"/>
          <p:nvPr/>
        </p:nvSpPr>
        <p:spPr>
          <a:xfrm>
            <a:off x="381466" y="5697036"/>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Tree>
    <p:extLst>
      <p:ext uri="{BB962C8B-B14F-4D97-AF65-F5344CB8AC3E}">
        <p14:creationId xmlns:p14="http://schemas.microsoft.com/office/powerpoint/2010/main" val="1682678384"/>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600200" y="2692010"/>
            <a:ext cx="10166194" cy="4985980"/>
          </a:xfrm>
          <a:prstGeom prst="rect">
            <a:avLst/>
          </a:prstGeom>
        </p:spPr>
        <p:txBody>
          <a:bodyPr wrap="square" lIns="0" tIns="0" rIns="0" bIns="0" rtlCol="0" anchor="t">
            <a:spAutoFit/>
          </a:bodyPr>
          <a:lstStyle/>
          <a:p>
            <a:r>
              <a:rPr lang="en-US" sz="5400" b="1" dirty="0"/>
              <a:t>Predicting House Prices:</a:t>
            </a:r>
          </a:p>
          <a:p>
            <a:r>
              <a:rPr lang="en-US" sz="5400" dirty="0"/>
              <a:t>Imagine you have a dataset of houses that includes features like:</a:t>
            </a:r>
          </a:p>
          <a:p>
            <a:pPr marL="685800" indent="-685800">
              <a:buFont typeface="Arial" panose="020B0604020202020204" pitchFamily="34" charset="0"/>
              <a:buChar char="•"/>
            </a:pPr>
            <a:r>
              <a:rPr lang="en-US" sz="5400" dirty="0"/>
              <a:t>Size of the house (in square feet)</a:t>
            </a:r>
          </a:p>
          <a:p>
            <a:pPr marL="685800" indent="-685800">
              <a:buFont typeface="Arial" panose="020B0604020202020204" pitchFamily="34" charset="0"/>
              <a:buChar char="•"/>
            </a:pPr>
            <a:r>
              <a:rPr lang="en-US" sz="5400" dirty="0"/>
              <a:t>Number of bedrooms</a:t>
            </a:r>
          </a:p>
          <a:p>
            <a:pPr marL="685800" indent="-685800">
              <a:buFont typeface="Arial" panose="020B0604020202020204" pitchFamily="34" charset="0"/>
              <a:buChar char="•"/>
            </a:pPr>
            <a:r>
              <a:rPr lang="en-US" sz="5400" dirty="0"/>
              <a:t>Location</a:t>
            </a:r>
          </a:p>
        </p:txBody>
      </p:sp>
      <p:sp>
        <p:nvSpPr>
          <p:cNvPr id="30" name="TextBox 30"/>
          <p:cNvSpPr txBox="1"/>
          <p:nvPr/>
        </p:nvSpPr>
        <p:spPr>
          <a:xfrm>
            <a:off x="381466" y="5697036"/>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Tree>
    <p:extLst>
      <p:ext uri="{BB962C8B-B14F-4D97-AF65-F5344CB8AC3E}">
        <p14:creationId xmlns:p14="http://schemas.microsoft.com/office/powerpoint/2010/main" val="2222862147"/>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447800" y="1612584"/>
            <a:ext cx="14401800" cy="7540526"/>
          </a:xfrm>
          <a:prstGeom prst="rect">
            <a:avLst/>
          </a:prstGeom>
        </p:spPr>
        <p:txBody>
          <a:bodyPr wrap="square" lIns="0" tIns="0" rIns="0" bIns="0" rtlCol="0" anchor="t">
            <a:spAutoFit/>
          </a:bodyPr>
          <a:lstStyle/>
          <a:p>
            <a:pPr>
              <a:lnSpc>
                <a:spcPts val="4900"/>
              </a:lnSpc>
              <a:spcBef>
                <a:spcPct val="0"/>
              </a:spcBef>
            </a:pPr>
            <a:r>
              <a:rPr lang="en-US" sz="5400" b="1" u="sng" dirty="0" smtClean="0">
                <a:sym typeface="Lato Bold"/>
              </a:rPr>
              <a:t>Important terms in ML:</a:t>
            </a:r>
          </a:p>
          <a:p>
            <a:pPr>
              <a:lnSpc>
                <a:spcPts val="4900"/>
              </a:lnSpc>
              <a:spcBef>
                <a:spcPct val="0"/>
              </a:spcBef>
            </a:pPr>
            <a:endParaRPr lang="en-US" sz="5400" b="1" u="sng" dirty="0" smtClean="0">
              <a:sym typeface="Lato Bold"/>
            </a:endParaRPr>
          </a:p>
          <a:p>
            <a:pPr>
              <a:lnSpc>
                <a:spcPts val="4900"/>
              </a:lnSpc>
              <a:spcBef>
                <a:spcPct val="0"/>
              </a:spcBef>
            </a:pPr>
            <a:r>
              <a:rPr lang="en-US" sz="5400" dirty="0" smtClean="0">
                <a:sym typeface="Lato Bold"/>
              </a:rPr>
              <a:t>Features: </a:t>
            </a:r>
            <a:r>
              <a:rPr lang="en-US" sz="5400" dirty="0">
                <a:sym typeface="Lato Bold"/>
              </a:rPr>
              <a:t>I</a:t>
            </a:r>
            <a:r>
              <a:rPr lang="en-US" sz="5400" dirty="0" smtClean="0"/>
              <a:t>ndividual properties used </a:t>
            </a:r>
            <a:r>
              <a:rPr lang="en-US" sz="5400" dirty="0"/>
              <a:t>as input to train the machine learning model</a:t>
            </a:r>
            <a:r>
              <a:rPr lang="en-US" sz="5400" dirty="0" smtClean="0"/>
              <a:t>. Example of features in House Price prediction model:</a:t>
            </a:r>
          </a:p>
          <a:p>
            <a:pPr>
              <a:lnSpc>
                <a:spcPts val="4900"/>
              </a:lnSpc>
              <a:spcBef>
                <a:spcPct val="0"/>
              </a:spcBef>
            </a:pPr>
            <a:endParaRPr lang="en-US" sz="5400" dirty="0" smtClean="0"/>
          </a:p>
          <a:p>
            <a:pPr>
              <a:lnSpc>
                <a:spcPts val="4900"/>
              </a:lnSpc>
              <a:spcBef>
                <a:spcPct val="0"/>
              </a:spcBef>
            </a:pPr>
            <a:r>
              <a:rPr lang="en-US" sz="5400" dirty="0" smtClean="0"/>
              <a:t>Area of house, no of bedrooms, distance from nearest market etc.</a:t>
            </a:r>
          </a:p>
          <a:p>
            <a:pPr>
              <a:lnSpc>
                <a:spcPts val="4900"/>
              </a:lnSpc>
              <a:spcBef>
                <a:spcPct val="0"/>
              </a:spcBef>
            </a:pPr>
            <a:endParaRPr lang="en-US" sz="5400" dirty="0" smtClean="0"/>
          </a:p>
          <a:p>
            <a:pPr>
              <a:lnSpc>
                <a:spcPts val="4900"/>
              </a:lnSpc>
              <a:spcBef>
                <a:spcPct val="0"/>
              </a:spcBef>
            </a:pPr>
            <a:endParaRPr lang="en-US" sz="5400" dirty="0" smtClean="0"/>
          </a:p>
          <a:p>
            <a:pPr>
              <a:lnSpc>
                <a:spcPts val="4900"/>
              </a:lnSpc>
              <a:spcBef>
                <a:spcPct val="0"/>
              </a:spcBef>
            </a:pPr>
            <a:endParaRPr lang="en-US" sz="5400" dirty="0">
              <a:sym typeface="Lato Bold"/>
            </a:endParaRPr>
          </a:p>
          <a:p>
            <a:pPr>
              <a:lnSpc>
                <a:spcPts val="4900"/>
              </a:lnSpc>
              <a:spcBef>
                <a:spcPct val="0"/>
              </a:spcBef>
            </a:pPr>
            <a:endParaRPr lang="en-US" sz="5400" dirty="0" smtClean="0">
              <a:sym typeface="Lato Bold"/>
            </a:endParaRPr>
          </a:p>
        </p:txBody>
      </p:sp>
      <p:sp>
        <p:nvSpPr>
          <p:cNvPr id="30" name="TextBox 30"/>
          <p:cNvSpPr txBox="1"/>
          <p:nvPr/>
        </p:nvSpPr>
        <p:spPr>
          <a:xfrm>
            <a:off x="381466" y="5697036"/>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Tree>
    <p:extLst>
      <p:ext uri="{BB962C8B-B14F-4D97-AF65-F5344CB8AC3E}">
        <p14:creationId xmlns:p14="http://schemas.microsoft.com/office/powerpoint/2010/main" val="3835168355"/>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447800" y="1714500"/>
            <a:ext cx="11963400" cy="6912149"/>
          </a:xfrm>
          <a:prstGeom prst="rect">
            <a:avLst/>
          </a:prstGeom>
        </p:spPr>
        <p:txBody>
          <a:bodyPr wrap="square" lIns="0" tIns="0" rIns="0" bIns="0" rtlCol="0" anchor="t">
            <a:spAutoFit/>
          </a:bodyPr>
          <a:lstStyle/>
          <a:p>
            <a:pPr>
              <a:lnSpc>
                <a:spcPts val="4900"/>
              </a:lnSpc>
              <a:spcBef>
                <a:spcPct val="0"/>
              </a:spcBef>
            </a:pPr>
            <a:r>
              <a:rPr lang="en-US" sz="5400" dirty="0" smtClean="0">
                <a:sym typeface="Lato Bold"/>
              </a:rPr>
              <a:t>Labels: They</a:t>
            </a:r>
            <a:r>
              <a:rPr lang="en-US" sz="5400" dirty="0" smtClean="0"/>
              <a:t> </a:t>
            </a:r>
            <a:r>
              <a:rPr lang="en-US" sz="5400" dirty="0"/>
              <a:t>are the </a:t>
            </a:r>
            <a:r>
              <a:rPr lang="en-US" sz="5400" dirty="0" smtClean="0"/>
              <a:t>outcomes </a:t>
            </a:r>
            <a:r>
              <a:rPr lang="en-US" sz="5400" dirty="0"/>
              <a:t>or outputs the model is trying to predict</a:t>
            </a:r>
            <a:r>
              <a:rPr lang="en-US" sz="5400" dirty="0" smtClean="0"/>
              <a:t>.</a:t>
            </a:r>
          </a:p>
          <a:p>
            <a:pPr>
              <a:lnSpc>
                <a:spcPts val="4900"/>
              </a:lnSpc>
              <a:spcBef>
                <a:spcPct val="0"/>
              </a:spcBef>
            </a:pPr>
            <a:endParaRPr lang="en-US" sz="5400" dirty="0"/>
          </a:p>
          <a:p>
            <a:pPr>
              <a:lnSpc>
                <a:spcPts val="4900"/>
              </a:lnSpc>
              <a:spcBef>
                <a:spcPct val="0"/>
              </a:spcBef>
            </a:pPr>
            <a:r>
              <a:rPr lang="en-US" sz="5400" dirty="0" smtClean="0"/>
              <a:t>Labels help train the data in supervised learning so that predictions can be made on unseen data.</a:t>
            </a:r>
          </a:p>
          <a:p>
            <a:pPr>
              <a:lnSpc>
                <a:spcPts val="4900"/>
              </a:lnSpc>
              <a:spcBef>
                <a:spcPct val="0"/>
              </a:spcBef>
            </a:pPr>
            <a:endParaRPr lang="en-US" sz="5400" dirty="0" smtClean="0"/>
          </a:p>
          <a:p>
            <a:pPr>
              <a:lnSpc>
                <a:spcPts val="4900"/>
              </a:lnSpc>
              <a:spcBef>
                <a:spcPct val="0"/>
              </a:spcBef>
            </a:pPr>
            <a:r>
              <a:rPr lang="en-US" sz="5400" dirty="0" smtClean="0">
                <a:sym typeface="Lato Bold"/>
              </a:rPr>
              <a:t>Example:</a:t>
            </a:r>
          </a:p>
          <a:p>
            <a:pPr>
              <a:lnSpc>
                <a:spcPts val="4900"/>
              </a:lnSpc>
              <a:spcBef>
                <a:spcPct val="0"/>
              </a:spcBef>
            </a:pPr>
            <a:r>
              <a:rPr lang="en-US" sz="5400" dirty="0" smtClean="0">
                <a:sym typeface="Lato Bold"/>
              </a:rPr>
              <a:t>“Prices of house”</a:t>
            </a:r>
          </a:p>
          <a:p>
            <a:pPr>
              <a:lnSpc>
                <a:spcPts val="4900"/>
              </a:lnSpc>
              <a:spcBef>
                <a:spcPct val="0"/>
              </a:spcBef>
            </a:pPr>
            <a:r>
              <a:rPr lang="en-US" sz="5400" dirty="0" smtClean="0">
                <a:sym typeface="Lato Bold"/>
              </a:rPr>
              <a:t>“score of student”</a:t>
            </a:r>
          </a:p>
          <a:p>
            <a:pPr>
              <a:lnSpc>
                <a:spcPts val="4900"/>
              </a:lnSpc>
              <a:spcBef>
                <a:spcPct val="0"/>
              </a:spcBef>
            </a:pPr>
            <a:endParaRPr lang="en-US" sz="5400" dirty="0">
              <a:sym typeface="Lato Bold"/>
            </a:endParaRPr>
          </a:p>
        </p:txBody>
      </p:sp>
      <p:sp>
        <p:nvSpPr>
          <p:cNvPr id="30" name="TextBox 30"/>
          <p:cNvSpPr txBox="1"/>
          <p:nvPr/>
        </p:nvSpPr>
        <p:spPr>
          <a:xfrm>
            <a:off x="381466" y="5697036"/>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Tree>
    <p:extLst>
      <p:ext uri="{BB962C8B-B14F-4D97-AF65-F5344CB8AC3E}">
        <p14:creationId xmlns:p14="http://schemas.microsoft.com/office/powerpoint/2010/main" val="41682242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30"/>
          <p:cNvSpPr txBox="1"/>
          <p:nvPr/>
        </p:nvSpPr>
        <p:spPr>
          <a:xfrm>
            <a:off x="381466" y="5697036"/>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pic>
        <p:nvPicPr>
          <p:cNvPr id="2050" name="Picture 2" descr="Unlabeled Data in Machine Learning: Overview with Examples | Label You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47700"/>
            <a:ext cx="15087600" cy="76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040786"/>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524000" y="1104900"/>
            <a:ext cx="11963400" cy="6912149"/>
          </a:xfrm>
          <a:prstGeom prst="rect">
            <a:avLst/>
          </a:prstGeom>
        </p:spPr>
        <p:txBody>
          <a:bodyPr wrap="square" lIns="0" tIns="0" rIns="0" bIns="0" rtlCol="0" anchor="t">
            <a:spAutoFit/>
          </a:bodyPr>
          <a:lstStyle/>
          <a:p>
            <a:pPr>
              <a:lnSpc>
                <a:spcPts val="4900"/>
              </a:lnSpc>
              <a:spcBef>
                <a:spcPct val="0"/>
              </a:spcBef>
            </a:pPr>
            <a:r>
              <a:rPr lang="en-US" sz="5400" b="1" u="sng" dirty="0" smtClean="0">
                <a:sym typeface="Lato Bold"/>
              </a:rPr>
              <a:t>Supervised ML model:</a:t>
            </a:r>
          </a:p>
          <a:p>
            <a:pPr>
              <a:lnSpc>
                <a:spcPts val="4900"/>
              </a:lnSpc>
              <a:spcBef>
                <a:spcPct val="0"/>
              </a:spcBef>
            </a:pPr>
            <a:endParaRPr lang="en-US" sz="5400" b="1" u="sng" dirty="0" smtClean="0">
              <a:sym typeface="Lato Bold"/>
            </a:endParaRPr>
          </a:p>
          <a:p>
            <a:pPr>
              <a:lnSpc>
                <a:spcPts val="4900"/>
              </a:lnSpc>
              <a:spcBef>
                <a:spcPct val="0"/>
              </a:spcBef>
            </a:pPr>
            <a:r>
              <a:rPr lang="en-US" sz="5400" dirty="0" smtClean="0"/>
              <a:t>It is </a:t>
            </a:r>
            <a:r>
              <a:rPr lang="en-US" sz="5400" dirty="0"/>
              <a:t>a type of machine learning where the model is trained using a labeled dataset</a:t>
            </a:r>
            <a:r>
              <a:rPr lang="en-US" sz="5400" dirty="0" smtClean="0"/>
              <a:t>. </a:t>
            </a:r>
            <a:r>
              <a:rPr lang="en-US" sz="5400" dirty="0"/>
              <a:t>This means that the data includes both the input (features) and the correct output (label), so the model learns to map inputs to outputs.</a:t>
            </a:r>
            <a:endParaRPr lang="en-US" sz="5400" b="1" u="sng" dirty="0" smtClean="0">
              <a:sym typeface="Lato Bold"/>
            </a:endParaRPr>
          </a:p>
          <a:p>
            <a:pPr>
              <a:lnSpc>
                <a:spcPts val="4900"/>
              </a:lnSpc>
              <a:spcBef>
                <a:spcPct val="0"/>
              </a:spcBef>
            </a:pPr>
            <a:endParaRPr lang="en-US" sz="5400" b="1" u="sng" dirty="0" smtClean="0">
              <a:sym typeface="Lato Bold"/>
            </a:endParaRPr>
          </a:p>
          <a:p>
            <a:pPr>
              <a:lnSpc>
                <a:spcPts val="4900"/>
              </a:lnSpc>
              <a:spcBef>
                <a:spcPct val="0"/>
              </a:spcBef>
            </a:pPr>
            <a:endParaRPr lang="en-US" sz="5400" dirty="0">
              <a:solidFill>
                <a:srgbClr val="007D9C"/>
              </a:solidFill>
              <a:latin typeface="Open Sauce"/>
              <a:ea typeface="Open Sauce"/>
              <a:cs typeface="Open Sauce"/>
              <a:sym typeface="Open Sauce"/>
            </a:endParaRPr>
          </a:p>
          <a:p>
            <a:pPr>
              <a:lnSpc>
                <a:spcPts val="4900"/>
              </a:lnSpc>
              <a:spcBef>
                <a:spcPct val="0"/>
              </a:spcBef>
            </a:pPr>
            <a:endParaRPr lang="en-US" sz="5400" dirty="0">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Tree>
    <p:extLst>
      <p:ext uri="{BB962C8B-B14F-4D97-AF65-F5344CB8AC3E}">
        <p14:creationId xmlns:p14="http://schemas.microsoft.com/office/powerpoint/2010/main" val="3837693165"/>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1738</TotalTime>
  <Words>563</Words>
  <Application>Microsoft Office PowerPoint</Application>
  <PresentationFormat>Custom</PresentationFormat>
  <Paragraphs>96</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Calibri</vt:lpstr>
      <vt:lpstr>Open Sauce</vt:lpstr>
      <vt:lpstr>Playfair Display Bold</vt:lpstr>
      <vt:lpstr>Times New Roman</vt:lpstr>
      <vt:lpstr>Lato Bold</vt:lpstr>
      <vt:lpstr>Arial</vt:lpstr>
      <vt:lpstr>Playfair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Article</dc:title>
  <cp:lastModifiedBy>Microsoft account</cp:lastModifiedBy>
  <cp:revision>45</cp:revision>
  <dcterms:created xsi:type="dcterms:W3CDTF">2006-08-16T00:00:00Z</dcterms:created>
  <dcterms:modified xsi:type="dcterms:W3CDTF">2024-12-05T04:47:50Z</dcterms:modified>
  <dc:identifier>DAGTAek5Tdo</dc:identifier>
</cp:coreProperties>
</file>