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9" r:id="rId3"/>
    <p:sldId id="317" r:id="rId4"/>
    <p:sldId id="321" r:id="rId5"/>
    <p:sldId id="322" r:id="rId6"/>
    <p:sldId id="343" r:id="rId7"/>
    <p:sldId id="350" r:id="rId8"/>
    <p:sldId id="347" r:id="rId9"/>
    <p:sldId id="344" r:id="rId10"/>
    <p:sldId id="345" r:id="rId11"/>
    <p:sldId id="348" r:id="rId12"/>
    <p:sldId id="349" r:id="rId13"/>
    <p:sldId id="346" r:id="rId14"/>
    <p:sldId id="324" r:id="rId15"/>
    <p:sldId id="327" r:id="rId16"/>
    <p:sldId id="332" r:id="rId17"/>
    <p:sldId id="351" r:id="rId18"/>
  </p:sldIdLst>
  <p:sldSz cx="18288000" cy="10287000"/>
  <p:notesSz cx="6858000" cy="9144000"/>
  <p:embeddedFontLst>
    <p:embeddedFont>
      <p:font typeface="Open Sauce" panose="020B0604020202020204" charset="0"/>
      <p:regular r:id="rId19"/>
    </p:embeddedFont>
    <p:embeddedFont>
      <p:font typeface="Playfair Display" panose="020B0604020202020204" charset="0"/>
      <p:regular r:id="rId20"/>
    </p:embeddedFont>
    <p:embeddedFont>
      <p:font typeface="Playfair Display Bold" panose="020B0604020202020204" charset="0"/>
      <p:regular r:id="rId21"/>
    </p:embeddedFont>
    <p:embeddedFont>
      <p:font typeface="Lato Bold" panose="020B060402020202020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C8F901-651D-435D-A825-F463AE62DBB9}">
          <p14:sldIdLst>
            <p14:sldId id="257"/>
            <p14:sldId id="259"/>
            <p14:sldId id="317"/>
            <p14:sldId id="321"/>
            <p14:sldId id="322"/>
            <p14:sldId id="343"/>
            <p14:sldId id="350"/>
            <p14:sldId id="347"/>
            <p14:sldId id="344"/>
            <p14:sldId id="345"/>
            <p14:sldId id="348"/>
            <p14:sldId id="349"/>
            <p14:sldId id="346"/>
            <p14:sldId id="324"/>
            <p14:sldId id="327"/>
            <p14:sldId id="332"/>
            <p14:sldId id="351"/>
          </p14:sldIdLst>
        </p14:section>
        <p14:section name="Untitled Section" id="{7CF144B2-83AF-445B-900B-C53880A5E02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$ER" initials="U" lastIdx="1" clrIdx="0">
    <p:extLst>
      <p:ext uri="{19B8F6BF-5375-455C-9EA6-DF929625EA0E}">
        <p15:presenceInfo xmlns:p15="http://schemas.microsoft.com/office/powerpoint/2012/main" userId="U$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010" autoAdjust="0"/>
  </p:normalViewPr>
  <p:slideViewPr>
    <p:cSldViewPr>
      <p:cViewPr>
        <p:scale>
          <a:sx n="50" d="100"/>
          <a:sy n="50" d="100"/>
        </p:scale>
        <p:origin x="5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59771" y="0"/>
            <a:ext cx="3179313" cy="12301979"/>
            <a:chOff x="0" y="0"/>
            <a:chExt cx="4239083" cy="16402639"/>
          </a:xfrm>
        </p:grpSpPr>
        <p:grpSp>
          <p:nvGrpSpPr>
            <p:cNvPr id="3" name="Group 3"/>
            <p:cNvGrpSpPr/>
            <p:nvPr/>
          </p:nvGrpSpPr>
          <p:grpSpPr>
            <a:xfrm>
              <a:off x="1413028" y="0"/>
              <a:ext cx="2826056" cy="16402639"/>
              <a:chOff x="0" y="0"/>
              <a:chExt cx="558233" cy="3240027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3240027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3240027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3240027"/>
                    </a:lnTo>
                    <a:lnTo>
                      <a:pt x="0" y="3240027"/>
                    </a:lnTo>
                    <a:close/>
                  </a:path>
                </a:pathLst>
              </a:custGeom>
              <a:solidFill>
                <a:srgbClr val="5CE1E6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328765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0"/>
              <a:ext cx="2826056" cy="16402639"/>
              <a:chOff x="0" y="0"/>
              <a:chExt cx="558233" cy="3240027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3240027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3240027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3240027"/>
                    </a:lnTo>
                    <a:lnTo>
                      <a:pt x="0" y="3240027"/>
                    </a:lnTo>
                    <a:close/>
                  </a:path>
                </a:pathLst>
              </a:custGeom>
              <a:solidFill>
                <a:srgbClr val="38B6FF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328765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9" name="Group 9"/>
          <p:cNvGrpSpPr/>
          <p:nvPr/>
        </p:nvGrpSpPr>
        <p:grpSpPr>
          <a:xfrm>
            <a:off x="-937757" y="0"/>
            <a:ext cx="3179313" cy="12301979"/>
            <a:chOff x="0" y="0"/>
            <a:chExt cx="4239083" cy="16402639"/>
          </a:xfrm>
        </p:grpSpPr>
        <p:grpSp>
          <p:nvGrpSpPr>
            <p:cNvPr id="10" name="Group 10"/>
            <p:cNvGrpSpPr/>
            <p:nvPr/>
          </p:nvGrpSpPr>
          <p:grpSpPr>
            <a:xfrm>
              <a:off x="1413028" y="0"/>
              <a:ext cx="2826056" cy="16402639"/>
              <a:chOff x="0" y="0"/>
              <a:chExt cx="558233" cy="3240027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558233" cy="3240027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3240027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3240027"/>
                    </a:lnTo>
                    <a:lnTo>
                      <a:pt x="0" y="3240027"/>
                    </a:lnTo>
                    <a:close/>
                  </a:path>
                </a:pathLst>
              </a:custGeom>
              <a:solidFill>
                <a:srgbClr val="5271FF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558233" cy="328765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0" y="0"/>
              <a:ext cx="2826056" cy="16402639"/>
              <a:chOff x="0" y="0"/>
              <a:chExt cx="558233" cy="3240027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558233" cy="3240027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3240027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3240027"/>
                    </a:lnTo>
                    <a:lnTo>
                      <a:pt x="0" y="3240027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47625"/>
                <a:ext cx="558233" cy="328765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6" name="Freeform 16"/>
          <p:cNvSpPr/>
          <p:nvPr/>
        </p:nvSpPr>
        <p:spPr>
          <a:xfrm>
            <a:off x="14799793" y="2461601"/>
            <a:ext cx="2936939" cy="4114800"/>
          </a:xfrm>
          <a:custGeom>
            <a:avLst/>
            <a:gdLst/>
            <a:ahLst/>
            <a:cxnLst/>
            <a:rect l="l" t="t" r="r" b="b"/>
            <a:pathLst>
              <a:path w="2936939" h="4114800">
                <a:moveTo>
                  <a:pt x="0" y="0"/>
                </a:moveTo>
                <a:lnTo>
                  <a:pt x="2936939" y="0"/>
                </a:lnTo>
                <a:lnTo>
                  <a:pt x="29369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5791200" y="2857500"/>
            <a:ext cx="8238023" cy="3103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22"/>
              </a:lnSpc>
            </a:pPr>
            <a:r>
              <a:rPr lang="en-US" sz="5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Playfair Display"/>
              </a:rPr>
              <a:t>Natural Language Processing (NLP)</a:t>
            </a:r>
            <a:endParaRPr lang="en-US" sz="5400" b="1" u="sng" dirty="0">
              <a:solidFill>
                <a:srgbClr val="000000"/>
              </a:solidFill>
              <a:latin typeface="Times New Roman" panose="02020603050405020304" pitchFamily="18" charset="0"/>
              <a:ea typeface="Playfair Display"/>
              <a:cs typeface="Times New Roman" panose="02020603050405020304" pitchFamily="18" charset="0"/>
              <a:sym typeface="Playfair Display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7"/>
          <p:cNvSpPr txBox="1"/>
          <p:nvPr/>
        </p:nvSpPr>
        <p:spPr>
          <a:xfrm>
            <a:off x="1981200" y="2743200"/>
            <a:ext cx="11963400" cy="1282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b="1" u="sng" dirty="0" smtClean="0">
                <a:sym typeface="Lato Bold"/>
              </a:rPr>
              <a:t>2- Stemming</a:t>
            </a:r>
            <a:endParaRPr lang="en-US" sz="6000" b="1" u="sng" dirty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5400" dirty="0">
              <a:sym typeface="Lato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381466" y="5697036"/>
            <a:ext cx="4879578" cy="56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 smtClean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4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97402" y="9174133"/>
            <a:ext cx="8595440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7.      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Dicussion,Conclusion</a:t>
            </a: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and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Refrences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44342" y="2961056"/>
            <a:ext cx="140970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words to their root or base form by 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removing</a:t>
            </a:r>
            <a:r>
              <a:rPr kumimoji="0" lang="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prefixes or suffixes.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Often results in non-dictionary words (e.g., </a:t>
            </a:r>
            <a:r>
              <a:rPr kumimoji="0" lang="" sz="4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"running"</a:t>
            </a:r>
            <a:r>
              <a:rPr kumimoji="0" lang="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" sz="4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"run"</a:t>
            </a:r>
            <a:r>
              <a:rPr kumimoji="0" lang="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" sz="4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"runn"</a:t>
            </a:r>
            <a:r>
              <a:rPr kumimoji="0" lang="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4999268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hat is Stemming and Lemmatization in NLP? | Analytics St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687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oncept: The Challenges of Natural Language Processing (NLP) — Dataiku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28700"/>
            <a:ext cx="15849600" cy="815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328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0"/>
          <p:cNvSpPr txBox="1"/>
          <p:nvPr/>
        </p:nvSpPr>
        <p:spPr>
          <a:xfrm>
            <a:off x="381466" y="5697036"/>
            <a:ext cx="4879578" cy="56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 smtClean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4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97402" y="9174133"/>
            <a:ext cx="8595440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7.      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Dicussion,Conclusion</a:t>
            </a: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and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Refrences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44342" y="3792054"/>
            <a:ext cx="140970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lvl="0" indent="-5715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from </a:t>
            </a:r>
            <a:r>
              <a:rPr lang="en-US" sz="4400" dirty="0" err="1"/>
              <a:t>nltk.stem</a:t>
            </a:r>
            <a:r>
              <a:rPr lang="en-US" sz="4400" dirty="0"/>
              <a:t> import </a:t>
            </a:r>
            <a:r>
              <a:rPr lang="en-US" sz="4400" dirty="0" err="1" smtClean="0"/>
              <a:t>PorterStemmer</a:t>
            </a:r>
            <a:endParaRPr lang="en-US" sz="4400" dirty="0" smtClean="0"/>
          </a:p>
          <a:p>
            <a:pPr marL="571500" lvl="0" indent="-5715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accuracy compared to lemmatization</a:t>
            </a:r>
          </a:p>
          <a:p>
            <a:pPr marL="571500" lvl="0" indent="-5715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Arial" panose="020B0604020202020204" pitchFamily="34" charset="0"/>
              </a:rPr>
              <a:t>Stemming may produce invalid word</a:t>
            </a:r>
            <a:endParaRPr kumimoji="0" lang="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9960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7"/>
          <p:cNvSpPr txBox="1"/>
          <p:nvPr/>
        </p:nvSpPr>
        <p:spPr>
          <a:xfrm>
            <a:off x="2057400" y="1592605"/>
            <a:ext cx="14173200" cy="69121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5400" b="1" u="sng" dirty="0" smtClean="0">
                <a:sym typeface="Lato Bold"/>
              </a:rPr>
              <a:t>Lemmatization?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5400" b="1" u="sng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5400" dirty="0"/>
              <a:t>Lemmatization is the process of reducing a word to its base or dictionary form, </a:t>
            </a:r>
            <a:r>
              <a:rPr lang="en-US" sz="5400" dirty="0" smtClean="0"/>
              <a:t>while </a:t>
            </a:r>
            <a:r>
              <a:rPr lang="en-US" sz="5400" dirty="0"/>
              <a:t>considering the context and part of speech (POS). </a:t>
            </a:r>
            <a:endParaRPr lang="en-US" sz="5400" dirty="0" smtClean="0"/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5400" dirty="0"/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5400" dirty="0" smtClean="0"/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5400" dirty="0" smtClean="0"/>
              <a:t>Unlike </a:t>
            </a:r>
            <a:r>
              <a:rPr lang="en-US" sz="5400" dirty="0"/>
              <a:t>stemming, lemmatization always produces valid dictionary words.</a:t>
            </a:r>
            <a:endParaRPr lang="en-US" sz="5400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5400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5400" dirty="0">
              <a:sym typeface="Lato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97402" y="9174133"/>
            <a:ext cx="8595440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7.      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Dicussion,Conclusion</a:t>
            </a: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and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Refrences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38376931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7"/>
          <p:cNvSpPr txBox="1"/>
          <p:nvPr/>
        </p:nvSpPr>
        <p:spPr>
          <a:xfrm>
            <a:off x="297402" y="1562100"/>
            <a:ext cx="11963400" cy="65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endParaRPr lang="en-US" sz="5400" dirty="0">
              <a:sym typeface="Lato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97402" y="9174133"/>
            <a:ext cx="8595440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7.      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Dicussion,Conclusion</a:t>
            </a: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and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Refrences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3692456" y="9210010"/>
            <a:ext cx="4689245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Stemming in NLP: Key Concepts and Fundamentals Expla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4057"/>
            <a:ext cx="15468600" cy="101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7010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7"/>
          <p:cNvSpPr txBox="1"/>
          <p:nvPr/>
        </p:nvSpPr>
        <p:spPr>
          <a:xfrm>
            <a:off x="2911142" y="3086100"/>
            <a:ext cx="11963400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dirty="0" smtClean="0"/>
              <a:t>How Lemmatization works?</a:t>
            </a:r>
          </a:p>
          <a:p>
            <a:endParaRPr lang="en-US" sz="4800" dirty="0" smtClean="0"/>
          </a:p>
          <a:p>
            <a:pPr marL="914400" indent="-914400">
              <a:buFont typeface="+mj-lt"/>
              <a:buAutoNum type="arabicPeriod"/>
            </a:pPr>
            <a:r>
              <a:rPr lang="en-US" sz="4800" dirty="0"/>
              <a:t>from </a:t>
            </a:r>
            <a:r>
              <a:rPr lang="en-US" sz="4800" dirty="0" err="1"/>
              <a:t>nltk.stem</a:t>
            </a:r>
            <a:r>
              <a:rPr lang="en-US" sz="4800" dirty="0"/>
              <a:t> import </a:t>
            </a:r>
            <a:r>
              <a:rPr lang="en-US" sz="4800" dirty="0" err="1" smtClean="0"/>
              <a:t>WordNetLemmatizer</a:t>
            </a:r>
            <a:endParaRPr lang="en-US" sz="4800" dirty="0" smtClean="0"/>
          </a:p>
          <a:p>
            <a:pPr marL="914400" indent="-914400">
              <a:buFont typeface="+mj-lt"/>
              <a:buAutoNum type="arabicPeriod"/>
            </a:pPr>
            <a:r>
              <a:rPr lang="en-US" sz="4800" dirty="0" smtClean="0"/>
              <a:t>Tokenize word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 smtClean="0"/>
              <a:t>name= </a:t>
            </a:r>
            <a:r>
              <a:rPr lang="en-US" sz="4800" dirty="0" err="1"/>
              <a:t>WordNetLemmatizer</a:t>
            </a:r>
            <a:r>
              <a:rPr lang="en-US" sz="4800" dirty="0" smtClean="0"/>
              <a:t>()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 err="1" smtClean="0"/>
              <a:t>Name.lemmatize</a:t>
            </a:r>
            <a:r>
              <a:rPr lang="en-US" sz="4800" dirty="0" smtClean="0"/>
              <a:t>(word)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97402" y="9174133"/>
            <a:ext cx="8595440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7.      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Dicussion,Conclusion</a:t>
            </a: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and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Refrences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33569851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3"/>
          <p:cNvSpPr txBox="1"/>
          <p:nvPr/>
        </p:nvSpPr>
        <p:spPr>
          <a:xfrm>
            <a:off x="297402" y="9174133"/>
            <a:ext cx="8595440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7.      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Dicussion,Conclusion</a:t>
            </a: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and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Refrences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2" name="AutoShape 2" descr="Advantages and Disadvantages of Bag of Words (examples, video) | AIML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"/>
          </a:p>
        </p:txBody>
      </p:sp>
      <p:sp>
        <p:nvSpPr>
          <p:cNvPr id="3" name="AutoShape 4" descr="Advantages and Disadvantages of Bag of Words (examples, video) | AIML.com"/>
          <p:cNvSpPr>
            <a:spLocks noChangeAspect="1" noChangeArrowheads="1"/>
          </p:cNvSpPr>
          <p:nvPr/>
        </p:nvSpPr>
        <p:spPr bwMode="auto">
          <a:xfrm>
            <a:off x="5867400" y="4171934"/>
            <a:ext cx="4038600" cy="403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"/>
          </a:p>
        </p:txBody>
      </p:sp>
      <p:sp>
        <p:nvSpPr>
          <p:cNvPr id="4" name="AutoShape 6" descr="Advantages and Disadvantages of Bag of Words (examples, video) | AIML.com"/>
          <p:cNvSpPr>
            <a:spLocks noChangeAspect="1" noChangeArrowheads="1"/>
          </p:cNvSpPr>
          <p:nvPr/>
        </p:nvSpPr>
        <p:spPr bwMode="auto">
          <a:xfrm>
            <a:off x="4079875" y="3798914"/>
            <a:ext cx="577850" cy="59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"/>
          </a:p>
        </p:txBody>
      </p:sp>
      <p:pic>
        <p:nvPicPr>
          <p:cNvPr id="10248" name="Picture 8" descr="Advantages and Disadvantages of Bag of Words (examples, video) | AIM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07256"/>
            <a:ext cx="13868400" cy="903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8515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3"/>
          <p:cNvGrpSpPr/>
          <p:nvPr/>
        </p:nvGrpSpPr>
        <p:grpSpPr>
          <a:xfrm>
            <a:off x="11628148" y="2085479"/>
            <a:ext cx="5631152" cy="7558249"/>
            <a:chOff x="0" y="0"/>
            <a:chExt cx="7508202" cy="10077666"/>
          </a:xfrm>
        </p:grpSpPr>
        <p:sp>
          <p:nvSpPr>
            <p:cNvPr id="24" name="Freeform 24"/>
            <p:cNvSpPr/>
            <p:nvPr/>
          </p:nvSpPr>
          <p:spPr>
            <a:xfrm rot="-892123">
              <a:off x="598039" y="426990"/>
              <a:ext cx="4004390" cy="5183677"/>
            </a:xfrm>
            <a:custGeom>
              <a:avLst/>
              <a:gdLst/>
              <a:ahLst/>
              <a:cxnLst/>
              <a:rect l="l" t="t" r="r" b="b"/>
              <a:pathLst>
                <a:path w="4004390" h="5183677">
                  <a:moveTo>
                    <a:pt x="0" y="0"/>
                  </a:moveTo>
                  <a:lnTo>
                    <a:pt x="4004390" y="0"/>
                  </a:lnTo>
                  <a:lnTo>
                    <a:pt x="4004390" y="5183676"/>
                  </a:lnTo>
                  <a:lnTo>
                    <a:pt x="0" y="51836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" name="Freeform 25"/>
            <p:cNvSpPr/>
            <p:nvPr/>
          </p:nvSpPr>
          <p:spPr>
            <a:xfrm rot="971148">
              <a:off x="2860691" y="4438604"/>
              <a:ext cx="4004390" cy="5183677"/>
            </a:xfrm>
            <a:custGeom>
              <a:avLst/>
              <a:gdLst/>
              <a:ahLst/>
              <a:cxnLst/>
              <a:rect l="l" t="t" r="r" b="b"/>
              <a:pathLst>
                <a:path w="4004390" h="5183677">
                  <a:moveTo>
                    <a:pt x="0" y="0"/>
                  </a:moveTo>
                  <a:lnTo>
                    <a:pt x="4004390" y="0"/>
                  </a:lnTo>
                  <a:lnTo>
                    <a:pt x="4004390" y="5183677"/>
                  </a:lnTo>
                  <a:lnTo>
                    <a:pt x="0" y="51836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6" name="TextBox 26"/>
          <p:cNvSpPr txBox="1"/>
          <p:nvPr/>
        </p:nvSpPr>
        <p:spPr>
          <a:xfrm>
            <a:off x="340843" y="595561"/>
            <a:ext cx="8803157" cy="9996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54"/>
              </a:lnSpc>
            </a:pPr>
            <a:r>
              <a:rPr lang="en-US" sz="7479" b="1" dirty="0" smtClean="0">
                <a:solidFill>
                  <a:srgbClr val="231F2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List Of Contents</a:t>
            </a:r>
            <a:endParaRPr lang="en-US" sz="7479" b="1" dirty="0">
              <a:solidFill>
                <a:srgbClr val="231F20"/>
              </a:solidFill>
              <a:latin typeface="Playfair Display Bold"/>
              <a:ea typeface="Playfair Display Bold"/>
              <a:cs typeface="Playfair Display Bold"/>
              <a:sym typeface="Playfair Display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644806" y="2314871"/>
            <a:ext cx="10166194" cy="5027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>
              <a:lnSpc>
                <a:spcPts val="4900"/>
              </a:lnSpc>
              <a:spcBef>
                <a:spcPct val="0"/>
              </a:spcBef>
              <a:buAutoNum type="arabicPeriod"/>
            </a:pPr>
            <a:r>
              <a:rPr lang="en-US" sz="5400" dirty="0" smtClean="0">
                <a:sym typeface="Lato Bold"/>
              </a:rPr>
              <a:t>Introduction to NLP</a:t>
            </a:r>
          </a:p>
          <a:p>
            <a:pPr marL="514350" indent="-514350">
              <a:lnSpc>
                <a:spcPts val="4900"/>
              </a:lnSpc>
              <a:spcBef>
                <a:spcPct val="0"/>
              </a:spcBef>
              <a:buAutoNum type="arabicPeriod"/>
            </a:pPr>
            <a:r>
              <a:rPr lang="en-US" sz="5400" dirty="0" smtClean="0">
                <a:sym typeface="Lato Bold"/>
              </a:rPr>
              <a:t>Why NLP is need</a:t>
            </a:r>
          </a:p>
          <a:p>
            <a:pPr marL="514350" indent="-514350">
              <a:lnSpc>
                <a:spcPts val="4900"/>
              </a:lnSpc>
              <a:spcBef>
                <a:spcPct val="0"/>
              </a:spcBef>
              <a:buAutoNum type="arabicPeriod"/>
            </a:pPr>
            <a:r>
              <a:rPr lang="en-US" sz="5400" dirty="0" smtClean="0">
                <a:sym typeface="Lato Bold"/>
              </a:rPr>
              <a:t>Applications of NLP</a:t>
            </a:r>
          </a:p>
          <a:p>
            <a:pPr marL="514350" indent="-514350">
              <a:lnSpc>
                <a:spcPts val="4900"/>
              </a:lnSpc>
              <a:spcBef>
                <a:spcPct val="0"/>
              </a:spcBef>
              <a:buAutoNum type="arabicPeriod"/>
            </a:pPr>
            <a:r>
              <a:rPr lang="en-US" sz="5400" dirty="0" smtClean="0">
                <a:sym typeface="Lato Bold"/>
              </a:rPr>
              <a:t>Basics of Tokenization</a:t>
            </a:r>
          </a:p>
          <a:p>
            <a:pPr marL="514350" indent="-514350">
              <a:lnSpc>
                <a:spcPts val="4900"/>
              </a:lnSpc>
              <a:spcBef>
                <a:spcPct val="0"/>
              </a:spcBef>
              <a:buAutoNum type="arabicPeriod"/>
            </a:pPr>
            <a:r>
              <a:rPr lang="en-US" sz="5400" dirty="0" smtClean="0">
                <a:sym typeface="Lato Bold"/>
              </a:rPr>
              <a:t>Stemming</a:t>
            </a:r>
          </a:p>
          <a:p>
            <a:pPr marL="514350" indent="-514350">
              <a:lnSpc>
                <a:spcPts val="4900"/>
              </a:lnSpc>
              <a:spcBef>
                <a:spcPct val="0"/>
              </a:spcBef>
              <a:buAutoNum type="arabicPeriod"/>
            </a:pPr>
            <a:r>
              <a:rPr lang="en-US" sz="5400" dirty="0" smtClean="0">
                <a:sym typeface="Lato Bold"/>
              </a:rPr>
              <a:t>Lemmatization</a:t>
            </a:r>
            <a:endParaRPr lang="en-US" sz="5400" dirty="0" smtClean="0">
              <a:sym typeface="Lato Bold"/>
            </a:endParaRPr>
          </a:p>
          <a:p>
            <a:pPr marL="514350" indent="-514350">
              <a:lnSpc>
                <a:spcPts val="4900"/>
              </a:lnSpc>
              <a:spcBef>
                <a:spcPct val="0"/>
              </a:spcBef>
              <a:buAutoNum type="arabicPeriod"/>
            </a:pPr>
            <a:endParaRPr lang="en-US" sz="5400" dirty="0" smtClean="0">
              <a:sym typeface="Lato Bold"/>
            </a:endParaRPr>
          </a:p>
          <a:p>
            <a:pPr marL="514350" indent="-514350">
              <a:lnSpc>
                <a:spcPts val="4900"/>
              </a:lnSpc>
              <a:spcBef>
                <a:spcPct val="0"/>
              </a:spcBef>
              <a:buAutoNum type="arabicPeriod"/>
            </a:pPr>
            <a:endParaRPr lang="en-US" sz="5400" dirty="0" smtClean="0">
              <a:sym typeface="Lato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381466" y="5697036"/>
            <a:ext cx="4879578" cy="56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 smtClean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4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97402" y="9174133"/>
            <a:ext cx="8595440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7.      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Dicussion,Conclusion</a:t>
            </a: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and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Refrences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6"/>
          <p:cNvSpPr txBox="1"/>
          <p:nvPr/>
        </p:nvSpPr>
        <p:spPr>
          <a:xfrm>
            <a:off x="1496291" y="1017840"/>
            <a:ext cx="14658109" cy="68223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54"/>
              </a:lnSpc>
            </a:pPr>
            <a:r>
              <a:rPr lang="en-US" sz="5400" b="1" dirty="0" smtClean="0">
                <a:solidFill>
                  <a:srgbClr val="231F2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What is NLP?</a:t>
            </a:r>
            <a:endParaRPr lang="en-US" sz="5400" b="1" dirty="0" smtClean="0">
              <a:solidFill>
                <a:srgbClr val="231F20"/>
              </a:solidFill>
              <a:latin typeface="Playfair Display Bold"/>
              <a:ea typeface="Playfair Display Bold"/>
              <a:cs typeface="Playfair Display Bold"/>
              <a:sym typeface="Playfair Display Bold"/>
            </a:endParaRPr>
          </a:p>
          <a:p>
            <a:pPr>
              <a:lnSpc>
                <a:spcPts val="7554"/>
              </a:lnSpc>
            </a:pPr>
            <a:r>
              <a:rPr lang="en-US" sz="4000" dirty="0"/>
              <a:t>Natural Language Processing (NLP) is a field of </a:t>
            </a:r>
            <a:r>
              <a:rPr lang="en-US" sz="4000" dirty="0" smtClean="0"/>
              <a:t>CS and AI </a:t>
            </a:r>
            <a:r>
              <a:rPr lang="en-US" sz="4000" dirty="0"/>
              <a:t>focused on enabling computers to understand, interpret, and generate human language. </a:t>
            </a:r>
            <a:endParaRPr lang="en-US" sz="5400" dirty="0"/>
          </a:p>
          <a:p>
            <a:pPr>
              <a:lnSpc>
                <a:spcPts val="7554"/>
              </a:lnSpc>
            </a:pPr>
            <a:endParaRPr lang="en-US" sz="5400" dirty="0" smtClean="0">
              <a:solidFill>
                <a:srgbClr val="231F20"/>
              </a:solidFill>
              <a:latin typeface="Playfair Display Bold"/>
              <a:ea typeface="Playfair Display Bold"/>
              <a:cs typeface="Playfair Display Bold"/>
              <a:sym typeface="Playfair Display Bold"/>
            </a:endParaRPr>
          </a:p>
          <a:p>
            <a:pPr>
              <a:lnSpc>
                <a:spcPts val="7554"/>
              </a:lnSpc>
            </a:pPr>
            <a:r>
              <a:rPr lang="en-US" sz="5400" b="1" dirty="0" smtClean="0">
                <a:solidFill>
                  <a:srgbClr val="231F20"/>
                </a:solidFill>
                <a:latin typeface="+mj-lt"/>
                <a:ea typeface="Playfair Display Bold"/>
                <a:cs typeface="Playfair Display Bold"/>
                <a:sym typeface="Playfair Display Bold"/>
              </a:rPr>
              <a:t>Overcoming the gap between human communication and machine understanding…</a:t>
            </a:r>
            <a:endParaRPr lang="en-US" sz="5400" b="1" dirty="0">
              <a:solidFill>
                <a:srgbClr val="231F20"/>
              </a:solidFill>
              <a:latin typeface="+mj-lt"/>
              <a:ea typeface="Playfair Display Bold"/>
              <a:cs typeface="Playfair Display Bold"/>
              <a:sym typeface="Playfair Display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524000" y="3223643"/>
            <a:ext cx="13639800" cy="65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endParaRPr lang="en-US" sz="5400" dirty="0" smtClean="0">
              <a:sym typeface="Lato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97402" y="9174133"/>
            <a:ext cx="8595440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7.      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Dicussion,Conclusion</a:t>
            </a: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and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Refrences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22574715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7"/>
          <p:cNvSpPr txBox="1"/>
          <p:nvPr/>
        </p:nvSpPr>
        <p:spPr>
          <a:xfrm>
            <a:off x="1222444" y="1104900"/>
            <a:ext cx="8077200" cy="69121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b="1" u="sng" dirty="0" smtClean="0"/>
              <a:t>Why we need NLP?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b="1" u="sng" dirty="0"/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/>
              <a:t>By this technique, we convert textual data into numbers. Because, computers don’t understand texts </a:t>
            </a:r>
            <a:r>
              <a:rPr lang="en-US" sz="6000" dirty="0" smtClean="0"/>
              <a:t>otherwise…</a:t>
            </a:r>
            <a:endParaRPr lang="en-US" sz="6000" dirty="0" smtClean="0"/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5400" dirty="0" smtClean="0"/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5400" dirty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5400" dirty="0" smtClean="0">
              <a:sym typeface="Lato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381466" y="5697036"/>
            <a:ext cx="4879578" cy="56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 smtClean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4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97402" y="9174133"/>
            <a:ext cx="8595440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7.      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Dicussion,Conclusion</a:t>
            </a: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and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Refrences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pic>
        <p:nvPicPr>
          <p:cNvPr id="5" name="Picture 2" descr="AI and NLP: behind our voice analysis technique – FAITH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756" y="134436"/>
            <a:ext cx="9528244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1683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7"/>
          <p:cNvSpPr txBox="1"/>
          <p:nvPr/>
        </p:nvSpPr>
        <p:spPr>
          <a:xfrm>
            <a:off x="1447800" y="1714500"/>
            <a:ext cx="11963400" cy="62837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b="1" u="sng" dirty="0" smtClean="0">
                <a:sym typeface="Lato Bold"/>
              </a:rPr>
              <a:t>Applications of NLP: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>
              <a:sym typeface="Lato Bold"/>
            </a:endParaRPr>
          </a:p>
          <a:p>
            <a:pPr marL="1143000" indent="-1143000">
              <a:lnSpc>
                <a:spcPts val="49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6000" dirty="0" smtClean="0">
                <a:sym typeface="Lato Bold"/>
              </a:rPr>
              <a:t>Contest based recommendation systems</a:t>
            </a:r>
          </a:p>
          <a:p>
            <a:pPr marL="1143000" indent="-1143000">
              <a:lnSpc>
                <a:spcPts val="49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6000" dirty="0" smtClean="0">
                <a:sym typeface="Lato Bold"/>
              </a:rPr>
              <a:t>Sentimental Analysis</a:t>
            </a:r>
          </a:p>
          <a:p>
            <a:pPr marL="1143000" indent="-1143000">
              <a:lnSpc>
                <a:spcPts val="49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6000" dirty="0" smtClean="0">
                <a:sym typeface="Lato Bold"/>
              </a:rPr>
              <a:t>Language Translation</a:t>
            </a:r>
          </a:p>
          <a:p>
            <a:pPr marL="1143000" indent="-1143000">
              <a:lnSpc>
                <a:spcPts val="49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6000" dirty="0" smtClean="0">
                <a:sym typeface="Lato Bold"/>
              </a:rPr>
              <a:t>Speech Recognition</a:t>
            </a:r>
          </a:p>
          <a:p>
            <a:pPr marL="1143000" indent="-1143000">
              <a:lnSpc>
                <a:spcPts val="4900"/>
              </a:lnSpc>
              <a:spcBef>
                <a:spcPct val="0"/>
              </a:spcBef>
              <a:buFont typeface="+mj-lt"/>
              <a:buAutoNum type="arabicPeriod"/>
            </a:pPr>
            <a:endParaRPr lang="en-US" sz="6000" dirty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>
                <a:sym typeface="Lato Bold"/>
              </a:rPr>
              <a:t>And many more…</a:t>
            </a:r>
            <a:endParaRPr lang="en-US" sz="5400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5400" dirty="0"/>
              <a:t> </a:t>
            </a:r>
            <a:endParaRPr lang="en-US" sz="5400" dirty="0">
              <a:sym typeface="Lato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381466" y="5697036"/>
            <a:ext cx="4879578" cy="56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 smtClean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4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97402" y="9174133"/>
            <a:ext cx="8595440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7.      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Dicussion,Conclusion</a:t>
            </a: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and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Refrences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4168224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7"/>
          <p:cNvSpPr txBox="1"/>
          <p:nvPr/>
        </p:nvSpPr>
        <p:spPr>
          <a:xfrm>
            <a:off x="1676400" y="876300"/>
            <a:ext cx="12801600" cy="75405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b="1" u="sng" dirty="0" smtClean="0">
                <a:sym typeface="Lato Bold"/>
              </a:rPr>
              <a:t>Steps in NLP?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b="1" u="sng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u="sng" dirty="0" smtClean="0">
                <a:sym typeface="Lato Bold"/>
              </a:rPr>
              <a:t>Preprocessing: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u="sng" dirty="0" smtClean="0">
              <a:sym typeface="Lato Bold"/>
            </a:endParaRPr>
          </a:p>
          <a:p>
            <a:pPr marL="1143000" indent="-1143000">
              <a:lnSpc>
                <a:spcPts val="49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6000" dirty="0" smtClean="0">
                <a:sym typeface="Lato Bold"/>
              </a:rPr>
              <a:t>Tokenization</a:t>
            </a:r>
          </a:p>
          <a:p>
            <a:pPr marL="1143000" indent="-1143000">
              <a:lnSpc>
                <a:spcPts val="49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6000" dirty="0" smtClean="0">
                <a:sym typeface="Lato Bold"/>
              </a:rPr>
              <a:t>Stemming/Lemmatization</a:t>
            </a:r>
          </a:p>
          <a:p>
            <a:pPr marL="1143000" indent="-1143000">
              <a:lnSpc>
                <a:spcPts val="49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6000" dirty="0" smtClean="0">
                <a:sym typeface="Lato Bold"/>
              </a:rPr>
              <a:t>Remove Stop words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u="sng" dirty="0" smtClean="0">
                <a:sym typeface="Lato Bold"/>
              </a:rPr>
              <a:t>Convert to numeric form:</a:t>
            </a:r>
            <a:r>
              <a:rPr lang="en-US" sz="5400" u="sng" dirty="0"/>
              <a:t> </a:t>
            </a:r>
            <a:endParaRPr lang="en-US" sz="5400" u="sng" dirty="0" smtClean="0"/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5400" u="sng" dirty="0" smtClean="0"/>
          </a:p>
          <a:p>
            <a:pPr marL="914400" indent="-914400">
              <a:lnSpc>
                <a:spcPts val="49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5400" dirty="0" err="1" smtClean="0">
                <a:sym typeface="Lato Bold"/>
              </a:rPr>
              <a:t>Tfidf</a:t>
            </a:r>
            <a:endParaRPr lang="en-US" sz="5400" dirty="0" smtClean="0">
              <a:sym typeface="Lato Bold"/>
            </a:endParaRPr>
          </a:p>
          <a:p>
            <a:pPr marL="914400" indent="-914400">
              <a:lnSpc>
                <a:spcPts val="49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5400" dirty="0" smtClean="0">
                <a:sym typeface="Lato Bold"/>
              </a:rPr>
              <a:t>Count </a:t>
            </a:r>
            <a:r>
              <a:rPr lang="en-US" sz="5400" dirty="0" err="1" smtClean="0">
                <a:sym typeface="Lato Bold"/>
              </a:rPr>
              <a:t>Vectorizer</a:t>
            </a:r>
            <a:endParaRPr lang="en-US" sz="5400" dirty="0">
              <a:sym typeface="Lato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381466" y="5697036"/>
            <a:ext cx="4879578" cy="56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 smtClean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4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97402" y="9174133"/>
            <a:ext cx="8595440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7.      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Dicussion,Conclusion</a:t>
            </a: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and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Refrences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26608704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7"/>
          <p:cNvSpPr txBox="1"/>
          <p:nvPr/>
        </p:nvSpPr>
        <p:spPr>
          <a:xfrm>
            <a:off x="1447800" y="1714500"/>
            <a:ext cx="11963400" cy="56811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b="1" u="sng" dirty="0" smtClean="0">
                <a:sym typeface="Lato Bold"/>
              </a:rPr>
              <a:t>1-Tokenization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5400" b="1" dirty="0"/>
              <a:t>Tokenization</a:t>
            </a:r>
            <a:r>
              <a:rPr lang="en-US" sz="5400" dirty="0"/>
              <a:t> is the process of breaking down a piece of text into smaller, manageable units called </a:t>
            </a:r>
            <a:r>
              <a:rPr lang="en-US" sz="5400" b="1" dirty="0"/>
              <a:t>tokens</a:t>
            </a:r>
            <a:r>
              <a:rPr lang="en-US" sz="5400" dirty="0"/>
              <a:t>. </a:t>
            </a:r>
            <a:endParaRPr lang="en-US" sz="5400" dirty="0" smtClean="0"/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5400" dirty="0" smtClean="0"/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5400" dirty="0"/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5400" dirty="0"/>
              <a:t>Note: words, phrases, sentences, or even individual </a:t>
            </a:r>
            <a:r>
              <a:rPr lang="en-US" sz="5400" dirty="0" smtClean="0"/>
              <a:t>characters can be tokens</a:t>
            </a:r>
            <a:r>
              <a:rPr lang="en-US" sz="5400" dirty="0"/>
              <a:t> </a:t>
            </a:r>
            <a:endParaRPr lang="en-US" sz="5400" dirty="0">
              <a:sym typeface="Lato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381466" y="5697036"/>
            <a:ext cx="4879578" cy="56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 smtClean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4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97402" y="9174133"/>
            <a:ext cx="8595440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7.      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Dicussion,Conclusion</a:t>
            </a: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and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Refrences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34668720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NL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4300"/>
            <a:ext cx="18059400" cy="1040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930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7"/>
          <p:cNvSpPr txBox="1"/>
          <p:nvPr/>
        </p:nvSpPr>
        <p:spPr>
          <a:xfrm>
            <a:off x="1447800" y="1714500"/>
            <a:ext cx="11963400" cy="43986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b="1" u="sng" dirty="0" smtClean="0">
                <a:sym typeface="Lato Bold"/>
              </a:rPr>
              <a:t>Types of Tokenization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>
              <a:sym typeface="Lato Bold"/>
            </a:endParaRPr>
          </a:p>
          <a:p>
            <a:pPr marL="685800" indent="-685800">
              <a:lnSpc>
                <a:spcPts val="49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5400" dirty="0" smtClean="0"/>
              <a:t>Word level tokens</a:t>
            </a:r>
          </a:p>
          <a:p>
            <a:pPr marL="685800" indent="-685800">
              <a:lnSpc>
                <a:spcPts val="49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5400" dirty="0" smtClean="0"/>
          </a:p>
          <a:p>
            <a:pPr marL="685800" indent="-685800">
              <a:lnSpc>
                <a:spcPts val="49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5400" dirty="0" smtClean="0"/>
              <a:t>Sentence level tokens</a:t>
            </a:r>
          </a:p>
          <a:p>
            <a:pPr marL="685800" indent="-685800">
              <a:lnSpc>
                <a:spcPts val="49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5400" dirty="0" smtClean="0"/>
          </a:p>
          <a:p>
            <a:pPr marL="685800" indent="-685800">
              <a:lnSpc>
                <a:spcPts val="49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5400" dirty="0" smtClean="0"/>
              <a:t>Character level tokens</a:t>
            </a:r>
            <a:r>
              <a:rPr lang="en-US" sz="5400" dirty="0"/>
              <a:t> </a:t>
            </a:r>
            <a:endParaRPr lang="en-US" sz="5400" dirty="0">
              <a:sym typeface="Lato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381466" y="5697036"/>
            <a:ext cx="4879578" cy="56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 smtClean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4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97402" y="9174133"/>
            <a:ext cx="8595440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7.      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Dicussion,Conclusion</a:t>
            </a: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and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Refrences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20053348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346</Words>
  <Application>Microsoft Office PowerPoint</Application>
  <PresentationFormat>Custom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Times New Roman</vt:lpstr>
      <vt:lpstr>Open Sauce</vt:lpstr>
      <vt:lpstr>Playfair Display</vt:lpstr>
      <vt:lpstr>Arial</vt:lpstr>
      <vt:lpstr>Playfair Display Bold</vt:lpstr>
      <vt:lpstr>Lato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Article</dc:title>
  <cp:lastModifiedBy>Microsoft account</cp:lastModifiedBy>
  <cp:revision>63</cp:revision>
  <dcterms:created xsi:type="dcterms:W3CDTF">2006-08-16T00:00:00Z</dcterms:created>
  <dcterms:modified xsi:type="dcterms:W3CDTF">2024-12-09T21:41:01Z</dcterms:modified>
  <dc:identifier>DAGTAek5Tdo</dc:identifier>
</cp:coreProperties>
</file>