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317" r:id="rId4"/>
    <p:sldId id="319" r:id="rId5"/>
    <p:sldId id="321" r:id="rId6"/>
    <p:sldId id="322" r:id="rId7"/>
    <p:sldId id="340" r:id="rId8"/>
    <p:sldId id="324" r:id="rId9"/>
    <p:sldId id="327" r:id="rId10"/>
    <p:sldId id="328" r:id="rId11"/>
    <p:sldId id="329" r:id="rId12"/>
    <p:sldId id="332" r:id="rId13"/>
    <p:sldId id="335" r:id="rId14"/>
    <p:sldId id="333" r:id="rId15"/>
    <p:sldId id="336" r:id="rId16"/>
    <p:sldId id="337" r:id="rId17"/>
    <p:sldId id="341" r:id="rId18"/>
    <p:sldId id="342" r:id="rId19"/>
  </p:sldIdLst>
  <p:sldSz cx="18288000" cy="10287000"/>
  <p:notesSz cx="6858000" cy="9144000"/>
  <p:embeddedFontLst>
    <p:embeddedFont>
      <p:font typeface="Playfair Display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uce" panose="020B0604020202020204" charset="0"/>
      <p:regular r:id="rId25"/>
    </p:embeddedFont>
    <p:embeddedFont>
      <p:font typeface="Lato Bold" panose="020B0604020202020204" charset="0"/>
      <p:regular r:id="rId26"/>
    </p:embeddedFont>
    <p:embeddedFont>
      <p:font typeface="Playfair Display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8F901-651D-435D-A825-F463AE62DBB9}">
          <p14:sldIdLst>
            <p14:sldId id="257"/>
            <p14:sldId id="259"/>
            <p14:sldId id="317"/>
            <p14:sldId id="319"/>
            <p14:sldId id="321"/>
            <p14:sldId id="322"/>
            <p14:sldId id="340"/>
            <p14:sldId id="324"/>
            <p14:sldId id="327"/>
            <p14:sldId id="328"/>
            <p14:sldId id="329"/>
            <p14:sldId id="332"/>
            <p14:sldId id="335"/>
            <p14:sldId id="333"/>
            <p14:sldId id="336"/>
            <p14:sldId id="337"/>
            <p14:sldId id="341"/>
            <p14:sldId id="342"/>
          </p14:sldIdLst>
        </p14:section>
        <p14:section name="Untitled Section" id="{7CF144B2-83AF-445B-900B-C53880A5E02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$ER" initials="U" lastIdx="1" clrIdx="0">
    <p:extLst>
      <p:ext uri="{19B8F6BF-5375-455C-9EA6-DF929625EA0E}">
        <p15:presenceInfo xmlns:p15="http://schemas.microsoft.com/office/powerpoint/2012/main" userId="U$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010" autoAdjust="0"/>
  </p:normalViewPr>
  <p:slideViewPr>
    <p:cSldViewPr>
      <p:cViewPr varScale="1">
        <p:scale>
          <a:sx n="50" d="100"/>
          <a:sy n="50" d="100"/>
        </p:scale>
        <p:origin x="5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pervised-machine-learnin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9771" y="0"/>
            <a:ext cx="3179313" cy="12301979"/>
            <a:chOff x="0" y="0"/>
            <a:chExt cx="4239083" cy="16402639"/>
          </a:xfrm>
        </p:grpSpPr>
        <p:grpSp>
          <p:nvGrpSpPr>
            <p:cNvPr id="3" name="Group 3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-937757" y="0"/>
            <a:ext cx="3179313" cy="12301979"/>
            <a:chOff x="0" y="0"/>
            <a:chExt cx="4239083" cy="16402639"/>
          </a:xfrm>
        </p:grpSpPr>
        <p:grpSp>
          <p:nvGrpSpPr>
            <p:cNvPr id="10" name="Group 10"/>
            <p:cNvGrpSpPr/>
            <p:nvPr/>
          </p:nvGrpSpPr>
          <p:grpSpPr>
            <a:xfrm>
              <a:off x="1413028" y="0"/>
              <a:ext cx="2826056" cy="16402639"/>
              <a:chOff x="0" y="0"/>
              <a:chExt cx="558233" cy="324002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2826056" cy="16402639"/>
              <a:chOff x="0" y="0"/>
              <a:chExt cx="558233" cy="32400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58233" cy="3240027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3240027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3240027"/>
                    </a:lnTo>
                    <a:lnTo>
                      <a:pt x="0" y="3240027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558233" cy="32876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4799793" y="2461601"/>
            <a:ext cx="2936939" cy="4114800"/>
          </a:xfrm>
          <a:custGeom>
            <a:avLst/>
            <a:gdLst/>
            <a:ahLst/>
            <a:cxnLst/>
            <a:rect l="l" t="t" r="r" b="b"/>
            <a:pathLst>
              <a:path w="2936939" h="4114800">
                <a:moveTo>
                  <a:pt x="0" y="0"/>
                </a:moveTo>
                <a:lnTo>
                  <a:pt x="2936939" y="0"/>
                </a:lnTo>
                <a:lnTo>
                  <a:pt x="2936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791200" y="2857500"/>
            <a:ext cx="8238023" cy="310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2"/>
              </a:lnSpc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Playfair Display"/>
              </a:rPr>
              <a:t>Important supervised ML models</a:t>
            </a:r>
            <a:endParaRPr lang="en-US" sz="5400" b="1" u="sng" dirty="0">
              <a:solidFill>
                <a:srgbClr val="00000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pic>
        <p:nvPicPr>
          <p:cNvPr id="2050" name="Picture 2" descr="Logistic Regression Explained with Examples Narender Kumar Spark B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00100"/>
            <a:ext cx="12801600" cy="89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59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pic>
        <p:nvPicPr>
          <p:cNvPr id="3074" name="Picture 2" descr="Logistic Regression - A Complete Tutorial with Examples in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3144"/>
            <a:ext cx="17543409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3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911142" y="3086100"/>
            <a:ext cx="119634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 smtClean="0"/>
              <a:t>Predict student is pass or Fail?</a:t>
            </a:r>
          </a:p>
          <a:p>
            <a:r>
              <a:rPr lang="en-US" sz="4800" dirty="0" smtClean="0"/>
              <a:t>Either 0 or 1?</a:t>
            </a:r>
          </a:p>
          <a:p>
            <a:r>
              <a:rPr lang="en-US" sz="4800" dirty="0" err="1" smtClean="0"/>
              <a:t>Probabilty</a:t>
            </a:r>
            <a:r>
              <a:rPr lang="en-US" sz="4800" dirty="0" smtClean="0"/>
              <a:t> lies between 0 and 1, </a:t>
            </a:r>
            <a:r>
              <a:rPr lang="en-US" sz="4800" dirty="0" err="1" smtClean="0"/>
              <a:t>continuos</a:t>
            </a:r>
            <a:r>
              <a:rPr lang="en-US" sz="4800" dirty="0" smtClean="0"/>
              <a:t> numbers(0.789, 0.999, </a:t>
            </a:r>
            <a:r>
              <a:rPr lang="en-US" sz="4800" dirty="0" err="1" smtClean="0"/>
              <a:t>etc</a:t>
            </a:r>
            <a:r>
              <a:rPr lang="en-US" sz="4800" dirty="0" smtClean="0"/>
              <a:t>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35698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676400" y="1409700"/>
            <a:ext cx="119634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Machines:</a:t>
            </a:r>
          </a:p>
          <a:p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/>
              <a:t>Find the </a:t>
            </a:r>
            <a:r>
              <a:rPr lang="en-US" sz="4800" dirty="0" err="1"/>
              <a:t>hyperplane</a:t>
            </a:r>
            <a:r>
              <a:rPr lang="en-US" sz="4800" dirty="0"/>
              <a:t> that best separates the classes in a dataset.</a:t>
            </a:r>
          </a:p>
          <a:p>
            <a:r>
              <a:rPr lang="en-US" sz="4800" dirty="0"/>
              <a:t>For binary classification, the </a:t>
            </a:r>
            <a:r>
              <a:rPr lang="en-US" sz="4800" dirty="0" err="1"/>
              <a:t>hyperplane</a:t>
            </a:r>
            <a:r>
              <a:rPr lang="en-US" sz="4800" dirty="0"/>
              <a:t> maximizes the margin (distance between the </a:t>
            </a:r>
            <a:r>
              <a:rPr lang="en-US" sz="4800" dirty="0" err="1"/>
              <a:t>hyperplane</a:t>
            </a:r>
            <a:r>
              <a:rPr lang="en-US" sz="4800" dirty="0"/>
              <a:t> and the closest data points from both classes, called support vectors)</a:t>
            </a:r>
          </a:p>
          <a:p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913058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AutoShape 2" descr="SVM Classifier representative illustratio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4100" name="Picture 4" descr="SVM Classifier representative illustration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147828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5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AutoShape 2" descr="SVM based classificatio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5124" name="Picture 4" descr="SVM based classification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0100"/>
            <a:ext cx="12649200" cy="83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43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600200" y="2692010"/>
            <a:ext cx="119634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4546" lvl="1">
              <a:lnSpc>
                <a:spcPts val="6014"/>
              </a:lnSpc>
            </a:pPr>
            <a:r>
              <a:rPr lang="en-US" sz="5400" b="1" dirty="0"/>
              <a:t>Maximum Likelihood Estimation (MLE)</a:t>
            </a:r>
            <a:r>
              <a:rPr lang="en-US" sz="5400" dirty="0"/>
              <a:t> is a statistical method used to estimate the parameters of a model by finding the values that maximize the likelihood of the observed data.</a:t>
            </a:r>
            <a:endParaRPr lang="en-US" sz="5229" dirty="0" smtClean="0"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006072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600200" y="2692010"/>
            <a:ext cx="119634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4546" lvl="1">
              <a:lnSpc>
                <a:spcPts val="6014"/>
              </a:lnSpc>
            </a:pPr>
            <a:r>
              <a:rPr lang="en-US" sz="5400" b="1" dirty="0"/>
              <a:t>Maximum Likelihood Estimation (MLE</a:t>
            </a:r>
            <a:r>
              <a:rPr lang="en-US" sz="5400" b="1" dirty="0" smtClean="0"/>
              <a:t>)</a:t>
            </a:r>
          </a:p>
          <a:p>
            <a:pPr marL="564546" lvl="1">
              <a:lnSpc>
                <a:spcPts val="6014"/>
              </a:lnSpc>
            </a:pPr>
            <a:endParaRPr lang="en-US" sz="5229" dirty="0" smtClean="0"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1" y="3260855"/>
            <a:ext cx="152399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 spam filter for emails. The model needs to determine probabilities for words like "discount" or "offer" appearing in spam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MLE helps the model estimate these probabilities based on the training data (e.g., how often "discount" appeared in emails labeled as spam). </a:t>
            </a:r>
          </a:p>
        </p:txBody>
      </p:sp>
    </p:spTree>
    <p:extLst>
      <p:ext uri="{BB962C8B-B14F-4D97-AF65-F5344CB8AC3E}">
        <p14:creationId xmlns:p14="http://schemas.microsoft.com/office/powerpoint/2010/main" val="1531951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600200" y="2692010"/>
            <a:ext cx="119634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4546" lvl="1">
              <a:lnSpc>
                <a:spcPts val="6014"/>
              </a:lnSpc>
            </a:pPr>
            <a:r>
              <a:rPr lang="en-US" sz="5400" b="1" dirty="0"/>
              <a:t>Maximum Likelihood Estimation (MLE</a:t>
            </a:r>
            <a:r>
              <a:rPr lang="en-US" sz="5400" b="1" dirty="0" smtClean="0"/>
              <a:t>)</a:t>
            </a:r>
          </a:p>
          <a:p>
            <a:pPr marL="564546" lvl="1">
              <a:lnSpc>
                <a:spcPts val="6014"/>
              </a:lnSpc>
            </a:pPr>
            <a:endParaRPr lang="en-US" sz="5229" dirty="0" smtClean="0"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6800" y="3479275"/>
            <a:ext cx="16383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like logistic regression or neural networks often involve estimating parameters (e.g., weights, biases) to fit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MLE helps find the parameters that make the observed data most likely under the model </a:t>
            </a:r>
          </a:p>
        </p:txBody>
      </p:sp>
    </p:spTree>
    <p:extLst>
      <p:ext uri="{BB962C8B-B14F-4D97-AF65-F5344CB8AC3E}">
        <p14:creationId xmlns:p14="http://schemas.microsoft.com/office/powerpoint/2010/main" val="158476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11628148" y="2085479"/>
            <a:ext cx="5631152" cy="7558249"/>
            <a:chOff x="0" y="0"/>
            <a:chExt cx="7508202" cy="10077666"/>
          </a:xfrm>
        </p:grpSpPr>
        <p:sp>
          <p:nvSpPr>
            <p:cNvPr id="24" name="Freeform 24"/>
            <p:cNvSpPr/>
            <p:nvPr/>
          </p:nvSpPr>
          <p:spPr>
            <a:xfrm rot="-892123">
              <a:off x="598039" y="426990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6"/>
                  </a:lnTo>
                  <a:lnTo>
                    <a:pt x="0" y="518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971148">
              <a:off x="2860691" y="4438604"/>
              <a:ext cx="4004390" cy="5183677"/>
            </a:xfrm>
            <a:custGeom>
              <a:avLst/>
              <a:gdLst/>
              <a:ahLst/>
              <a:cxnLst/>
              <a:rect l="l" t="t" r="r" b="b"/>
              <a:pathLst>
                <a:path w="4004390" h="5183677">
                  <a:moveTo>
                    <a:pt x="0" y="0"/>
                  </a:moveTo>
                  <a:lnTo>
                    <a:pt x="4004390" y="0"/>
                  </a:lnTo>
                  <a:lnTo>
                    <a:pt x="4004390" y="5183677"/>
                  </a:lnTo>
                  <a:lnTo>
                    <a:pt x="0" y="518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340843" y="595561"/>
            <a:ext cx="8803157" cy="99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4"/>
              </a:lnSpc>
            </a:pPr>
            <a:r>
              <a:rPr lang="en-US" sz="7479" b="1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List Of Contents</a:t>
            </a:r>
            <a:endParaRPr lang="en-US" sz="7479" b="1" dirty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44806" y="2314871"/>
            <a:ext cx="10166194" cy="4398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>
                <a:sym typeface="Lato Bold"/>
              </a:rPr>
              <a:t> </a:t>
            </a:r>
            <a:r>
              <a:rPr lang="en-US" sz="5400" dirty="0" smtClean="0">
                <a:sym typeface="Lato Bold"/>
              </a:rPr>
              <a:t>Linear Regression model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Train the model and test accuracy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Logistic Regression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Support Vector Machines (</a:t>
            </a:r>
            <a:r>
              <a:rPr lang="en-US" sz="5400" dirty="0" err="1" smtClean="0">
                <a:sym typeface="Lato Bold"/>
              </a:rPr>
              <a:t>svm</a:t>
            </a:r>
            <a:r>
              <a:rPr lang="en-US" sz="5400" dirty="0" smtClean="0">
                <a:sym typeface="Lato Bold"/>
              </a:rPr>
              <a:t>)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r>
              <a:rPr lang="en-US" sz="5400" dirty="0" smtClean="0">
                <a:sym typeface="Lato Bold"/>
              </a:rPr>
              <a:t>MLE</a:t>
            </a: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sym typeface="Lato Bold"/>
            </a:endParaRPr>
          </a:p>
          <a:p>
            <a:pPr marL="514350" indent="-514350">
              <a:lnSpc>
                <a:spcPts val="4900"/>
              </a:lnSpc>
              <a:spcBef>
                <a:spcPct val="0"/>
              </a:spcBef>
              <a:buAutoNum type="arabicPeriod"/>
            </a:pPr>
            <a:endParaRPr lang="en-US" sz="5400" dirty="0" smtClean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1496291" y="1017840"/>
            <a:ext cx="11927357" cy="7797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4"/>
              </a:lnSpc>
            </a:pPr>
            <a:r>
              <a:rPr lang="en-US" sz="5400" b="1" dirty="0" smtClean="0">
                <a:solidFill>
                  <a:srgbClr val="231F2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Linear Regression</a:t>
            </a:r>
          </a:p>
          <a:p>
            <a:pPr>
              <a:lnSpc>
                <a:spcPts val="7554"/>
              </a:lnSpc>
            </a:pPr>
            <a:r>
              <a:rPr lang="en-US" sz="4000" dirty="0" smtClean="0"/>
              <a:t>It is </a:t>
            </a:r>
            <a:r>
              <a:rPr lang="en-US" sz="4000" dirty="0"/>
              <a:t>a type of </a:t>
            </a:r>
            <a:r>
              <a:rPr lang="en-US" sz="4000" u="sng" dirty="0">
                <a:hlinkClick r:id="rId2"/>
              </a:rPr>
              <a:t>supervised machine learning</a:t>
            </a:r>
            <a:r>
              <a:rPr lang="en-US" sz="4000" dirty="0"/>
              <a:t> algorithm that computes the linear relationship between the dependent variable and one or more independent features by fitting a linear equation to observed data</a:t>
            </a:r>
            <a:r>
              <a:rPr lang="en-US" sz="5400" dirty="0" smtClean="0"/>
              <a:t>.</a:t>
            </a:r>
          </a:p>
          <a:p>
            <a:pPr>
              <a:lnSpc>
                <a:spcPts val="7554"/>
              </a:lnSpc>
            </a:pPr>
            <a:endParaRPr lang="en-US" sz="5400" dirty="0"/>
          </a:p>
          <a:p>
            <a:pPr>
              <a:lnSpc>
                <a:spcPts val="7554"/>
              </a:lnSpc>
            </a:pPr>
            <a:r>
              <a:rPr lang="en-US" sz="5400" b="1" dirty="0" smtClean="0"/>
              <a:t>Finding the line of best fit</a:t>
            </a:r>
          </a:p>
          <a:p>
            <a:pPr>
              <a:lnSpc>
                <a:spcPts val="7554"/>
              </a:lnSpc>
            </a:pPr>
            <a:endParaRPr lang="en-US" sz="5400" dirty="0">
              <a:solidFill>
                <a:srgbClr val="231F2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524000" y="3223643"/>
            <a:ext cx="13639800" cy="65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257471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pic>
        <p:nvPicPr>
          <p:cNvPr id="1026" name="Picture 2" descr="Simple Linear Regression vs. Multiple Linear Regression vs. MANOVA: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"/>
            <a:ext cx="18440400" cy="10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62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447800" y="1612584"/>
            <a:ext cx="14401800" cy="6283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/>
              <a:t>The best Fit Line equation provides a straight line that represents the relationship between the dependent and independent variables. </a:t>
            </a: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/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The </a:t>
            </a:r>
            <a:r>
              <a:rPr lang="en-US" sz="5400" dirty="0"/>
              <a:t>slope of the line indicates how much the dependent variable changes for a unit change in the independent </a:t>
            </a:r>
            <a:r>
              <a:rPr lang="en-US" sz="5400" dirty="0" smtClean="0"/>
              <a:t>variable.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/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835168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447800" y="1714500"/>
            <a:ext cx="11963400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 smtClean="0">
                <a:sym typeface="Lato Bold"/>
              </a:rPr>
              <a:t>Example: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/>
              <a:t>X (input) is the work experience and Y (output) is the salary of a person. The regression line is the best-fit line for our model. </a:t>
            </a:r>
            <a:endParaRPr lang="en-US" sz="5400" dirty="0">
              <a:sym typeface="Lat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16822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1524000" y="1902050"/>
            <a:ext cx="13029734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5400" dirty="0" smtClean="0"/>
              <a:t>Why linear Regression?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US" sz="5400" dirty="0" smtClean="0"/>
              <a:t>Predicting </a:t>
            </a:r>
            <a:r>
              <a:rPr lang="en-US" sz="5400" dirty="0"/>
              <a:t>numerical values based on input features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US" sz="5400" dirty="0" smtClean="0"/>
              <a:t>Identifying </a:t>
            </a:r>
            <a:r>
              <a:rPr lang="en-US" sz="5400" dirty="0"/>
              <a:t>correlations between variables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US" sz="5400" dirty="0"/>
              <a:t>Understanding the impact of different factors on a particular outcome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1466" y="5697036"/>
            <a:ext cx="4879578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014102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057400" y="1592605"/>
            <a:ext cx="131064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>
                <a:sym typeface="Lato Bold"/>
              </a:rPr>
              <a:t>Import </a:t>
            </a:r>
            <a:r>
              <a:rPr lang="en-US" sz="5400" dirty="0" err="1" smtClean="0">
                <a:sym typeface="Lato Bold"/>
              </a:rPr>
              <a:t>LinearRegression</a:t>
            </a:r>
            <a:endParaRPr lang="en-US" sz="5400" dirty="0" smtClean="0">
              <a:sym typeface="Lato Bold"/>
            </a:endParaRPr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>
                <a:sym typeface="Lato Bold"/>
              </a:rPr>
              <a:t>Create an instance of model</a:t>
            </a:r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>
                <a:sym typeface="Lato Bold"/>
              </a:rPr>
              <a:t>Train, test split</a:t>
            </a:r>
          </a:p>
          <a:p>
            <a:pPr marL="685800" indent="-685800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>
                <a:sym typeface="Lato Bold"/>
              </a:rPr>
              <a:t>Finding the accuracy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5400" dirty="0" smtClean="0">
                <a:sym typeface="Lato Bold"/>
              </a:rPr>
              <a:t>We don’t have tunable parameters in </a:t>
            </a:r>
            <a:r>
              <a:rPr lang="en-US" sz="5400" dirty="0" err="1" smtClean="0">
                <a:sym typeface="Lato Bold"/>
              </a:rPr>
              <a:t>lr</a:t>
            </a:r>
            <a:r>
              <a:rPr lang="en-US" sz="5400" dirty="0" smtClean="0">
                <a:sym typeface="Lato Bold"/>
              </a:rPr>
              <a:t> like we had in </a:t>
            </a:r>
            <a:r>
              <a:rPr lang="en-US" sz="5400" dirty="0" err="1" smtClean="0">
                <a:sym typeface="Lato Bold"/>
              </a:rPr>
              <a:t>knn</a:t>
            </a:r>
            <a:r>
              <a:rPr lang="en-US" sz="5400" dirty="0" smtClean="0">
                <a:sym typeface="Lato Bold"/>
              </a:rPr>
              <a:t> because the model already works by finding the line of best fit.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b="1" u="sng" dirty="0" smtClean="0">
              <a:sym typeface="Lato Bold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837693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97402" y="1562100"/>
            <a:ext cx="11963400" cy="654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endParaRPr lang="en-US" sz="5400" dirty="0">
              <a:sym typeface="Lat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97402" y="9174133"/>
            <a:ext cx="85954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7.      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Dicussion,Conclusion</a:t>
            </a:r>
            <a:r>
              <a:rPr lang="en-US" sz="35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and </a:t>
            </a:r>
            <a:r>
              <a:rPr lang="en-US" sz="35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Refrences</a:t>
            </a:r>
            <a:endParaRPr lang="en-US" sz="35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0" y="1385194"/>
            <a:ext cx="1368659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" sz="6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" sz="3600" dirty="0">
              <a:latin typeface="Arial" panose="020B0604020202020204" pitchFamily="34" charset="0"/>
            </a:endParaRPr>
          </a:p>
          <a:p>
            <a:pPr marL="1371600" lvl="1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 classification model that predict the probability that an unseen data point fall in which category.</a:t>
            </a:r>
          </a:p>
          <a:p>
            <a:pPr marL="1371600" lvl="1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" sz="4800" dirty="0" smtClean="0">
                <a:latin typeface="Arial" panose="020B0604020202020204" pitchFamily="34" charset="0"/>
              </a:rPr>
              <a:t>Probability values are between 0 and 1.</a:t>
            </a:r>
          </a:p>
          <a:p>
            <a:pPr marL="1371600" lvl="1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" sz="4800" dirty="0" smtClean="0">
                <a:latin typeface="Arial" panose="020B0604020202020204" pitchFamily="34" charset="0"/>
              </a:rPr>
              <a:t>s why its called regression model</a:t>
            </a:r>
            <a:endParaRPr kumimoji="0" lang="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1" indent="-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01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504</Words>
  <Application>Microsoft Office PowerPoint</Application>
  <PresentationFormat>Custom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Playfair Display Bold</vt:lpstr>
      <vt:lpstr>Calibri</vt:lpstr>
      <vt:lpstr>Open Sauce</vt:lpstr>
      <vt:lpstr>Lato Bold</vt:lpstr>
      <vt:lpstr>Times New Roman</vt:lpstr>
      <vt:lpstr>Playfair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Article</dc:title>
  <cp:lastModifiedBy>Microsoft account</cp:lastModifiedBy>
  <cp:revision>55</cp:revision>
  <dcterms:created xsi:type="dcterms:W3CDTF">2006-08-16T00:00:00Z</dcterms:created>
  <dcterms:modified xsi:type="dcterms:W3CDTF">2024-12-06T08:19:54Z</dcterms:modified>
  <dc:identifier>DAGTAek5Tdo</dc:identifier>
</cp:coreProperties>
</file>