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353" r:id="rId4"/>
    <p:sldId id="373" r:id="rId5"/>
    <p:sldId id="382" r:id="rId6"/>
    <p:sldId id="383" r:id="rId7"/>
    <p:sldId id="384" r:id="rId8"/>
    <p:sldId id="385" r:id="rId9"/>
    <p:sldId id="387" r:id="rId10"/>
    <p:sldId id="388" r:id="rId11"/>
    <p:sldId id="361" r:id="rId12"/>
    <p:sldId id="390" r:id="rId13"/>
    <p:sldId id="389" r:id="rId14"/>
    <p:sldId id="391" r:id="rId15"/>
    <p:sldId id="393" r:id="rId16"/>
    <p:sldId id="394" r:id="rId17"/>
    <p:sldId id="381" r:id="rId18"/>
    <p:sldId id="395" r:id="rId19"/>
    <p:sldId id="396" r:id="rId20"/>
    <p:sldId id="397" r:id="rId21"/>
    <p:sldId id="398" r:id="rId22"/>
    <p:sldId id="399" r:id="rId23"/>
    <p:sldId id="400" r:id="rId24"/>
    <p:sldId id="401" r:id="rId25"/>
    <p:sldId id="402" r:id="rId26"/>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Playfair Display Bold" panose="020B0604020202020204" charset="0"/>
      <p:regular r:id="rId31"/>
    </p:embeddedFont>
    <p:embeddedFont>
      <p:font typeface="Playfair Display" panose="020B0604020202020204" charset="0"/>
      <p:regular r:id="rId32"/>
    </p:embeddedFont>
    <p:embeddedFont>
      <p:font typeface="Lato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C8F901-651D-435D-A825-F463AE62DBB9}">
          <p14:sldIdLst>
            <p14:sldId id="257"/>
            <p14:sldId id="259"/>
            <p14:sldId id="353"/>
            <p14:sldId id="373"/>
          </p14:sldIdLst>
        </p14:section>
        <p14:section name="Untitled Section" id="{7CF144B2-83AF-445B-900B-C53880A5E029}">
          <p14:sldIdLst>
            <p14:sldId id="382"/>
            <p14:sldId id="383"/>
            <p14:sldId id="384"/>
            <p14:sldId id="385"/>
            <p14:sldId id="387"/>
            <p14:sldId id="388"/>
            <p14:sldId id="361"/>
            <p14:sldId id="390"/>
            <p14:sldId id="389"/>
            <p14:sldId id="391"/>
            <p14:sldId id="393"/>
            <p14:sldId id="394"/>
            <p14:sldId id="381"/>
            <p14:sldId id="395"/>
            <p14:sldId id="396"/>
            <p14:sldId id="397"/>
            <p14:sldId id="398"/>
            <p14:sldId id="399"/>
            <p14:sldId id="400"/>
            <p14:sldId id="401"/>
            <p14:sldId id="4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ER" initials="U" lastIdx="1" clrIdx="0">
    <p:extLst>
      <p:ext uri="{19B8F6BF-5375-455C-9EA6-DF929625EA0E}">
        <p15:presenceInfo xmlns:p15="http://schemas.microsoft.com/office/powerpoint/2012/main" userId="U$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010" autoAdjust="0"/>
  </p:normalViewPr>
  <p:slideViewPr>
    <p:cSldViewPr>
      <p:cViewPr varScale="1">
        <p:scale>
          <a:sx n="50" d="100"/>
          <a:sy n="50" d="100"/>
        </p:scale>
        <p:origin x="51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9771" y="0"/>
            <a:ext cx="3179313" cy="12301979"/>
            <a:chOff x="0" y="0"/>
            <a:chExt cx="4239083" cy="16402639"/>
          </a:xfrm>
        </p:grpSpPr>
        <p:grpSp>
          <p:nvGrpSpPr>
            <p:cNvPr id="3" name="Group 3"/>
            <p:cNvGrpSpPr/>
            <p:nvPr/>
          </p:nvGrpSpPr>
          <p:grpSpPr>
            <a:xfrm>
              <a:off x="1413028" y="0"/>
              <a:ext cx="2826056" cy="16402639"/>
              <a:chOff x="0" y="0"/>
              <a:chExt cx="558233" cy="3240027"/>
            </a:xfrm>
          </p:grpSpPr>
          <p:sp>
            <p:nvSpPr>
              <p:cNvPr id="4" name="Freeform 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CE1E6"/>
              </a:solidFill>
            </p:spPr>
          </p:sp>
          <p:sp>
            <p:nvSpPr>
              <p:cNvPr id="5" name="TextBox 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2826056" cy="16402639"/>
              <a:chOff x="0" y="0"/>
              <a:chExt cx="558233" cy="3240027"/>
            </a:xfrm>
          </p:grpSpPr>
          <p:sp>
            <p:nvSpPr>
              <p:cNvPr id="7" name="Freeform 7"/>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38B6FF"/>
              </a:solidFill>
            </p:spPr>
          </p:sp>
          <p:sp>
            <p:nvSpPr>
              <p:cNvPr id="8" name="TextBox 8"/>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grpSp>
        <p:nvGrpSpPr>
          <p:cNvPr id="9" name="Group 9"/>
          <p:cNvGrpSpPr/>
          <p:nvPr/>
        </p:nvGrpSpPr>
        <p:grpSpPr>
          <a:xfrm>
            <a:off x="-937757" y="0"/>
            <a:ext cx="3179313" cy="12301979"/>
            <a:chOff x="0" y="0"/>
            <a:chExt cx="4239083" cy="16402639"/>
          </a:xfrm>
        </p:grpSpPr>
        <p:grpSp>
          <p:nvGrpSpPr>
            <p:cNvPr id="10" name="Group 10"/>
            <p:cNvGrpSpPr/>
            <p:nvPr/>
          </p:nvGrpSpPr>
          <p:grpSpPr>
            <a:xfrm>
              <a:off x="1413028" y="0"/>
              <a:ext cx="2826056" cy="16402639"/>
              <a:chOff x="0" y="0"/>
              <a:chExt cx="558233" cy="3240027"/>
            </a:xfrm>
          </p:grpSpPr>
          <p:sp>
            <p:nvSpPr>
              <p:cNvPr id="11" name="Freeform 11"/>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271FF"/>
              </a:solidFill>
            </p:spPr>
          </p:sp>
          <p:sp>
            <p:nvSpPr>
              <p:cNvPr id="12" name="TextBox 12"/>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2826056" cy="16402639"/>
              <a:chOff x="0" y="0"/>
              <a:chExt cx="558233" cy="3240027"/>
            </a:xfrm>
          </p:grpSpPr>
          <p:sp>
            <p:nvSpPr>
              <p:cNvPr id="14" name="Freeform 1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004AAD"/>
              </a:solidFill>
            </p:spPr>
          </p:sp>
          <p:sp>
            <p:nvSpPr>
              <p:cNvPr id="15" name="TextBox 1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sp>
        <p:nvSpPr>
          <p:cNvPr id="17" name="TextBox 17"/>
          <p:cNvSpPr txBox="1"/>
          <p:nvPr/>
        </p:nvSpPr>
        <p:spPr>
          <a:xfrm>
            <a:off x="5791200" y="2857500"/>
            <a:ext cx="11277600" cy="6206827"/>
          </a:xfrm>
          <a:prstGeom prst="rect">
            <a:avLst/>
          </a:prstGeom>
        </p:spPr>
        <p:txBody>
          <a:bodyPr wrap="square" lIns="0" tIns="0" rIns="0" bIns="0" rtlCol="0" anchor="t">
            <a:spAutoFit/>
          </a:bodyPr>
          <a:lstStyle/>
          <a:p>
            <a:pPr algn="ctr">
              <a:lnSpc>
                <a:spcPts val="12122"/>
              </a:lnSpc>
            </a:pPr>
            <a:r>
              <a:rPr lang="en-US" sz="5400" b="1" u="sng" dirty="0" smtClean="0">
                <a:latin typeface="Times New Roman" panose="02020603050405020304" pitchFamily="18" charset="0"/>
                <a:cs typeface="Times New Roman" panose="02020603050405020304" pitchFamily="18" charset="0"/>
                <a:sym typeface="Playfair Display"/>
              </a:rPr>
              <a:t>Introduction to Gen AI and its workflow</a:t>
            </a:r>
          </a:p>
          <a:p>
            <a:pPr algn="ctr">
              <a:lnSpc>
                <a:spcPts val="12122"/>
              </a:lnSpc>
            </a:pPr>
            <a:r>
              <a:rPr lang="en-US" sz="5400" b="1" u="sng" dirty="0" smtClean="0">
                <a:solidFill>
                  <a:srgbClr val="000000"/>
                </a:solidFill>
                <a:latin typeface="Times New Roman" panose="02020603050405020304" pitchFamily="18" charset="0"/>
                <a:ea typeface="Playfair Display"/>
                <a:cs typeface="Times New Roman" panose="02020603050405020304" pitchFamily="18" charset="0"/>
                <a:sym typeface="Playfair Display"/>
              </a:rPr>
              <a:t>Past, Present and Future </a:t>
            </a:r>
            <a:r>
              <a:rPr lang="en-US" sz="5400" b="1" u="sng" dirty="0" err="1" smtClean="0">
                <a:solidFill>
                  <a:srgbClr val="000000"/>
                </a:solidFill>
                <a:latin typeface="Times New Roman" panose="02020603050405020304" pitchFamily="18" charset="0"/>
                <a:ea typeface="Playfair Display"/>
                <a:cs typeface="Times New Roman" panose="02020603050405020304" pitchFamily="18" charset="0"/>
                <a:sym typeface="Playfair Display"/>
              </a:rPr>
              <a:t>cinsiderations</a:t>
            </a:r>
            <a:r>
              <a:rPr lang="en-US" sz="5400" b="1" u="sng" dirty="0" smtClean="0">
                <a:solidFill>
                  <a:srgbClr val="000000"/>
                </a:solidFill>
                <a:latin typeface="Times New Roman" panose="02020603050405020304" pitchFamily="18" charset="0"/>
                <a:ea typeface="Playfair Display"/>
                <a:cs typeface="Times New Roman" panose="02020603050405020304" pitchFamily="18" charset="0"/>
                <a:sym typeface="Playfair Display"/>
              </a:rPr>
              <a:t> of AI</a:t>
            </a:r>
            <a:endParaRPr lang="en-US" sz="5400" b="1" u="sng" dirty="0">
              <a:solidFill>
                <a:srgbClr val="000000"/>
              </a:solidFill>
              <a:latin typeface="Times New Roman" panose="02020603050405020304" pitchFamily="18" charset="0"/>
              <a:ea typeface="Playfair Display"/>
              <a:cs typeface="Times New Roman" panose="02020603050405020304" pitchFamily="18" charset="0"/>
              <a:sym typeface="Playfair Display"/>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57200" y="860903"/>
            <a:ext cx="1722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5400" b="1" dirty="0" smtClean="0">
                <a:latin typeface="Arial" panose="020B0604020202020204" pitchFamily="34" charset="0"/>
              </a:rPr>
              <a:t>Future Considerations</a:t>
            </a:r>
            <a:endParaRPr lang="en-US" sz="5400" dirty="0" smtClean="0">
              <a:latin typeface="Arial" panose="020B0604020202020204" pitchFamily="34" charset="0"/>
            </a:endParaRPr>
          </a:p>
        </p:txBody>
      </p:sp>
      <p:sp>
        <p:nvSpPr>
          <p:cNvPr id="4" name="Rectangle 1"/>
          <p:cNvSpPr>
            <a:spLocks noChangeArrowheads="1"/>
          </p:cNvSpPr>
          <p:nvPr/>
        </p:nvSpPr>
        <p:spPr bwMode="auto">
          <a:xfrm>
            <a:off x="457200" y="2869168"/>
            <a:ext cx="16840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4800" b="1" i="0" u="none" strike="noStrike" cap="none" normalizeH="0" baseline="0" dirty="0" smtClean="0">
                <a:ln>
                  <a:noFill/>
                </a:ln>
                <a:solidFill>
                  <a:schemeClr val="tx1"/>
                </a:solidFill>
                <a:effectLst/>
                <a:latin typeface="Arial" panose="020B0604020202020204" pitchFamily="34" charset="0"/>
              </a:rPr>
              <a:t>3- </a:t>
            </a:r>
            <a:r>
              <a:rPr kumimoji="0" lang="" sz="4800" b="1" i="0" u="none" strike="noStrike" cap="none" normalizeH="0" baseline="0" dirty="0" smtClean="0">
                <a:ln>
                  <a:noFill/>
                </a:ln>
                <a:solidFill>
                  <a:schemeClr val="tx1"/>
                </a:solidFill>
                <a:effectLst/>
                <a:latin typeface="Arial" panose="020B0604020202020204" pitchFamily="34" charset="0"/>
              </a:rPr>
              <a:t>Accessibility</a:t>
            </a:r>
            <a:r>
              <a:rPr kumimoji="0" lang="" sz="4800" b="0" i="0" u="none" strike="noStrike" cap="none" normalizeH="0" baseline="0" dirty="0" smtClean="0">
                <a:ln>
                  <a:noFill/>
                </a:ln>
                <a:solidFill>
                  <a:schemeClr val="tx1"/>
                </a:solidFill>
                <a:effectLst/>
                <a:latin typeface="Arial" panose="020B0604020202020204" pitchFamily="34" charset="0"/>
              </a:rPr>
              <a:t>: Democratization of AI tools to empower individuals and small businesses.</a:t>
            </a:r>
            <a:endParaRPr kumimoji="0" lang="en-US" sz="4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4800" b="1" i="0" u="none" strike="noStrike" cap="none" normalizeH="0" baseline="0" dirty="0" smtClean="0">
                <a:ln>
                  <a:noFill/>
                </a:ln>
                <a:solidFill>
                  <a:schemeClr val="tx1"/>
                </a:solidFill>
                <a:effectLst/>
                <a:latin typeface="Arial" panose="020B0604020202020204" pitchFamily="34" charset="0"/>
              </a:rPr>
              <a:t>4- </a:t>
            </a:r>
            <a:r>
              <a:rPr kumimoji="0" lang="" sz="4800" b="1" i="0" u="none" strike="noStrike" cap="none" normalizeH="0" baseline="0" dirty="0" smtClean="0">
                <a:ln>
                  <a:noFill/>
                </a:ln>
                <a:solidFill>
                  <a:schemeClr val="tx1"/>
                </a:solidFill>
                <a:effectLst/>
                <a:latin typeface="Arial" panose="020B0604020202020204" pitchFamily="34" charset="0"/>
              </a:rPr>
              <a:t>Education and Research</a:t>
            </a:r>
            <a:r>
              <a:rPr kumimoji="0" lang="" sz="4800" b="0" i="0" u="none" strike="noStrike" cap="none" normalizeH="0" baseline="0" dirty="0" smtClean="0">
                <a:ln>
                  <a:noFill/>
                </a:ln>
                <a:solidFill>
                  <a:schemeClr val="tx1"/>
                </a:solidFill>
                <a:effectLst/>
                <a:latin typeface="Arial" panose="020B0604020202020204" pitchFamily="34" charset="0"/>
              </a:rPr>
              <a:t>: Enhanced learning tools and accelerated scientific discovery </a:t>
            </a:r>
          </a:p>
        </p:txBody>
      </p:sp>
    </p:spTree>
    <p:extLst>
      <p:ext uri="{BB962C8B-B14F-4D97-AF65-F5344CB8AC3E}">
        <p14:creationId xmlns:p14="http://schemas.microsoft.com/office/powerpoint/2010/main" val="351426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9271769"/>
          </a:xfrm>
          <a:prstGeom prst="rect">
            <a:avLst/>
          </a:prstGeom>
        </p:spPr>
        <p:txBody>
          <a:bodyPr wrap="square" lIns="0" tIns="0" rIns="0" bIns="0" rtlCol="0" anchor="t">
            <a:spAutoFit/>
          </a:bodyPr>
          <a:lstStyle/>
          <a:p>
            <a:pPr>
              <a:lnSpc>
                <a:spcPts val="4900"/>
              </a:lnSpc>
              <a:spcBef>
                <a:spcPct val="0"/>
              </a:spcBef>
            </a:pPr>
            <a:r>
              <a:rPr lang="en-US" sz="6000" b="1" u="sng" dirty="0" smtClean="0"/>
              <a:t>Disadvantages of AI:</a:t>
            </a:r>
          </a:p>
          <a:p>
            <a:pPr>
              <a:lnSpc>
                <a:spcPts val="4900"/>
              </a:lnSpc>
              <a:spcBef>
                <a:spcPct val="0"/>
              </a:spcBef>
            </a:pPr>
            <a:endParaRPr lang="en-US" sz="6000" b="1" u="sng" dirty="0" smtClean="0"/>
          </a:p>
          <a:p>
            <a:r>
              <a:rPr lang="en-US" sz="6000" b="1" dirty="0" smtClean="0"/>
              <a:t>1- Job Displacement</a:t>
            </a:r>
          </a:p>
          <a:p>
            <a:endParaRPr lang="en-US" sz="6000" b="1" dirty="0"/>
          </a:p>
          <a:p>
            <a:r>
              <a:rPr lang="en-US" sz="6000" b="1" dirty="0"/>
              <a:t>Case</a:t>
            </a:r>
            <a:r>
              <a:rPr lang="en-US" sz="6000" dirty="0"/>
              <a:t>: </a:t>
            </a:r>
            <a:r>
              <a:rPr lang="en-US" sz="6000" u="sng" dirty="0"/>
              <a:t>Automation in Manufacturing</a:t>
            </a:r>
            <a:br>
              <a:rPr lang="en-US" sz="6000" u="sng" dirty="0"/>
            </a:br>
            <a:r>
              <a:rPr lang="en-US" sz="6000" dirty="0"/>
              <a:t>AI-driven robots and automation have replaced workers in industries like automotive manufacturing. For example, car factories increasingly rely on robotic assembly lines, leading to widespread layoffs.</a:t>
            </a:r>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42904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8643392"/>
          </a:xfrm>
          <a:prstGeom prst="rect">
            <a:avLst/>
          </a:prstGeom>
        </p:spPr>
        <p:txBody>
          <a:bodyPr wrap="square" lIns="0" tIns="0" rIns="0" bIns="0" rtlCol="0" anchor="t">
            <a:spAutoFit/>
          </a:bodyPr>
          <a:lstStyle/>
          <a:p>
            <a:pPr>
              <a:lnSpc>
                <a:spcPts val="4900"/>
              </a:lnSpc>
              <a:spcBef>
                <a:spcPct val="0"/>
              </a:spcBef>
            </a:pPr>
            <a:endParaRPr lang="en-US" sz="6000" b="1" u="sng" dirty="0" smtClean="0"/>
          </a:p>
          <a:p>
            <a:r>
              <a:rPr lang="en-US" sz="6000" b="1" dirty="0" smtClean="0"/>
              <a:t>2- Privacy </a:t>
            </a:r>
            <a:r>
              <a:rPr lang="en-US" sz="6000" b="1" dirty="0"/>
              <a:t>Violations</a:t>
            </a:r>
          </a:p>
          <a:p>
            <a:r>
              <a:rPr lang="en-US" sz="6000" b="1" dirty="0"/>
              <a:t>Case</a:t>
            </a:r>
            <a:r>
              <a:rPr lang="en-US" sz="6000" dirty="0"/>
              <a:t>: </a:t>
            </a:r>
            <a:r>
              <a:rPr lang="en-US" sz="6000" u="sng" dirty="0"/>
              <a:t>Data Exploitation by Social Media Platforms</a:t>
            </a:r>
            <a:r>
              <a:rPr lang="en-US" sz="6000" dirty="0"/>
              <a:t/>
            </a:r>
            <a:br>
              <a:rPr lang="en-US" sz="6000" dirty="0"/>
            </a:br>
            <a:r>
              <a:rPr lang="en-US" sz="6000" dirty="0"/>
              <a:t>AI algorithms on platforms like Facebook and </a:t>
            </a:r>
            <a:r>
              <a:rPr lang="en-US" sz="6000" dirty="0" err="1"/>
              <a:t>TikTok</a:t>
            </a:r>
            <a:r>
              <a:rPr lang="en-US" sz="6000" dirty="0"/>
              <a:t> have been accused of exploiting user data to drive engagement, often without explicit consent. This has raised concerns about surveillance and the ethical use of personal data.</a:t>
            </a:r>
          </a:p>
          <a:p>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74613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9566721"/>
          </a:xfrm>
          <a:prstGeom prst="rect">
            <a:avLst/>
          </a:prstGeom>
        </p:spPr>
        <p:txBody>
          <a:bodyPr wrap="square" lIns="0" tIns="0" rIns="0" bIns="0" rtlCol="0" anchor="t">
            <a:spAutoFit/>
          </a:bodyPr>
          <a:lstStyle/>
          <a:p>
            <a:pPr>
              <a:lnSpc>
                <a:spcPts val="4900"/>
              </a:lnSpc>
              <a:spcBef>
                <a:spcPct val="0"/>
              </a:spcBef>
            </a:pPr>
            <a:endParaRPr lang="en-US" sz="6000" b="1" u="sng" dirty="0" smtClean="0"/>
          </a:p>
          <a:p>
            <a:r>
              <a:rPr lang="en-US" sz="6000" b="1" dirty="0" smtClean="0"/>
              <a:t>3- Bias </a:t>
            </a:r>
            <a:r>
              <a:rPr lang="en-US" sz="6000" b="1" dirty="0"/>
              <a:t>in Decision-Making</a:t>
            </a:r>
          </a:p>
          <a:p>
            <a:r>
              <a:rPr lang="en-US" sz="6000" b="1" dirty="0"/>
              <a:t>Case</a:t>
            </a:r>
            <a:r>
              <a:rPr lang="en-US" sz="6000" dirty="0"/>
              <a:t>: </a:t>
            </a:r>
            <a:r>
              <a:rPr lang="en-US" sz="6000" u="sng" dirty="0"/>
              <a:t>Discrimination in Hiring </a:t>
            </a:r>
            <a:r>
              <a:rPr lang="en-US" sz="6000" u="sng" dirty="0" smtClean="0"/>
              <a:t>Algorithms</a:t>
            </a:r>
          </a:p>
          <a:p>
            <a:r>
              <a:rPr lang="en-US" sz="6000" u="sng" dirty="0"/>
              <a:t/>
            </a:r>
            <a:br>
              <a:rPr lang="en-US" sz="6000" u="sng" dirty="0"/>
            </a:br>
            <a:r>
              <a:rPr lang="en-US" sz="6000" dirty="0"/>
              <a:t>Companies like Amazon faced criticism for AI hiring tools that were biased against women. The algorithm, trained on historical data, favored male candidates for technical roles due to past hiring patterns.</a:t>
            </a:r>
          </a:p>
          <a:p>
            <a:r>
              <a:rPr lang="en-US" sz="6000" dirty="0" smtClean="0"/>
              <a:t>.</a:t>
            </a:r>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166093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8938344"/>
          </a:xfrm>
          <a:prstGeom prst="rect">
            <a:avLst/>
          </a:prstGeom>
        </p:spPr>
        <p:txBody>
          <a:bodyPr wrap="square" lIns="0" tIns="0" rIns="0" bIns="0" rtlCol="0" anchor="t">
            <a:spAutoFit/>
          </a:bodyPr>
          <a:lstStyle/>
          <a:p>
            <a:r>
              <a:rPr lang="en-US" sz="6000" b="1" dirty="0" smtClean="0"/>
              <a:t>4- Spread </a:t>
            </a:r>
            <a:r>
              <a:rPr lang="en-US" sz="6000" b="1" dirty="0"/>
              <a:t>of Misinformation</a:t>
            </a:r>
          </a:p>
          <a:p>
            <a:r>
              <a:rPr lang="en-US" sz="6000" b="1" dirty="0"/>
              <a:t>Case</a:t>
            </a:r>
            <a:r>
              <a:rPr lang="en-US" sz="6000" dirty="0"/>
              <a:t>: </a:t>
            </a:r>
            <a:r>
              <a:rPr lang="en-US" sz="6000" u="sng" dirty="0" err="1"/>
              <a:t>Deepfakes</a:t>
            </a:r>
            <a:r>
              <a:rPr lang="en-US" sz="6000" u="sng" dirty="0"/>
              <a:t> in Political </a:t>
            </a:r>
            <a:r>
              <a:rPr lang="en-US" sz="6000" u="sng" dirty="0" smtClean="0"/>
              <a:t>Campaigns</a:t>
            </a:r>
          </a:p>
          <a:p>
            <a:r>
              <a:rPr lang="en-US" sz="6000" dirty="0"/>
              <a:t/>
            </a:r>
            <a:br>
              <a:rPr lang="en-US" sz="6000" dirty="0"/>
            </a:br>
            <a:r>
              <a:rPr lang="en-US" sz="6000" dirty="0" err="1"/>
              <a:t>Deepfake</a:t>
            </a:r>
            <a:r>
              <a:rPr lang="en-US" sz="6000" dirty="0"/>
              <a:t> technology, powered by AI, has been used to create convincing fake videos of public figures. For example, manipulated videos of politicians have spread false information, undermining public trust.</a:t>
            </a:r>
          </a:p>
          <a:p>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102271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8015015"/>
          </a:xfrm>
          <a:prstGeom prst="rect">
            <a:avLst/>
          </a:prstGeom>
        </p:spPr>
        <p:txBody>
          <a:bodyPr wrap="square" lIns="0" tIns="0" rIns="0" bIns="0" rtlCol="0" anchor="t">
            <a:spAutoFit/>
          </a:bodyPr>
          <a:lstStyle/>
          <a:p>
            <a:r>
              <a:rPr lang="en-US" sz="6000" b="1" dirty="0" smtClean="0"/>
              <a:t>5- Over-Reliance </a:t>
            </a:r>
            <a:r>
              <a:rPr lang="en-US" sz="6000" b="1" dirty="0"/>
              <a:t>on AI</a:t>
            </a:r>
          </a:p>
          <a:p>
            <a:r>
              <a:rPr lang="en-US" sz="6000" b="1" dirty="0"/>
              <a:t>Case</a:t>
            </a:r>
            <a:r>
              <a:rPr lang="en-US" sz="6000" dirty="0"/>
              <a:t>: </a:t>
            </a:r>
            <a:r>
              <a:rPr lang="en-US" sz="6000" u="sng" dirty="0"/>
              <a:t>Boeing 737 MAX </a:t>
            </a:r>
            <a:r>
              <a:rPr lang="en-US" sz="6000" u="sng" dirty="0" smtClean="0"/>
              <a:t>Crashes</a:t>
            </a:r>
          </a:p>
          <a:p>
            <a:r>
              <a:rPr lang="en-US" sz="6000" u="sng" dirty="0"/>
              <a:t/>
            </a:r>
            <a:br>
              <a:rPr lang="en-US" sz="6000" u="sng" dirty="0"/>
            </a:br>
            <a:r>
              <a:rPr lang="en-US" sz="6000" dirty="0"/>
              <a:t>The reliance on an AI-driven flight control system (MCAS) without proper human intervention contributed to two major plane crashes in 2018 and 2019, resulting in hundreds of deaths</a:t>
            </a:r>
          </a:p>
          <a:p>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95952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7137723"/>
          </a:xfrm>
          <a:prstGeom prst="rect">
            <a:avLst/>
          </a:prstGeom>
        </p:spPr>
        <p:txBody>
          <a:bodyPr wrap="square" lIns="0" tIns="0" rIns="0" bIns="0" rtlCol="0" anchor="t">
            <a:spAutoFit/>
          </a:bodyPr>
          <a:lstStyle/>
          <a:p>
            <a:r>
              <a:rPr lang="en-US" sz="6000" b="1" dirty="0" smtClean="0"/>
              <a:t>6- Unintended </a:t>
            </a:r>
            <a:r>
              <a:rPr lang="en-US" sz="6000" b="1" dirty="0"/>
              <a:t>Consequences</a:t>
            </a:r>
          </a:p>
          <a:p>
            <a:r>
              <a:rPr lang="en-US" sz="6000" b="1" dirty="0"/>
              <a:t>Case</a:t>
            </a:r>
            <a:r>
              <a:rPr lang="en-US" sz="6000" dirty="0"/>
              <a:t>: </a:t>
            </a:r>
            <a:r>
              <a:rPr lang="en-US" sz="6000" u="sng" dirty="0"/>
              <a:t>YouTube’s AI Content </a:t>
            </a:r>
            <a:r>
              <a:rPr lang="en-US" sz="6000" u="sng" dirty="0" smtClean="0"/>
              <a:t>Recommendation</a:t>
            </a:r>
          </a:p>
          <a:p>
            <a:r>
              <a:rPr lang="en-US" sz="6000" dirty="0"/>
              <a:t/>
            </a:r>
            <a:br>
              <a:rPr lang="en-US" sz="6000" dirty="0"/>
            </a:br>
            <a:r>
              <a:rPr lang="en-US" sz="6000" dirty="0"/>
              <a:t>YouTube's AI algorithm has been criticized for promoting extremist or harmful content to increase watch time, inadvertently radicalizing users.</a:t>
            </a:r>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165990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2513509"/>
          </a:xfrm>
          <a:prstGeom prst="rect">
            <a:avLst/>
          </a:prstGeom>
        </p:spPr>
        <p:txBody>
          <a:bodyPr wrap="square" lIns="0" tIns="0" rIns="0" bIns="0" rtlCol="0" anchor="t">
            <a:spAutoFit/>
          </a:bodyPr>
          <a:lstStyle/>
          <a:p>
            <a:pPr>
              <a:lnSpc>
                <a:spcPts val="4900"/>
              </a:lnSpc>
              <a:spcBef>
                <a:spcPct val="0"/>
              </a:spcBef>
            </a:pPr>
            <a:r>
              <a:rPr lang="en-US" sz="6000" b="1" u="sng" dirty="0" smtClean="0"/>
              <a:t>Core Architecture of Gen AI</a:t>
            </a:r>
          </a:p>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649322" y="3704630"/>
            <a:ext cx="16687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lvl="0" indent="-914400" eaLnBrk="0" fontAlgn="base" hangingPunct="0">
              <a:spcBef>
                <a:spcPct val="0"/>
              </a:spcBef>
              <a:spcAft>
                <a:spcPct val="0"/>
              </a:spcAft>
              <a:buFont typeface="+mj-lt"/>
              <a:buAutoNum type="arabicPeriod"/>
            </a:pPr>
            <a:r>
              <a:rPr kumimoji="0" lang="" sz="6000" b="0" i="0" u="none" strike="noStrike" cap="none" normalizeH="0" baseline="0" dirty="0" smtClean="0">
                <a:ln>
                  <a:noFill/>
                </a:ln>
                <a:solidFill>
                  <a:schemeClr val="tx1"/>
                </a:solidFill>
                <a:effectLst/>
                <a:latin typeface="ti"/>
              </a:rPr>
              <a:t>GANs</a:t>
            </a:r>
          </a:p>
          <a:p>
            <a:pPr marL="914400" lvl="0" indent="-914400" eaLnBrk="0" fontAlgn="base" hangingPunct="0">
              <a:spcBef>
                <a:spcPct val="0"/>
              </a:spcBef>
              <a:spcAft>
                <a:spcPct val="0"/>
              </a:spcAft>
              <a:buFont typeface="+mj-lt"/>
              <a:buAutoNum type="arabicPeriod"/>
            </a:pPr>
            <a:r>
              <a:rPr lang="" sz="6000" dirty="0" smtClean="0">
                <a:latin typeface="ti"/>
              </a:rPr>
              <a:t>Transformers</a:t>
            </a:r>
          </a:p>
          <a:p>
            <a:pPr marL="914400" lvl="0" indent="-914400" eaLnBrk="0" fontAlgn="base" hangingPunct="0">
              <a:spcBef>
                <a:spcPct val="0"/>
              </a:spcBef>
              <a:spcAft>
                <a:spcPct val="0"/>
              </a:spcAft>
              <a:buFont typeface="+mj-lt"/>
              <a:buAutoNum type="arabicPeriod"/>
            </a:pPr>
            <a:r>
              <a:rPr kumimoji="0" lang="" sz="6000" b="0" i="0" u="none" strike="noStrike" cap="none" normalizeH="0" baseline="0" dirty="0" smtClean="0">
                <a:ln>
                  <a:noFill/>
                </a:ln>
                <a:solidFill>
                  <a:schemeClr val="tx1"/>
                </a:solidFill>
                <a:effectLst/>
                <a:latin typeface="ti"/>
              </a:rPr>
              <a:t>VAEs</a:t>
            </a:r>
          </a:p>
        </p:txBody>
      </p:sp>
    </p:spTree>
    <p:extLst>
      <p:ext uri="{BB962C8B-B14F-4D97-AF65-F5344CB8AC3E}">
        <p14:creationId xmlns:p14="http://schemas.microsoft.com/office/powerpoint/2010/main" val="25166501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649322" y="934641"/>
            <a:ext cx="16687800"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b="1" dirty="0"/>
              <a:t>Generative Adversarial Networks (GANs)</a:t>
            </a:r>
            <a:r>
              <a:rPr lang="en-US" sz="6000" dirty="0"/>
              <a:t> </a:t>
            </a:r>
            <a:endParaRPr lang="en-US" sz="6000" dirty="0" smtClean="0"/>
          </a:p>
          <a:p>
            <a:pPr lvl="0" eaLnBrk="0" fontAlgn="base" hangingPunct="0">
              <a:spcBef>
                <a:spcPct val="0"/>
              </a:spcBef>
              <a:spcAft>
                <a:spcPct val="0"/>
              </a:spcAft>
            </a:pPr>
            <a:endParaRPr lang="en-US" sz="6000" dirty="0"/>
          </a:p>
          <a:p>
            <a:pPr marL="857250" lvl="0" indent="-857250" eaLnBrk="0" fontAlgn="base" hangingPunct="0">
              <a:spcBef>
                <a:spcPct val="0"/>
              </a:spcBef>
              <a:spcAft>
                <a:spcPct val="0"/>
              </a:spcAft>
              <a:buFont typeface="Arial" panose="020B0604020202020204" pitchFamily="34" charset="0"/>
              <a:buChar char="•"/>
            </a:pPr>
            <a:r>
              <a:rPr lang="en-US" sz="6000" dirty="0" smtClean="0"/>
              <a:t>They are </a:t>
            </a:r>
            <a:r>
              <a:rPr lang="en-US" sz="6000" dirty="0"/>
              <a:t>a class of machine learning models used for generating new data that resembles a given dataset</a:t>
            </a:r>
            <a:r>
              <a:rPr lang="en-US" sz="6000" dirty="0" smtClean="0"/>
              <a:t>.</a:t>
            </a:r>
          </a:p>
          <a:p>
            <a:pPr marL="857250" lvl="0" indent="-857250" eaLnBrk="0" fontAlgn="base" hangingPunct="0">
              <a:spcBef>
                <a:spcPct val="0"/>
              </a:spcBef>
              <a:spcAft>
                <a:spcPct val="0"/>
              </a:spcAft>
              <a:buFont typeface="Arial" panose="020B0604020202020204" pitchFamily="34" charset="0"/>
              <a:buChar char="•"/>
            </a:pPr>
            <a:endParaRPr lang="en-US" sz="6000" dirty="0"/>
          </a:p>
          <a:p>
            <a:pPr marL="857250" lvl="0" indent="-857250" eaLnBrk="0" fontAlgn="base" hangingPunct="0">
              <a:spcBef>
                <a:spcPct val="0"/>
              </a:spcBef>
              <a:spcAft>
                <a:spcPct val="0"/>
              </a:spcAft>
              <a:buFont typeface="Arial" panose="020B0604020202020204" pitchFamily="34" charset="0"/>
              <a:buChar char="•"/>
            </a:pPr>
            <a:r>
              <a:rPr lang="en-US" sz="6000" dirty="0" smtClean="0"/>
              <a:t> Introduced </a:t>
            </a:r>
            <a:r>
              <a:rPr lang="en-US" sz="6000" dirty="0"/>
              <a:t>in 2014 by Ian </a:t>
            </a:r>
            <a:r>
              <a:rPr lang="en-US" sz="6000" dirty="0" err="1" smtClean="0"/>
              <a:t>Goodfellow</a:t>
            </a:r>
            <a:endParaRPr lang="en-US" sz="6000" dirty="0"/>
          </a:p>
          <a:p>
            <a:pPr marL="857250" lvl="0" indent="-857250" eaLnBrk="0" fontAlgn="base" hangingPunct="0">
              <a:spcBef>
                <a:spcPct val="0"/>
              </a:spcBef>
              <a:spcAft>
                <a:spcPct val="0"/>
              </a:spcAft>
              <a:buFont typeface="Arial" panose="020B0604020202020204" pitchFamily="34" charset="0"/>
              <a:buChar char="•"/>
            </a:pPr>
            <a:r>
              <a:rPr lang="en-US" sz="6000" dirty="0" smtClean="0"/>
              <a:t> image </a:t>
            </a:r>
            <a:r>
              <a:rPr lang="en-US" sz="6000" dirty="0"/>
              <a:t>generation, video synthesis, and data augmentation.</a:t>
            </a:r>
            <a:endParaRPr kumimoji="0" lang="" sz="6000" b="0" i="0" u="none" strike="noStrike" cap="none" normalizeH="0" baseline="0" dirty="0" smtClean="0">
              <a:ln>
                <a:noFill/>
              </a:ln>
              <a:solidFill>
                <a:schemeClr val="tx1"/>
              </a:solidFill>
              <a:effectLst/>
              <a:latin typeface="ti"/>
            </a:endParaRPr>
          </a:p>
        </p:txBody>
      </p:sp>
    </p:spTree>
    <p:extLst>
      <p:ext uri="{BB962C8B-B14F-4D97-AF65-F5344CB8AC3E}">
        <p14:creationId xmlns:p14="http://schemas.microsoft.com/office/powerpoint/2010/main" val="173591111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260924" y="1051039"/>
            <a:ext cx="16687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b="1" dirty="0" smtClean="0"/>
              <a:t>Two neural Networks compete with each other</a:t>
            </a:r>
            <a:endParaRPr lang="en-US" sz="6000" dirty="0" smtClean="0"/>
          </a:p>
          <a:p>
            <a:pPr lvl="0" eaLnBrk="0" fontAlgn="base" hangingPunct="0">
              <a:spcBef>
                <a:spcPct val="0"/>
              </a:spcBef>
              <a:spcAft>
                <a:spcPct val="0"/>
              </a:spcAft>
            </a:pPr>
            <a:endParaRPr lang="en-US" sz="6000" dirty="0"/>
          </a:p>
        </p:txBody>
      </p:sp>
      <p:sp>
        <p:nvSpPr>
          <p:cNvPr id="2" name="Rectangle 1"/>
          <p:cNvSpPr>
            <a:spLocks noChangeArrowheads="1"/>
          </p:cNvSpPr>
          <p:nvPr/>
        </p:nvSpPr>
        <p:spPr bwMode="auto">
          <a:xfrm>
            <a:off x="381466" y="3116564"/>
            <a:ext cx="13335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 sz="4400" b="1" i="0" u="none" strike="noStrike" cap="none" normalizeH="0" baseline="0" dirty="0" smtClean="0">
                <a:ln>
                  <a:noFill/>
                </a:ln>
                <a:solidFill>
                  <a:schemeClr val="tx1"/>
                </a:solidFill>
                <a:effectLst/>
                <a:latin typeface="Arial" panose="020B0604020202020204" pitchFamily="34" charset="0"/>
              </a:rPr>
              <a:t>Generator</a:t>
            </a:r>
            <a:r>
              <a:rPr kumimoji="0" lang="" sz="4400" b="0" i="0" u="none" strike="noStrike" cap="none" normalizeH="0" baseline="0" dirty="0" smtClean="0">
                <a:ln>
                  <a:noFill/>
                </a:ln>
                <a:solidFill>
                  <a:schemeClr val="tx1"/>
                </a:solidFill>
                <a:effectLst/>
                <a:latin typeface="Arial" panose="020B0604020202020204" pitchFamily="34" charset="0"/>
              </a:rPr>
              <a:t>: Creates fake data samples (e.g., images) intended to mimic the real data.</a:t>
            </a:r>
            <a:endParaRPr kumimoji="0" 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 sz="4400" b="1" i="0" u="none" strike="noStrike" cap="none" normalizeH="0" baseline="0" dirty="0" smtClean="0">
                <a:ln>
                  <a:noFill/>
                </a:ln>
                <a:solidFill>
                  <a:schemeClr val="tx1"/>
                </a:solidFill>
                <a:effectLst/>
                <a:latin typeface="Arial" panose="020B0604020202020204" pitchFamily="34" charset="0"/>
              </a:rPr>
              <a:t>Discriminator</a:t>
            </a:r>
            <a:r>
              <a:rPr kumimoji="0" lang="" sz="4400" b="0" i="0" u="none" strike="noStrike" cap="none" normalizeH="0" baseline="0" dirty="0" smtClean="0">
                <a:ln>
                  <a:noFill/>
                </a:ln>
                <a:solidFill>
                  <a:schemeClr val="tx1"/>
                </a:solidFill>
                <a:effectLst/>
                <a:latin typeface="Arial" panose="020B0604020202020204" pitchFamily="34" charset="0"/>
              </a:rPr>
              <a:t>: Evaluates data samples and distinguishes between real data (from the training set) and fake data (produced by the generator). </a:t>
            </a:r>
          </a:p>
        </p:txBody>
      </p:sp>
    </p:spTree>
    <p:extLst>
      <p:ext uri="{BB962C8B-B14F-4D97-AF65-F5344CB8AC3E}">
        <p14:creationId xmlns:p14="http://schemas.microsoft.com/office/powerpoint/2010/main" val="254274827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1628148" y="2085479"/>
            <a:ext cx="5631152" cy="7558249"/>
            <a:chOff x="0" y="0"/>
            <a:chExt cx="7508202" cy="10077666"/>
          </a:xfrm>
        </p:grpSpPr>
        <p:sp>
          <p:nvSpPr>
            <p:cNvPr id="24" name="Freeform 24"/>
            <p:cNvSpPr/>
            <p:nvPr/>
          </p:nvSpPr>
          <p:spPr>
            <a:xfrm rot="-892123">
              <a:off x="598039" y="426990"/>
              <a:ext cx="4004390" cy="5183677"/>
            </a:xfrm>
            <a:custGeom>
              <a:avLst/>
              <a:gdLst/>
              <a:ahLst/>
              <a:cxnLst/>
              <a:rect l="l" t="t" r="r" b="b"/>
              <a:pathLst>
                <a:path w="4004390" h="5183677">
                  <a:moveTo>
                    <a:pt x="0" y="0"/>
                  </a:moveTo>
                  <a:lnTo>
                    <a:pt x="4004390" y="0"/>
                  </a:lnTo>
                  <a:lnTo>
                    <a:pt x="4004390" y="5183676"/>
                  </a:lnTo>
                  <a:lnTo>
                    <a:pt x="0" y="518367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rot="971148">
              <a:off x="2860691" y="4438604"/>
              <a:ext cx="4004390" cy="5183677"/>
            </a:xfrm>
            <a:custGeom>
              <a:avLst/>
              <a:gdLst/>
              <a:ahLst/>
              <a:cxnLst/>
              <a:rect l="l" t="t" r="r" b="b"/>
              <a:pathLst>
                <a:path w="4004390" h="5183677">
                  <a:moveTo>
                    <a:pt x="0" y="0"/>
                  </a:moveTo>
                  <a:lnTo>
                    <a:pt x="4004390" y="0"/>
                  </a:lnTo>
                  <a:lnTo>
                    <a:pt x="4004390" y="5183677"/>
                  </a:lnTo>
                  <a:lnTo>
                    <a:pt x="0" y="518367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6" name="TextBox 26"/>
          <p:cNvSpPr txBox="1"/>
          <p:nvPr/>
        </p:nvSpPr>
        <p:spPr>
          <a:xfrm>
            <a:off x="340843" y="595561"/>
            <a:ext cx="8803157" cy="999629"/>
          </a:xfrm>
          <a:prstGeom prst="rect">
            <a:avLst/>
          </a:prstGeom>
        </p:spPr>
        <p:txBody>
          <a:bodyPr wrap="square" lIns="0" tIns="0" rIns="0" bIns="0" rtlCol="0" anchor="t">
            <a:spAutoFit/>
          </a:bodyPr>
          <a:lstStyle/>
          <a:p>
            <a:pPr>
              <a:lnSpc>
                <a:spcPts val="7554"/>
              </a:lnSpc>
            </a:pPr>
            <a:r>
              <a:rPr lang="en-US" sz="7479" b="1" dirty="0" smtClean="0">
                <a:solidFill>
                  <a:srgbClr val="231F20"/>
                </a:solidFill>
                <a:latin typeface="Playfair Display Bold"/>
                <a:ea typeface="Playfair Display Bold"/>
                <a:cs typeface="Playfair Display Bold"/>
                <a:sym typeface="Playfair Display Bold"/>
              </a:rPr>
              <a:t>List Of Contents</a:t>
            </a:r>
            <a:endParaRPr lang="en-US" sz="7479" b="1" dirty="0">
              <a:solidFill>
                <a:srgbClr val="231F20"/>
              </a:solidFill>
              <a:latin typeface="Playfair Display Bold"/>
              <a:ea typeface="Playfair Display Bold"/>
              <a:cs typeface="Playfair Display Bold"/>
              <a:sym typeface="Playfair Display Bold"/>
            </a:endParaRPr>
          </a:p>
        </p:txBody>
      </p:sp>
      <p:sp>
        <p:nvSpPr>
          <p:cNvPr id="27" name="TextBox 27"/>
          <p:cNvSpPr txBox="1"/>
          <p:nvPr/>
        </p:nvSpPr>
        <p:spPr>
          <a:xfrm>
            <a:off x="1644806" y="2314871"/>
            <a:ext cx="11994994" cy="8168903"/>
          </a:xfrm>
          <a:prstGeom prst="rect">
            <a:avLst/>
          </a:prstGeom>
        </p:spPr>
        <p:txBody>
          <a:bodyPr wrap="square" lIns="0" tIns="0" rIns="0" bIns="0" rtlCol="0" anchor="t">
            <a:spAutoFit/>
          </a:bodyPr>
          <a:lstStyle/>
          <a:p>
            <a:pPr marL="514350" indent="-514350">
              <a:lnSpc>
                <a:spcPts val="4900"/>
              </a:lnSpc>
              <a:spcBef>
                <a:spcPct val="0"/>
              </a:spcBef>
              <a:buAutoNum type="arabicPeriod"/>
            </a:pPr>
            <a:r>
              <a:rPr lang="en-US" sz="5400" dirty="0" smtClean="0">
                <a:sym typeface="Lato Bold"/>
              </a:rPr>
              <a:t>Understanding of Generative AI</a:t>
            </a:r>
          </a:p>
          <a:p>
            <a:pPr marL="514350" indent="-514350">
              <a:lnSpc>
                <a:spcPts val="4900"/>
              </a:lnSpc>
              <a:spcBef>
                <a:spcPct val="0"/>
              </a:spcBef>
              <a:buAutoNum type="arabicPeriod"/>
            </a:pPr>
            <a:r>
              <a:rPr lang="en-US" sz="5400" dirty="0" smtClean="0">
                <a:sym typeface="Lato Bold"/>
              </a:rPr>
              <a:t>What types of content can be generated by Gen AI</a:t>
            </a:r>
          </a:p>
          <a:p>
            <a:pPr marL="514350" indent="-514350">
              <a:lnSpc>
                <a:spcPts val="4900"/>
              </a:lnSpc>
              <a:spcBef>
                <a:spcPct val="0"/>
              </a:spcBef>
              <a:buAutoNum type="arabicPeriod"/>
            </a:pPr>
            <a:r>
              <a:rPr lang="en-US" sz="5400" dirty="0" smtClean="0">
                <a:sym typeface="Lato Bold"/>
              </a:rPr>
              <a:t>Past, Present and Future Considerations of AI</a:t>
            </a:r>
          </a:p>
          <a:p>
            <a:pPr marL="514350" indent="-514350">
              <a:lnSpc>
                <a:spcPts val="4900"/>
              </a:lnSpc>
              <a:spcBef>
                <a:spcPct val="0"/>
              </a:spcBef>
              <a:buAutoNum type="arabicPeriod"/>
            </a:pPr>
            <a:r>
              <a:rPr lang="en-US" sz="5400" dirty="0" smtClean="0">
                <a:sym typeface="Lato Bold"/>
              </a:rPr>
              <a:t>Advantages and Disadvantages of AI</a:t>
            </a:r>
          </a:p>
          <a:p>
            <a:pPr marL="514350" indent="-514350">
              <a:lnSpc>
                <a:spcPts val="4900"/>
              </a:lnSpc>
              <a:spcBef>
                <a:spcPct val="0"/>
              </a:spcBef>
              <a:buAutoNum type="arabicPeriod"/>
            </a:pPr>
            <a:r>
              <a:rPr lang="en-US" sz="5400" dirty="0" smtClean="0">
                <a:sym typeface="Lato Bold"/>
              </a:rPr>
              <a:t>Generative models: GANs </a:t>
            </a:r>
            <a:r>
              <a:rPr lang="en-US" sz="5400" smtClean="0">
                <a:sym typeface="Lato Bold"/>
              </a:rPr>
              <a:t>and VAEs</a:t>
            </a:r>
          </a:p>
          <a:p>
            <a:pPr>
              <a:lnSpc>
                <a:spcPts val="4900"/>
              </a:lnSpc>
              <a:spcBef>
                <a:spcPct val="0"/>
              </a:spcBef>
            </a:pPr>
            <a:r>
              <a:rPr lang="en-US" sz="5400" smtClean="0">
                <a:sym typeface="Lato Bold"/>
              </a:rPr>
              <a:t/>
            </a:r>
            <a:br>
              <a:rPr lang="en-US" sz="5400" smtClean="0">
                <a:sym typeface="Lato Bold"/>
              </a:rPr>
            </a:br>
            <a:endParaRPr lang="en-US" sz="5400" smtClean="0">
              <a:sym typeface="Lato Bold"/>
            </a:endParaRPr>
          </a:p>
          <a:p>
            <a:pPr marL="514350" indent="-514350">
              <a:lnSpc>
                <a:spcPts val="4900"/>
              </a:lnSpc>
              <a:spcBef>
                <a:spcPct val="0"/>
              </a:spcBef>
              <a:buAutoNum type="arabicPeriod"/>
            </a:pPr>
            <a:endParaRPr lang="en-US" sz="5400" dirty="0" smtClean="0">
              <a:sym typeface="Lato Bold"/>
            </a:endParaRPr>
          </a:p>
          <a:p>
            <a:pPr marL="514350" indent="-514350">
              <a:lnSpc>
                <a:spcPts val="4900"/>
              </a:lnSpc>
              <a:spcBef>
                <a:spcPct val="0"/>
              </a:spcBef>
              <a:buAutoNum type="arabicPeriod"/>
            </a:pPr>
            <a:endParaRPr lang="en-US" sz="5400" dirty="0" smtClean="0">
              <a:sym typeface="Lato Bold"/>
            </a:endParaRPr>
          </a:p>
          <a:p>
            <a:pPr marL="514350" indent="-514350">
              <a:lnSpc>
                <a:spcPts val="4900"/>
              </a:lnSpc>
              <a:spcBef>
                <a:spcPct val="0"/>
              </a:spcBef>
              <a:buAutoNum type="arabicPeriod"/>
            </a:pPr>
            <a:endParaRPr lang="en-US" sz="5400" dirty="0" smtClean="0">
              <a:sym typeface="Lato Bold"/>
            </a:endParaRPr>
          </a:p>
          <a:p>
            <a:pPr marL="514350" indent="-514350">
              <a:lnSpc>
                <a:spcPts val="4900"/>
              </a:lnSpc>
              <a:spcBef>
                <a:spcPct val="0"/>
              </a:spcBef>
              <a:buAutoNum type="arabicPeriod"/>
            </a:pPr>
            <a:endParaRPr lang="en-US" sz="5400" dirty="0" smtClean="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260924" y="1512703"/>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b="1" dirty="0" smtClean="0"/>
              <a:t>Adversarial Training</a:t>
            </a:r>
            <a:endParaRPr lang="en-US" sz="6000" dirty="0"/>
          </a:p>
        </p:txBody>
      </p:sp>
      <p:sp>
        <p:nvSpPr>
          <p:cNvPr id="2" name="Rectangle 1"/>
          <p:cNvSpPr>
            <a:spLocks noChangeArrowheads="1"/>
          </p:cNvSpPr>
          <p:nvPr/>
        </p:nvSpPr>
        <p:spPr bwMode="auto">
          <a:xfrm>
            <a:off x="381466" y="2899420"/>
            <a:ext cx="1656725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dirty="0" smtClean="0"/>
              <a:t>1- The </a:t>
            </a:r>
            <a:r>
              <a:rPr lang="en-US" sz="4800" b="1" dirty="0"/>
              <a:t>generator</a:t>
            </a:r>
            <a:r>
              <a:rPr lang="en-US" sz="4800" dirty="0"/>
              <a:t> tries to produce increasingly realistic fake data to fool the discriminator</a:t>
            </a:r>
            <a:r>
              <a:rPr lang="en-US" sz="4800" dirty="0" smtClean="0"/>
              <a:t>.</a:t>
            </a:r>
            <a:endParaRPr lang="en-US" sz="4800" dirty="0"/>
          </a:p>
          <a:p>
            <a:r>
              <a:rPr lang="en-US" sz="4800" dirty="0" smtClean="0"/>
              <a:t>2- The </a:t>
            </a:r>
            <a:r>
              <a:rPr lang="en-US" sz="4800" b="1" dirty="0"/>
              <a:t>discriminator</a:t>
            </a:r>
            <a:r>
              <a:rPr lang="en-US" sz="4800" dirty="0"/>
              <a:t> improves its ability to detect fake data</a:t>
            </a:r>
            <a:r>
              <a:rPr lang="en-US" sz="4800" dirty="0" smtClean="0"/>
              <a:t>.</a:t>
            </a:r>
          </a:p>
          <a:p>
            <a:endParaRPr lang="en-US" sz="4800" dirty="0"/>
          </a:p>
          <a:p>
            <a:endParaRPr lang="en-US" sz="4800" dirty="0"/>
          </a:p>
          <a:p>
            <a:r>
              <a:rPr lang="en-US" sz="4800" dirty="0" err="1" smtClean="0"/>
              <a:t>Competetion</a:t>
            </a:r>
            <a:r>
              <a:rPr lang="en-US" sz="4800" dirty="0" smtClean="0"/>
              <a:t> results in </a:t>
            </a:r>
            <a:r>
              <a:rPr lang="en-US" sz="4800" dirty="0"/>
              <a:t>a generator that produces high-quality data.</a:t>
            </a:r>
          </a:p>
          <a:p>
            <a:pPr marL="0" marR="0" lvl="0" indent="0" algn="l" defTabSz="914400" rtl="0" eaLnBrk="0" fontAlgn="base" latinLnBrk="0" hangingPunct="0">
              <a:lnSpc>
                <a:spcPct val="100000"/>
              </a:lnSpc>
              <a:spcBef>
                <a:spcPct val="0"/>
              </a:spcBef>
              <a:spcAft>
                <a:spcPct val="0"/>
              </a:spcAft>
              <a:buClrTx/>
              <a:buSzTx/>
              <a:tabLst/>
            </a:pP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61014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914400" y="5375493"/>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548942" y="637714"/>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b="1" dirty="0" smtClean="0"/>
              <a:t>VAEs</a:t>
            </a:r>
            <a:endParaRPr lang="en-US" sz="6000" dirty="0"/>
          </a:p>
        </p:txBody>
      </p:sp>
      <p:sp>
        <p:nvSpPr>
          <p:cNvPr id="2" name="Rectangle 1"/>
          <p:cNvSpPr>
            <a:spLocks noChangeArrowheads="1"/>
          </p:cNvSpPr>
          <p:nvPr/>
        </p:nvSpPr>
        <p:spPr bwMode="auto">
          <a:xfrm>
            <a:off x="507334" y="2120563"/>
            <a:ext cx="1656725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A </a:t>
            </a:r>
            <a:r>
              <a:rPr lang="en-US" sz="4800" b="1" dirty="0" err="1"/>
              <a:t>Variational</a:t>
            </a:r>
            <a:r>
              <a:rPr lang="en-US" sz="4800" b="1" dirty="0"/>
              <a:t> </a:t>
            </a:r>
            <a:r>
              <a:rPr lang="en-US" sz="4800" b="1" dirty="0" err="1"/>
              <a:t>Autoencoder</a:t>
            </a:r>
            <a:r>
              <a:rPr lang="en-US" sz="4800" b="1" dirty="0"/>
              <a:t> (VAE)</a:t>
            </a:r>
            <a:r>
              <a:rPr lang="en-US" sz="4800" dirty="0"/>
              <a:t> is a type of generative model that learns to represent data in a compressed, lower-dimensional latent space and generate new data points similar to the original dataset</a:t>
            </a:r>
            <a:r>
              <a:rPr lang="en-US" sz="4800" dirty="0" smtClean="0"/>
              <a:t>.</a:t>
            </a:r>
          </a:p>
          <a:p>
            <a:pPr lvl="0" eaLnBrk="0" fontAlgn="base" hangingPunct="0">
              <a:spcBef>
                <a:spcPct val="0"/>
              </a:spcBef>
              <a:spcAft>
                <a:spcPct val="0"/>
              </a:spcAft>
            </a:pPr>
            <a:endParaRPr kumimoji="0" lang="en-US" sz="4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lang="en-US" sz="4800" dirty="0" smtClean="0">
              <a:latin typeface="Arial" panose="020B0604020202020204" pitchFamily="34" charset="0"/>
            </a:endParaRPr>
          </a:p>
          <a:p>
            <a:pPr lvl="0" eaLnBrk="0" fontAlgn="base" hangingPunct="0">
              <a:spcBef>
                <a:spcPct val="0"/>
              </a:spcBef>
              <a:spcAft>
                <a:spcPct val="0"/>
              </a:spcAft>
            </a:pPr>
            <a:r>
              <a:rPr lang="en-US" sz="4800" dirty="0"/>
              <a:t>built using deep learning </a:t>
            </a:r>
            <a:r>
              <a:rPr lang="en-US" sz="4800" dirty="0" smtClean="0"/>
              <a:t>frameworks</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93239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1260544" y="5865598"/>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548942" y="637714"/>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b="1" dirty="0"/>
              <a:t>Encoders: Understanding and Compressing</a:t>
            </a:r>
            <a:endParaRPr lang="en-US" sz="6000" b="1" dirty="0"/>
          </a:p>
        </p:txBody>
      </p:sp>
      <p:sp>
        <p:nvSpPr>
          <p:cNvPr id="2" name="Rectangle 1"/>
          <p:cNvSpPr>
            <a:spLocks noChangeArrowheads="1"/>
          </p:cNvSpPr>
          <p:nvPr/>
        </p:nvSpPr>
        <p:spPr bwMode="auto">
          <a:xfrm>
            <a:off x="609213" y="2066515"/>
            <a:ext cx="16567258" cy="821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The </a:t>
            </a:r>
            <a:r>
              <a:rPr lang="en-US" sz="4800" b="1" dirty="0"/>
              <a:t>encoder</a:t>
            </a:r>
            <a:r>
              <a:rPr lang="en-US" sz="4800" dirty="0"/>
              <a:t> is like a translator that takes complex data (e.g., an image) and translates it into a simple, compact representation</a:t>
            </a:r>
            <a:r>
              <a:rPr lang="en-US" sz="4800" dirty="0" smtClean="0"/>
              <a:t>.</a:t>
            </a:r>
          </a:p>
          <a:p>
            <a:pPr lvl="0" eaLnBrk="0" fontAlgn="base" hangingPunct="0">
              <a:spcBef>
                <a:spcPct val="0"/>
              </a:spcBef>
              <a:spcAft>
                <a:spcPct val="0"/>
              </a:spcAft>
            </a:pPr>
            <a:endParaRPr kumimoji="0" lang="en-US" sz="4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sz="4800" dirty="0" smtClean="0">
                <a:latin typeface="Arial" panose="020B0604020202020204" pitchFamily="34" charset="0"/>
              </a:rPr>
              <a:t>1- Input</a:t>
            </a:r>
          </a:p>
          <a:p>
            <a:pPr marL="685800" lvl="0" indent="-685800" eaLnBrk="0" fontAlgn="base" hangingPunct="0">
              <a:spcBef>
                <a:spcPct val="0"/>
              </a:spcBef>
              <a:spcAft>
                <a:spcPct val="0"/>
              </a:spcAft>
              <a:buFont typeface="Arial" panose="020B0604020202020204" pitchFamily="34" charset="0"/>
              <a:buChar char="•"/>
            </a:pPr>
            <a:r>
              <a:rPr lang="en-US" sz="4800" dirty="0"/>
              <a:t>28x28 </a:t>
            </a:r>
            <a:r>
              <a:rPr lang="en-US" sz="4800" dirty="0" smtClean="0"/>
              <a:t>pixels</a:t>
            </a:r>
          </a:p>
          <a:p>
            <a:pPr marL="685800" lvl="0" indent="-685800" eaLnBrk="0" fontAlgn="base" hangingPunct="0">
              <a:spcBef>
                <a:spcPct val="0"/>
              </a:spcBef>
              <a:spcAft>
                <a:spcPct val="0"/>
              </a:spcAft>
              <a:buFont typeface="Arial" panose="020B0604020202020204" pitchFamily="34" charset="0"/>
              <a:buChar char="•"/>
            </a:pPr>
            <a:r>
              <a:rPr lang="en-US" sz="4800" dirty="0" smtClean="0"/>
              <a:t>784 </a:t>
            </a:r>
            <a:r>
              <a:rPr lang="en-US" sz="4800" dirty="0"/>
              <a:t>numbers to describe the image</a:t>
            </a:r>
            <a:r>
              <a:rPr lang="en-US" sz="4800" dirty="0" smtClean="0"/>
              <a:t>.</a:t>
            </a:r>
          </a:p>
          <a:p>
            <a:pPr marL="685800" lvl="0" indent="-685800" eaLnBrk="0" fontAlgn="base" hangingPunct="0">
              <a:spcBef>
                <a:spcPct val="0"/>
              </a:spcBef>
              <a:spcAft>
                <a:spcPct val="0"/>
              </a:spcAft>
              <a:buFont typeface="Arial" panose="020B0604020202020204" pitchFamily="34" charset="0"/>
              <a:buChar char="•"/>
            </a:pPr>
            <a:endParaRPr kumimoji="0" lang="en-US" sz="4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sz="4800" dirty="0"/>
              <a:t>2- Compressing:</a:t>
            </a:r>
          </a:p>
          <a:p>
            <a:pPr lvl="0" eaLnBrk="0" fontAlgn="base" hangingPunct="0">
              <a:spcBef>
                <a:spcPct val="0"/>
              </a:spcBef>
              <a:spcAft>
                <a:spcPct val="0"/>
              </a:spcAft>
            </a:pPr>
            <a:r>
              <a:rPr lang="en-US" sz="4800" dirty="0"/>
              <a:t>The encoder reduces these 784 numbers into a few numbers (say, 2 or 3). </a:t>
            </a:r>
            <a:endParaRPr lang="" sz="4800" dirty="0">
              <a:latin typeface="Arial" panose="020B0604020202020204" pitchFamily="34" charset="0"/>
            </a:endParaRPr>
          </a:p>
          <a:p>
            <a:pPr lvl="0" eaLnBrk="0" fontAlgn="base" hangingPunct="0">
              <a:spcBef>
                <a:spcPct val="0"/>
              </a:spcBef>
              <a:spcAft>
                <a:spcPct val="0"/>
              </a:spcAft>
            </a:pP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449413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1260544" y="5865598"/>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548942" y="637714"/>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sz="6000" b="1" dirty="0"/>
          </a:p>
        </p:txBody>
      </p:sp>
      <p:sp>
        <p:nvSpPr>
          <p:cNvPr id="2" name="Rectangle 1"/>
          <p:cNvSpPr>
            <a:spLocks noChangeArrowheads="1"/>
          </p:cNvSpPr>
          <p:nvPr/>
        </p:nvSpPr>
        <p:spPr bwMode="auto">
          <a:xfrm>
            <a:off x="316452" y="800100"/>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u="sng" dirty="0"/>
              <a:t>Decoders: Rebuilding from Compressed </a:t>
            </a:r>
            <a:r>
              <a:rPr lang="en-US" sz="4800" b="1" u="sng" dirty="0" smtClean="0"/>
              <a:t>Info</a:t>
            </a:r>
          </a:p>
          <a:p>
            <a:endParaRPr lang="en-US" sz="4800" b="1" u="sng" dirty="0"/>
          </a:p>
          <a:p>
            <a:r>
              <a:rPr lang="en-US" sz="4800" dirty="0"/>
              <a:t>The </a:t>
            </a:r>
            <a:r>
              <a:rPr lang="en-US" sz="4800" b="1" dirty="0"/>
              <a:t>decoder</a:t>
            </a:r>
            <a:r>
              <a:rPr lang="en-US" sz="4800" dirty="0"/>
              <a:t> is like an artist who takes the simple representation (from the encoder) and tries to reconstruct the original data</a:t>
            </a:r>
            <a:r>
              <a:rPr lang="en-US" sz="4800" dirty="0" smtClean="0"/>
              <a:t>.</a:t>
            </a:r>
          </a:p>
          <a:p>
            <a:endParaRPr lang="en-US" sz="4800" dirty="0" smtClean="0"/>
          </a:p>
          <a:p>
            <a:r>
              <a:rPr lang="en-US" sz="4800" dirty="0" smtClean="0"/>
              <a:t>1- Input</a:t>
            </a:r>
            <a:r>
              <a:rPr lang="en-US" sz="4800" dirty="0"/>
              <a:t>: The decoder starts with the compressed representation </a:t>
            </a:r>
            <a:r>
              <a:rPr lang="en-US" sz="4800" dirty="0" smtClean="0"/>
              <a:t>which </a:t>
            </a:r>
            <a:r>
              <a:rPr lang="en-US" sz="4800" dirty="0"/>
              <a:t>was sampled from the encoder's distribution</a:t>
            </a:r>
            <a:r>
              <a:rPr lang="en-US" sz="4800" dirty="0" smtClean="0"/>
              <a:t>.</a:t>
            </a:r>
          </a:p>
          <a:p>
            <a:endParaRPr lang="en-US" sz="4800" dirty="0"/>
          </a:p>
          <a:p>
            <a:r>
              <a:rPr lang="en-US" sz="4800" dirty="0" smtClean="0"/>
              <a:t>2- Reconstructing</a:t>
            </a:r>
            <a:endParaRPr lang="en-US" sz="4800" dirty="0"/>
          </a:p>
          <a:p>
            <a:pPr lvl="0" eaLnBrk="0" fontAlgn="base" hangingPunct="0">
              <a:spcBef>
                <a:spcPct val="0"/>
              </a:spcBef>
              <a:spcAft>
                <a:spcPct val="0"/>
              </a:spcAft>
            </a:pP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69006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1260544" y="5865598"/>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548942" y="637714"/>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sz="6000" b="1" dirty="0"/>
          </a:p>
        </p:txBody>
      </p:sp>
      <p:sp>
        <p:nvSpPr>
          <p:cNvPr id="2" name="Rectangle 1"/>
          <p:cNvSpPr>
            <a:spLocks noChangeArrowheads="1"/>
          </p:cNvSpPr>
          <p:nvPr/>
        </p:nvSpPr>
        <p:spPr bwMode="auto">
          <a:xfrm>
            <a:off x="316452" y="1538764"/>
            <a:ext cx="1656725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u="sng" dirty="0" smtClean="0"/>
              <a:t>Coordination of Encoder and Decoder</a:t>
            </a:r>
          </a:p>
          <a:p>
            <a:endParaRPr lang="en-US" sz="4800" b="1" u="sng" dirty="0"/>
          </a:p>
          <a:p>
            <a:endParaRPr lang="en-US" sz="4800" b="1" u="sng" dirty="0"/>
          </a:p>
          <a:p>
            <a:r>
              <a:rPr lang="en-US" sz="4800" dirty="0" smtClean="0"/>
              <a:t>The </a:t>
            </a:r>
            <a:r>
              <a:rPr lang="en-US" sz="4800" b="1" dirty="0"/>
              <a:t>encoder</a:t>
            </a:r>
            <a:r>
              <a:rPr lang="en-US" sz="4800" dirty="0"/>
              <a:t> summarizes the input into a compact "idea" (latent space distribution).</a:t>
            </a:r>
          </a:p>
          <a:p>
            <a:r>
              <a:rPr lang="en-US" sz="4800" dirty="0"/>
              <a:t>The </a:t>
            </a:r>
            <a:r>
              <a:rPr lang="en-US" sz="4800" b="1" dirty="0"/>
              <a:t>decoder</a:t>
            </a:r>
            <a:r>
              <a:rPr lang="en-US" sz="4800" dirty="0"/>
              <a:t> uses this "idea" to recreate something similar to the original input.</a:t>
            </a:r>
          </a:p>
          <a:p>
            <a:pPr lvl="0" eaLnBrk="0" fontAlgn="base" hangingPunct="0">
              <a:spcBef>
                <a:spcPct val="0"/>
              </a:spcBef>
              <a:spcAft>
                <a:spcPct val="0"/>
              </a:spcAft>
            </a:pP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052722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1260544" y="5865598"/>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548942" y="637714"/>
            <a:ext cx="16687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sz="6000" b="1" dirty="0"/>
          </a:p>
        </p:txBody>
      </p:sp>
      <p:sp>
        <p:nvSpPr>
          <p:cNvPr id="2" name="Rectangle 1"/>
          <p:cNvSpPr>
            <a:spLocks noChangeArrowheads="1"/>
          </p:cNvSpPr>
          <p:nvPr/>
        </p:nvSpPr>
        <p:spPr bwMode="auto">
          <a:xfrm>
            <a:off x="316452" y="3385424"/>
            <a:ext cx="165672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dirty="0"/>
              <a:t> </a:t>
            </a:r>
            <a:r>
              <a:rPr lang="en-US" sz="4800" dirty="0" smtClean="0"/>
              <a:t>What are recurrent neural networks?</a:t>
            </a:r>
          </a:p>
          <a:p>
            <a:r>
              <a:rPr kumimoji="0" lang="en-US" sz="4800" i="0" strike="noStrike" cap="none" normalizeH="0" baseline="0" dirty="0" smtClean="0">
                <a:ln>
                  <a:noFill/>
                </a:ln>
                <a:solidFill>
                  <a:schemeClr val="tx1"/>
                </a:solidFill>
                <a:effectLst/>
                <a:latin typeface="Arial" panose="020B0604020202020204" pitchFamily="34" charset="0"/>
              </a:rPr>
              <a:t>What</a:t>
            </a:r>
            <a:r>
              <a:rPr kumimoji="0" lang="en-US" sz="4800" i="0" strike="noStrike" cap="none" normalizeH="0" dirty="0" smtClean="0">
                <a:ln>
                  <a:noFill/>
                </a:ln>
                <a:solidFill>
                  <a:schemeClr val="tx1"/>
                </a:solidFill>
                <a:effectLst/>
                <a:latin typeface="Arial" panose="020B0604020202020204" pitchFamily="34" charset="0"/>
              </a:rPr>
              <a:t> does </a:t>
            </a:r>
            <a:r>
              <a:rPr kumimoji="0" lang="en-US" sz="4800" i="0" strike="noStrike" cap="none" normalizeH="0" dirty="0" err="1" smtClean="0">
                <a:ln>
                  <a:noFill/>
                </a:ln>
                <a:solidFill>
                  <a:schemeClr val="tx1"/>
                </a:solidFill>
                <a:effectLst/>
                <a:latin typeface="Arial" panose="020B0604020202020204" pitchFamily="34" charset="0"/>
              </a:rPr>
              <a:t>gpt</a:t>
            </a:r>
            <a:r>
              <a:rPr kumimoji="0" lang="en-US" sz="4800" i="0" strike="noStrike" cap="none" normalizeH="0" dirty="0" smtClean="0">
                <a:ln>
                  <a:noFill/>
                </a:ln>
                <a:solidFill>
                  <a:schemeClr val="tx1"/>
                </a:solidFill>
                <a:effectLst/>
                <a:latin typeface="Arial" panose="020B0604020202020204" pitchFamily="34" charset="0"/>
              </a:rPr>
              <a:t> in </a:t>
            </a:r>
            <a:r>
              <a:rPr kumimoji="0" lang="en-US" sz="4800" i="0" strike="noStrike" cap="none" normalizeH="0" dirty="0" err="1" smtClean="0">
                <a:ln>
                  <a:noFill/>
                </a:ln>
                <a:solidFill>
                  <a:schemeClr val="tx1"/>
                </a:solidFill>
                <a:effectLst/>
                <a:latin typeface="Arial" panose="020B0604020202020204" pitchFamily="34" charset="0"/>
              </a:rPr>
              <a:t>chatgpt</a:t>
            </a:r>
            <a:r>
              <a:rPr kumimoji="0" lang="en-US" sz="4800" i="0" strike="noStrike" cap="none" normalizeH="0" dirty="0" smtClean="0">
                <a:ln>
                  <a:noFill/>
                </a:ln>
                <a:solidFill>
                  <a:schemeClr val="tx1"/>
                </a:solidFill>
                <a:effectLst/>
                <a:latin typeface="Arial" panose="020B0604020202020204" pitchFamily="34" charset="0"/>
              </a:rPr>
              <a:t> stands for?</a:t>
            </a:r>
          </a:p>
          <a:p>
            <a:r>
              <a:rPr lang="en-US" sz="4800" baseline="0" dirty="0" smtClean="0">
                <a:latin typeface="Arial" panose="020B0604020202020204" pitchFamily="34" charset="0"/>
              </a:rPr>
              <a:t>What</a:t>
            </a:r>
            <a:r>
              <a:rPr lang="en-US" sz="4800" dirty="0">
                <a:latin typeface="Arial" panose="020B0604020202020204" pitchFamily="34" charset="0"/>
              </a:rPr>
              <a:t> </a:t>
            </a:r>
            <a:r>
              <a:rPr lang="en-US" sz="4800" dirty="0" smtClean="0">
                <a:latin typeface="Arial" panose="020B0604020202020204" pitchFamily="34" charset="0"/>
              </a:rPr>
              <a:t>are transformers and how they work?</a:t>
            </a:r>
            <a:endParaRPr kumimoji="0" lang="" sz="4800" i="0"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399918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2513509"/>
          </a:xfrm>
          <a:prstGeom prst="rect">
            <a:avLst/>
          </a:prstGeom>
        </p:spPr>
        <p:txBody>
          <a:bodyPr wrap="square" lIns="0" tIns="0" rIns="0" bIns="0" rtlCol="0" anchor="t">
            <a:spAutoFit/>
          </a:bodyPr>
          <a:lstStyle/>
          <a:p>
            <a:pPr>
              <a:lnSpc>
                <a:spcPts val="4900"/>
              </a:lnSpc>
              <a:spcBef>
                <a:spcPct val="0"/>
              </a:spcBef>
            </a:pPr>
            <a:r>
              <a:rPr lang="en-US" sz="6000" b="1" u="sng" dirty="0" smtClean="0"/>
              <a:t>How Gen AI works?</a:t>
            </a:r>
          </a:p>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838200" y="2399754"/>
            <a:ext cx="141727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dirty="0"/>
              <a:t>Generative AI works by creating new, original content such as text, images, audio, or video, often mimicking human-like creativity</a:t>
            </a:r>
            <a:endParaRPr kumimoji="0" lang=""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6006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r>
              <a:rPr lang="en-US" sz="6000" b="1" u="sng" dirty="0" smtClean="0"/>
              <a:t>Neural Networks lay the foundation of Gen AI</a:t>
            </a:r>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649322" y="2781300"/>
            <a:ext cx="16687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lvl="0" indent="-914400" eaLnBrk="0" fontAlgn="base" hangingPunct="0">
              <a:spcBef>
                <a:spcPct val="0"/>
              </a:spcBef>
              <a:spcAft>
                <a:spcPct val="0"/>
              </a:spcAft>
              <a:buFont typeface="+mj-lt"/>
              <a:buAutoNum type="arabicPeriod"/>
            </a:pPr>
            <a:r>
              <a:rPr lang="en-US" sz="6000" dirty="0"/>
              <a:t>Generative AI often relies on deep learning models, especially neural networks like Transformers</a:t>
            </a:r>
            <a:r>
              <a:rPr lang="en-US" sz="6000" dirty="0" smtClean="0"/>
              <a:t>.</a:t>
            </a:r>
          </a:p>
          <a:p>
            <a:pPr marL="914400" lvl="0" indent="-914400" eaLnBrk="0" fontAlgn="base" hangingPunct="0">
              <a:spcBef>
                <a:spcPct val="0"/>
              </a:spcBef>
              <a:spcAft>
                <a:spcPct val="0"/>
              </a:spcAft>
              <a:buFont typeface="+mj-lt"/>
              <a:buAutoNum type="arabicPeriod"/>
            </a:pPr>
            <a:r>
              <a:rPr lang="en-US" sz="6000" dirty="0"/>
              <a:t>These networks learn patterns and structures in data during training.</a:t>
            </a:r>
            <a:endParaRPr kumimoji="0" lang="" sz="6000" b="0" i="0" u="none" strike="noStrike" cap="none" normalizeH="0" baseline="0" dirty="0" smtClean="0">
              <a:ln>
                <a:noFill/>
              </a:ln>
              <a:solidFill>
                <a:schemeClr val="tx1"/>
              </a:solidFill>
              <a:effectLst/>
              <a:latin typeface="ti"/>
            </a:endParaRPr>
          </a:p>
        </p:txBody>
      </p:sp>
    </p:spTree>
    <p:extLst>
      <p:ext uri="{BB962C8B-B14F-4D97-AF65-F5344CB8AC3E}">
        <p14:creationId xmlns:p14="http://schemas.microsoft.com/office/powerpoint/2010/main" val="384429734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885131"/>
          </a:xfrm>
          <a:prstGeom prst="rect">
            <a:avLst/>
          </a:prstGeom>
        </p:spPr>
        <p:txBody>
          <a:bodyPr wrap="square" lIns="0" tIns="0" rIns="0" bIns="0" rtlCol="0" anchor="t">
            <a:spAutoFit/>
          </a:bodyPr>
          <a:lstStyle/>
          <a:p>
            <a:pPr>
              <a:lnSpc>
                <a:spcPts val="4900"/>
              </a:lnSpc>
              <a:spcBef>
                <a:spcPct val="0"/>
              </a:spcBef>
            </a:pPr>
            <a:r>
              <a:rPr lang="en-US" sz="6000" b="1" u="sng" dirty="0" smtClean="0">
                <a:sym typeface="Lato Bold"/>
              </a:rPr>
              <a:t>Past, Present and Future Considerations Of </a:t>
            </a:r>
            <a:r>
              <a:rPr lang="en-US" sz="6000" b="1" u="sng" dirty="0" err="1" smtClean="0">
                <a:sym typeface="Lato Bold"/>
              </a:rPr>
              <a:t>GenAI</a:t>
            </a:r>
            <a:endParaRPr lang="en-US" sz="6000" b="1" u="sng" dirty="0" smtClean="0">
              <a:sym typeface="Lato Bold"/>
            </a:endParaRPr>
          </a:p>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57200" y="2666321"/>
            <a:ext cx="17221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dirty="0" smtClean="0">
                <a:ln>
                  <a:noFill/>
                </a:ln>
                <a:solidFill>
                  <a:schemeClr val="tx1"/>
                </a:solidFill>
                <a:effectLst/>
                <a:latin typeface="Arial" panose="020B0604020202020204" pitchFamily="34" charset="0"/>
              </a:rPr>
              <a:t>Past</a:t>
            </a:r>
            <a:r>
              <a:rPr lang="en-US" sz="5400"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54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 sz="5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438150" y="4381500"/>
            <a:ext cx="16459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4400" b="1" i="0" u="none" strike="noStrike" cap="none" normalizeH="0" baseline="0" dirty="0" smtClean="0">
                <a:ln>
                  <a:noFill/>
                </a:ln>
                <a:solidFill>
                  <a:schemeClr val="tx1"/>
                </a:solidFill>
                <a:effectLst/>
                <a:latin typeface="Arial" panose="020B0604020202020204" pitchFamily="34" charset="0"/>
              </a:rPr>
              <a:t>1- </a:t>
            </a:r>
            <a:r>
              <a:rPr kumimoji="0" lang="" sz="4400" b="1" i="0" u="none" strike="noStrike" cap="none" normalizeH="0" baseline="0" dirty="0" smtClean="0">
                <a:ln>
                  <a:noFill/>
                </a:ln>
                <a:solidFill>
                  <a:schemeClr val="tx1"/>
                </a:solidFill>
                <a:effectLst/>
                <a:latin typeface="Arial" panose="020B0604020202020204" pitchFamily="34" charset="0"/>
              </a:rPr>
              <a:t>Rule-based Systems</a:t>
            </a:r>
            <a:r>
              <a:rPr kumimoji="0" lang="" sz="4400" b="0" i="0" u="none" strike="noStrike" cap="none" normalizeH="0" baseline="0" dirty="0" smtClean="0">
                <a:ln>
                  <a:noFill/>
                </a:ln>
                <a:solidFill>
                  <a:schemeClr val="tx1"/>
                </a:solidFill>
                <a:effectLst/>
                <a:latin typeface="Arial" panose="020B0604020202020204" pitchFamily="34" charset="0"/>
              </a:rPr>
              <a:t>: Early AI systems were largely symbolic, relying on predefined rules and algorithms.</a:t>
            </a:r>
            <a:endParaRPr kumimoji="0" 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4400" b="1" i="0" u="none" strike="noStrike" cap="none" normalizeH="0" baseline="0" dirty="0" smtClean="0">
                <a:ln>
                  <a:noFill/>
                </a:ln>
                <a:solidFill>
                  <a:schemeClr val="tx1"/>
                </a:solidFill>
                <a:effectLst/>
                <a:latin typeface="Arial" panose="020B0604020202020204" pitchFamily="34" charset="0"/>
              </a:rPr>
              <a:t>2- </a:t>
            </a:r>
            <a:r>
              <a:rPr kumimoji="0" lang="" sz="4400" b="1" i="0" u="none" strike="noStrike" cap="none" normalizeH="0" baseline="0" dirty="0" smtClean="0">
                <a:ln>
                  <a:noFill/>
                </a:ln>
                <a:solidFill>
                  <a:schemeClr val="tx1"/>
                </a:solidFill>
                <a:effectLst/>
                <a:latin typeface="Arial" panose="020B0604020202020204" pitchFamily="34" charset="0"/>
              </a:rPr>
              <a:t>Statistical Models</a:t>
            </a:r>
            <a:r>
              <a:rPr kumimoji="0" lang="" sz="4400" b="0" i="0" u="none" strike="noStrike" cap="none" normalizeH="0" baseline="0" dirty="0" smtClean="0">
                <a:ln>
                  <a:noFill/>
                </a:ln>
                <a:solidFill>
                  <a:schemeClr val="tx1"/>
                </a:solidFill>
                <a:effectLst/>
                <a:latin typeface="Arial" panose="020B0604020202020204" pitchFamily="34" charset="0"/>
              </a:rPr>
              <a:t>: The introduction of probabilistic methods laid the groundwork for machine learning. </a:t>
            </a:r>
          </a:p>
        </p:txBody>
      </p:sp>
    </p:spTree>
    <p:extLst>
      <p:ext uri="{BB962C8B-B14F-4D97-AF65-F5344CB8AC3E}">
        <p14:creationId xmlns:p14="http://schemas.microsoft.com/office/powerpoint/2010/main" val="4856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685800" y="2019300"/>
            <a:ext cx="17221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5400" b="1" dirty="0" smtClean="0">
                <a:latin typeface="Arial" panose="020B0604020202020204" pitchFamily="34" charset="0"/>
              </a:rPr>
              <a:t>3- Advent of Neural Networks:</a:t>
            </a:r>
          </a:p>
          <a:p>
            <a:pPr marL="0" marR="0" lvl="0" indent="0" algn="l" defTabSz="914400" rtl="0" eaLnBrk="0" fontAlgn="base" latinLnBrk="0" hangingPunct="0">
              <a:lnSpc>
                <a:spcPct val="100000"/>
              </a:lnSpc>
              <a:spcBef>
                <a:spcPct val="0"/>
              </a:spcBef>
              <a:spcAft>
                <a:spcPct val="0"/>
              </a:spcAft>
              <a:buClrTx/>
              <a:buSzTx/>
              <a:buFontTx/>
              <a:buNone/>
              <a:tabLst/>
            </a:pPr>
            <a:endParaRPr lang="en-US" sz="5400" dirty="0" smtClean="0">
              <a:latin typeface="Arial" panose="020B0604020202020204" pitchFamily="34" charset="0"/>
            </a:endParaRPr>
          </a:p>
        </p:txBody>
      </p:sp>
      <p:sp>
        <p:nvSpPr>
          <p:cNvPr id="5" name="Rectangle 1"/>
          <p:cNvSpPr>
            <a:spLocks noChangeArrowheads="1"/>
          </p:cNvSpPr>
          <p:nvPr/>
        </p:nvSpPr>
        <p:spPr bwMode="auto">
          <a:xfrm>
            <a:off x="723900" y="3162300"/>
            <a:ext cx="1623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3600" b="0" i="0" u="none" strike="noStrike" cap="none" normalizeH="0" baseline="0" dirty="0" smtClean="0">
                <a:ln>
                  <a:noFill/>
                </a:ln>
                <a:solidFill>
                  <a:schemeClr val="tx1"/>
                </a:solidFill>
                <a:effectLst/>
                <a:latin typeface="Arial" panose="020B0604020202020204" pitchFamily="34" charset="0"/>
              </a:rPr>
              <a:t>The development of backpropagation and deep learning frameworks in the late 20th century enabled the creation of more sophisticated models.</a:t>
            </a:r>
            <a:endParaRPr kumimoji="0" 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3600" b="0" i="0" u="none" strike="noStrike" cap="none" normalizeH="0" baseline="0" dirty="0" smtClean="0">
                <a:ln>
                  <a:noFill/>
                </a:ln>
                <a:solidFill>
                  <a:schemeClr val="tx1"/>
                </a:solidFill>
                <a:effectLst/>
                <a:latin typeface="Arial" panose="020B0604020202020204" pitchFamily="34" charset="0"/>
              </a:rPr>
              <a:t>Research in image and text synthesis began, though it was computationally expensive and limited in capability. </a:t>
            </a:r>
          </a:p>
        </p:txBody>
      </p:sp>
    </p:spTree>
    <p:extLst>
      <p:ext uri="{BB962C8B-B14F-4D97-AF65-F5344CB8AC3E}">
        <p14:creationId xmlns:p14="http://schemas.microsoft.com/office/powerpoint/2010/main" val="349071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57200" y="860903"/>
            <a:ext cx="1722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5400" b="1" dirty="0" smtClean="0">
                <a:latin typeface="Arial" panose="020B0604020202020204" pitchFamily="34" charset="0"/>
              </a:rPr>
              <a:t>Present (current trends in </a:t>
            </a:r>
            <a:r>
              <a:rPr lang="en-US" sz="5400" b="1" dirty="0" err="1" smtClean="0">
                <a:latin typeface="Arial" panose="020B0604020202020204" pitchFamily="34" charset="0"/>
              </a:rPr>
              <a:t>GenAI</a:t>
            </a:r>
            <a:r>
              <a:rPr lang="en-US" sz="5400" b="1" dirty="0" smtClean="0">
                <a:latin typeface="Arial" panose="020B0604020202020204" pitchFamily="34" charset="0"/>
              </a:rPr>
              <a:t>)</a:t>
            </a:r>
            <a:endParaRPr lang="en-US" sz="5400" dirty="0" smtClean="0">
              <a:latin typeface="Arial" panose="020B0604020202020204" pitchFamily="34" charset="0"/>
            </a:endParaRPr>
          </a:p>
        </p:txBody>
      </p:sp>
      <p:sp>
        <p:nvSpPr>
          <p:cNvPr id="6" name="Rectangle 2"/>
          <p:cNvSpPr>
            <a:spLocks noChangeArrowheads="1"/>
          </p:cNvSpPr>
          <p:nvPr/>
        </p:nvSpPr>
        <p:spPr bwMode="auto">
          <a:xfrm>
            <a:off x="685800" y="2387367"/>
            <a:ext cx="13792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4400" b="1" i="0" u="none" strike="noStrike" cap="none" normalizeH="0" baseline="0" dirty="0" smtClean="0">
                <a:ln>
                  <a:noFill/>
                </a:ln>
                <a:solidFill>
                  <a:schemeClr val="tx1"/>
                </a:solidFill>
                <a:effectLst/>
                <a:latin typeface="Arial" panose="020B0604020202020204" pitchFamily="34" charset="0"/>
              </a:rPr>
              <a:t>1- </a:t>
            </a:r>
            <a:r>
              <a:rPr kumimoji="0" lang="" sz="4400" b="1" i="0" u="none" strike="noStrike" cap="none" normalizeH="0" baseline="0" dirty="0" smtClean="0">
                <a:ln>
                  <a:noFill/>
                </a:ln>
                <a:solidFill>
                  <a:schemeClr val="tx1"/>
                </a:solidFill>
                <a:effectLst/>
                <a:latin typeface="Arial" panose="020B0604020202020204" pitchFamily="34" charset="0"/>
              </a:rPr>
              <a:t>Generative Adversarial Networks (GANs): </a:t>
            </a:r>
            <a:r>
              <a:rPr kumimoji="0" lang="" sz="4400" b="0" i="0" u="none" strike="noStrike" cap="none" normalizeH="0" baseline="0" dirty="0" smtClean="0">
                <a:ln>
                  <a:noFill/>
                </a:ln>
                <a:solidFill>
                  <a:schemeClr val="tx1"/>
                </a:solidFill>
                <a:effectLst/>
                <a:latin typeface="Arial" panose="020B0604020202020204" pitchFamily="34" charset="0"/>
              </a:rPr>
              <a:t>Revolutionized image and video synthesis by using adversarial training.</a:t>
            </a:r>
            <a:endParaRPr kumimoji="0" 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4400" b="1" i="0" u="none" strike="noStrike" cap="none" normalizeH="0" baseline="0" dirty="0" smtClean="0">
                <a:ln>
                  <a:noFill/>
                </a:ln>
                <a:solidFill>
                  <a:schemeClr val="tx1"/>
                </a:solidFill>
                <a:effectLst/>
                <a:latin typeface="Arial" panose="020B0604020202020204" pitchFamily="34" charset="0"/>
              </a:rPr>
              <a:t>2- </a:t>
            </a:r>
            <a:r>
              <a:rPr kumimoji="0" lang="" sz="4400" b="1" i="0" u="none" strike="noStrike" cap="none" normalizeH="0" baseline="0" dirty="0" smtClean="0">
                <a:ln>
                  <a:noFill/>
                </a:ln>
                <a:solidFill>
                  <a:schemeClr val="tx1"/>
                </a:solidFill>
                <a:effectLst/>
                <a:latin typeface="Arial" panose="020B0604020202020204" pitchFamily="34" charset="0"/>
              </a:rPr>
              <a:t>Transformers (e.g., GPT, BERT): Enabled </a:t>
            </a:r>
            <a:r>
              <a:rPr kumimoji="0" lang="" sz="4400" b="0" i="0" u="none" strike="noStrike" cap="none" normalizeH="0" baseline="0" dirty="0" smtClean="0">
                <a:ln>
                  <a:noFill/>
                </a:ln>
                <a:solidFill>
                  <a:schemeClr val="tx1"/>
                </a:solidFill>
                <a:effectLst/>
                <a:latin typeface="Arial" panose="020B0604020202020204" pitchFamily="34" charset="0"/>
              </a:rPr>
              <a:t>advancements in natural language processing and text generation. </a:t>
            </a:r>
          </a:p>
        </p:txBody>
      </p:sp>
    </p:spTree>
    <p:extLst>
      <p:ext uri="{BB962C8B-B14F-4D97-AF65-F5344CB8AC3E}">
        <p14:creationId xmlns:p14="http://schemas.microsoft.com/office/powerpoint/2010/main" val="125547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57200" y="860903"/>
            <a:ext cx="1722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5400" b="1" dirty="0" smtClean="0">
                <a:latin typeface="Arial" panose="020B0604020202020204" pitchFamily="34" charset="0"/>
              </a:rPr>
              <a:t>Current Applications</a:t>
            </a:r>
            <a:endParaRPr lang="en-US" sz="5400" dirty="0" smtClean="0">
              <a:latin typeface="Arial" panose="020B0604020202020204" pitchFamily="34" charset="0"/>
            </a:endParaRPr>
          </a:p>
        </p:txBody>
      </p:sp>
      <p:sp>
        <p:nvSpPr>
          <p:cNvPr id="4" name="Rectangle 1"/>
          <p:cNvSpPr>
            <a:spLocks noChangeArrowheads="1"/>
          </p:cNvSpPr>
          <p:nvPr/>
        </p:nvSpPr>
        <p:spPr bwMode="auto">
          <a:xfrm>
            <a:off x="304165" y="2933700"/>
            <a:ext cx="16611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1" i="0" u="none" strike="noStrike" cap="none" normalizeH="0" baseline="0" dirty="0" smtClean="0">
                <a:ln>
                  <a:noFill/>
                </a:ln>
                <a:solidFill>
                  <a:schemeClr val="tx1"/>
                </a:solidFill>
                <a:effectLst/>
                <a:latin typeface="Arial" panose="020B0604020202020204" pitchFamily="34" charset="0"/>
              </a:rPr>
              <a:t>Content Creation</a:t>
            </a:r>
            <a:r>
              <a:rPr kumimoji="0" lang="" sz="4800" b="0" i="0" u="none" strike="noStrike" cap="none" normalizeH="0" baseline="0" dirty="0" smtClean="0">
                <a:ln>
                  <a:noFill/>
                </a:ln>
                <a:solidFill>
                  <a:schemeClr val="tx1"/>
                </a:solidFill>
                <a:effectLst/>
                <a:latin typeface="Arial" panose="020B0604020202020204" pitchFamily="34" charset="0"/>
              </a:rPr>
              <a:t>: Writing, art generation, video editing, and coding assistance.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1" i="0" u="none" strike="noStrike" cap="none" normalizeH="0" baseline="0" dirty="0" smtClean="0">
                <a:ln>
                  <a:noFill/>
                </a:ln>
                <a:solidFill>
                  <a:schemeClr val="tx1"/>
                </a:solidFill>
                <a:effectLst/>
                <a:latin typeface="Arial" panose="020B0604020202020204" pitchFamily="34" charset="0"/>
              </a:rPr>
              <a:t>Healthcare</a:t>
            </a:r>
            <a:r>
              <a:rPr kumimoji="0" lang="" sz="4800" b="0" i="0" u="none" strike="noStrike" cap="none" normalizeH="0" baseline="0" dirty="0" smtClean="0">
                <a:ln>
                  <a:noFill/>
                </a:ln>
                <a:solidFill>
                  <a:schemeClr val="tx1"/>
                </a:solidFill>
                <a:effectLst/>
                <a:latin typeface="Arial" panose="020B0604020202020204" pitchFamily="34" charset="0"/>
              </a:rPr>
              <a:t>: Drug discovery, medical imaging synthesis, and patient data anonymization.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1" i="0" u="none" strike="noStrike" cap="none" normalizeH="0" baseline="0" dirty="0" smtClean="0">
                <a:ln>
                  <a:noFill/>
                </a:ln>
                <a:solidFill>
                  <a:schemeClr val="tx1"/>
                </a:solidFill>
                <a:effectLst/>
                <a:latin typeface="Arial" panose="020B0604020202020204" pitchFamily="34" charset="0"/>
              </a:rPr>
              <a:t>Business</a:t>
            </a:r>
            <a:r>
              <a:rPr kumimoji="0" lang="" sz="4800" b="0" i="0" u="none" strike="noStrike" cap="none" normalizeH="0" baseline="0" dirty="0" smtClean="0">
                <a:ln>
                  <a:noFill/>
                </a:ln>
                <a:solidFill>
                  <a:schemeClr val="tx1"/>
                </a:solidFill>
                <a:effectLst/>
                <a:latin typeface="Arial" panose="020B0604020202020204" pitchFamily="34" charset="0"/>
              </a:rPr>
              <a:t>: Chatbots, personalized marketing, and data analysis</a:t>
            </a:r>
            <a:r>
              <a:rPr kumimoji="0" lang=""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8982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57200" y="860903"/>
            <a:ext cx="1722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5400" b="1" dirty="0" smtClean="0">
                <a:latin typeface="Arial" panose="020B0604020202020204" pitchFamily="34" charset="0"/>
              </a:rPr>
              <a:t>Future Considerations</a:t>
            </a:r>
            <a:endParaRPr lang="en-US" sz="5400" dirty="0" smtClean="0">
              <a:latin typeface="Arial" panose="020B0604020202020204" pitchFamily="34" charset="0"/>
            </a:endParaRPr>
          </a:p>
        </p:txBody>
      </p:sp>
      <p:sp>
        <p:nvSpPr>
          <p:cNvPr id="5" name="Rectangle 1"/>
          <p:cNvSpPr>
            <a:spLocks noChangeArrowheads="1"/>
          </p:cNvSpPr>
          <p:nvPr/>
        </p:nvSpPr>
        <p:spPr bwMode="auto">
          <a:xfrm>
            <a:off x="990600" y="3618368"/>
            <a:ext cx="149352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4000" b="1" i="0" u="none" strike="noStrike" cap="none" normalizeH="0" baseline="0" dirty="0" smtClean="0">
                <a:ln>
                  <a:noFill/>
                </a:ln>
                <a:solidFill>
                  <a:schemeClr val="tx1"/>
                </a:solidFill>
                <a:effectLst/>
                <a:latin typeface="Arial" panose="020B0604020202020204" pitchFamily="34" charset="0"/>
              </a:rPr>
              <a:t>1- </a:t>
            </a:r>
            <a:r>
              <a:rPr kumimoji="0" lang="" sz="4000" b="1" i="0" u="none" strike="noStrike" cap="none" normalizeH="0" baseline="0" dirty="0" smtClean="0">
                <a:ln>
                  <a:noFill/>
                </a:ln>
                <a:solidFill>
                  <a:schemeClr val="tx1"/>
                </a:solidFill>
                <a:effectLst/>
                <a:latin typeface="Arial" panose="020B0604020202020204" pitchFamily="34" charset="0"/>
              </a:rPr>
              <a:t>General AI</a:t>
            </a:r>
            <a:r>
              <a:rPr kumimoji="0" lang="" sz="4000" b="0" i="0" u="none" strike="noStrike" cap="none" normalizeH="0" baseline="0" dirty="0" smtClean="0">
                <a:ln>
                  <a:noFill/>
                </a:ln>
                <a:solidFill>
                  <a:schemeClr val="tx1"/>
                </a:solidFill>
                <a:effectLst/>
                <a:latin typeface="Arial" panose="020B0604020202020204" pitchFamily="34" charset="0"/>
              </a:rPr>
              <a:t>: Moving closer to AI systems that exhibit human-level understanding and reasoning.</a:t>
            </a:r>
            <a:endParaRPr kumimoji="0" 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4000" b="1" i="0" u="none" strike="noStrike" cap="none" normalizeH="0" baseline="0" dirty="0" smtClean="0">
                <a:ln>
                  <a:noFill/>
                </a:ln>
                <a:solidFill>
                  <a:schemeClr val="tx1"/>
                </a:solidFill>
                <a:effectLst/>
                <a:latin typeface="Arial" panose="020B0604020202020204" pitchFamily="34" charset="0"/>
              </a:rPr>
              <a:t>2- </a:t>
            </a:r>
            <a:r>
              <a:rPr kumimoji="0" lang="" sz="4000" b="1" i="0" u="none" strike="noStrike" cap="none" normalizeH="0" baseline="0" dirty="0" smtClean="0">
                <a:ln>
                  <a:noFill/>
                </a:ln>
                <a:solidFill>
                  <a:schemeClr val="tx1"/>
                </a:solidFill>
                <a:effectLst/>
                <a:latin typeface="Arial" panose="020B0604020202020204" pitchFamily="34" charset="0"/>
              </a:rPr>
              <a:t>Multimodal Models</a:t>
            </a:r>
            <a:r>
              <a:rPr kumimoji="0" lang="" sz="4000" b="0" i="0" u="none" strike="noStrike" cap="none" normalizeH="0" baseline="0" dirty="0" smtClean="0">
                <a:ln>
                  <a:noFill/>
                </a:ln>
                <a:solidFill>
                  <a:schemeClr val="tx1"/>
                </a:solidFill>
                <a:effectLst/>
                <a:latin typeface="Arial" panose="020B0604020202020204" pitchFamily="34" charset="0"/>
              </a:rPr>
              <a:t>: Unified models that handle text, images, videos, and other data types seamlessly. </a:t>
            </a:r>
          </a:p>
        </p:txBody>
      </p:sp>
    </p:spTree>
    <p:extLst>
      <p:ext uri="{BB962C8B-B14F-4D97-AF65-F5344CB8AC3E}">
        <p14:creationId xmlns:p14="http://schemas.microsoft.com/office/powerpoint/2010/main" val="1855113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3374</TotalTime>
  <Words>839</Words>
  <Application>Microsoft Office PowerPoint</Application>
  <PresentationFormat>Custom</PresentationFormat>
  <Paragraphs>147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Playfair Display Bold</vt:lpstr>
      <vt:lpstr>Times New Roman</vt:lpstr>
      <vt:lpstr>ti</vt:lpstr>
      <vt:lpstr>Playfair Display</vt:lpstr>
      <vt:lpstr>Lato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Article</dc:title>
  <cp:lastModifiedBy>Microsoft account</cp:lastModifiedBy>
  <cp:revision>98</cp:revision>
  <dcterms:created xsi:type="dcterms:W3CDTF">2006-08-16T00:00:00Z</dcterms:created>
  <dcterms:modified xsi:type="dcterms:W3CDTF">2025-01-02T10:28:52Z</dcterms:modified>
  <dc:identifier>DAGTAek5Tdo</dc:identifier>
</cp:coreProperties>
</file>