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9" r:id="rId3"/>
    <p:sldId id="353" r:id="rId4"/>
    <p:sldId id="373" r:id="rId5"/>
    <p:sldId id="382" r:id="rId6"/>
    <p:sldId id="387" r:id="rId7"/>
    <p:sldId id="403" r:id="rId8"/>
    <p:sldId id="389" r:id="rId9"/>
    <p:sldId id="391" r:id="rId10"/>
    <p:sldId id="406" r:id="rId11"/>
    <p:sldId id="393" r:id="rId12"/>
    <p:sldId id="395" r:id="rId13"/>
    <p:sldId id="397"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Lst>
  <p:sldSz cx="18288000" cy="10287000"/>
  <p:notesSz cx="6858000" cy="9144000"/>
  <p:embeddedFontLst>
    <p:embeddedFont>
      <p:font typeface="Playfair Display" panose="020B0604020202020204" charset="0"/>
      <p:regular r:id="rId27"/>
    </p:embeddedFont>
    <p:embeddedFont>
      <p:font typeface="Playfair Display Bold" panose="020B0604020202020204" charset="0"/>
      <p:regular r:id="rId28"/>
    </p:embeddedFont>
    <p:embeddedFont>
      <p:font typeface="Calibri" panose="020F0502020204030204" pitchFamily="34" charset="0"/>
      <p:regular r:id="rId29"/>
      <p:bold r:id="rId30"/>
      <p:italic r:id="rId31"/>
      <p:boldItalic r:id="rId32"/>
    </p:embeddedFont>
    <p:embeddedFont>
      <p:font typeface="Lato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C8F901-651D-435D-A825-F463AE62DBB9}">
          <p14:sldIdLst>
            <p14:sldId id="257"/>
            <p14:sldId id="259"/>
            <p14:sldId id="353"/>
            <p14:sldId id="373"/>
          </p14:sldIdLst>
        </p14:section>
        <p14:section name="Untitled Section" id="{7CF144B2-83AF-445B-900B-C53880A5E029}">
          <p14:sldIdLst>
            <p14:sldId id="382"/>
            <p14:sldId id="387"/>
            <p14:sldId id="403"/>
            <p14:sldId id="389"/>
            <p14:sldId id="391"/>
            <p14:sldId id="406"/>
            <p14:sldId id="393"/>
            <p14:sldId id="395"/>
            <p14:sldId id="397"/>
            <p14:sldId id="407"/>
            <p14:sldId id="408"/>
            <p14:sldId id="409"/>
            <p14:sldId id="410"/>
            <p14:sldId id="411"/>
            <p14:sldId id="412"/>
            <p14:sldId id="413"/>
            <p14:sldId id="414"/>
            <p14:sldId id="415"/>
            <p14:sldId id="416"/>
            <p14:sldId id="417"/>
            <p14:sldId id="4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ER" initials="U" lastIdx="1" clrIdx="0">
    <p:extLst>
      <p:ext uri="{19B8F6BF-5375-455C-9EA6-DF929625EA0E}">
        <p15:presenceInfo xmlns:p15="http://schemas.microsoft.com/office/powerpoint/2012/main" userId="U$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010" autoAdjust="0"/>
  </p:normalViewPr>
  <p:slideViewPr>
    <p:cSldViewPr>
      <p:cViewPr varScale="1">
        <p:scale>
          <a:sx n="31" d="100"/>
          <a:sy n="31" d="100"/>
        </p:scale>
        <p:origin x="7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59771" y="0"/>
            <a:ext cx="3179313" cy="12301979"/>
            <a:chOff x="0" y="0"/>
            <a:chExt cx="4239083" cy="16402639"/>
          </a:xfrm>
        </p:grpSpPr>
        <p:grpSp>
          <p:nvGrpSpPr>
            <p:cNvPr id="3" name="Group 3"/>
            <p:cNvGrpSpPr/>
            <p:nvPr/>
          </p:nvGrpSpPr>
          <p:grpSpPr>
            <a:xfrm>
              <a:off x="1413028" y="0"/>
              <a:ext cx="2826056" cy="16402639"/>
              <a:chOff x="0" y="0"/>
              <a:chExt cx="558233" cy="3240027"/>
            </a:xfrm>
          </p:grpSpPr>
          <p:sp>
            <p:nvSpPr>
              <p:cNvPr id="4" name="Freeform 4"/>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5CE1E6"/>
              </a:solidFill>
            </p:spPr>
          </p:sp>
          <p:sp>
            <p:nvSpPr>
              <p:cNvPr id="5" name="TextBox 5"/>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0"/>
              <a:ext cx="2826056" cy="16402639"/>
              <a:chOff x="0" y="0"/>
              <a:chExt cx="558233" cy="3240027"/>
            </a:xfrm>
          </p:grpSpPr>
          <p:sp>
            <p:nvSpPr>
              <p:cNvPr id="7" name="Freeform 7"/>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38B6FF"/>
              </a:solidFill>
            </p:spPr>
          </p:sp>
          <p:sp>
            <p:nvSpPr>
              <p:cNvPr id="8" name="TextBox 8"/>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grpSp>
        <p:nvGrpSpPr>
          <p:cNvPr id="9" name="Group 9"/>
          <p:cNvGrpSpPr/>
          <p:nvPr/>
        </p:nvGrpSpPr>
        <p:grpSpPr>
          <a:xfrm>
            <a:off x="-937757" y="0"/>
            <a:ext cx="3179313" cy="12301979"/>
            <a:chOff x="0" y="0"/>
            <a:chExt cx="4239083" cy="16402639"/>
          </a:xfrm>
        </p:grpSpPr>
        <p:grpSp>
          <p:nvGrpSpPr>
            <p:cNvPr id="10" name="Group 10"/>
            <p:cNvGrpSpPr/>
            <p:nvPr/>
          </p:nvGrpSpPr>
          <p:grpSpPr>
            <a:xfrm>
              <a:off x="1413028" y="0"/>
              <a:ext cx="2826056" cy="16402639"/>
              <a:chOff x="0" y="0"/>
              <a:chExt cx="558233" cy="3240027"/>
            </a:xfrm>
          </p:grpSpPr>
          <p:sp>
            <p:nvSpPr>
              <p:cNvPr id="11" name="Freeform 11"/>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5271FF"/>
              </a:solidFill>
            </p:spPr>
          </p:sp>
          <p:sp>
            <p:nvSpPr>
              <p:cNvPr id="12" name="TextBox 12"/>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2826056" cy="16402639"/>
              <a:chOff x="0" y="0"/>
              <a:chExt cx="558233" cy="3240027"/>
            </a:xfrm>
          </p:grpSpPr>
          <p:sp>
            <p:nvSpPr>
              <p:cNvPr id="14" name="Freeform 14"/>
              <p:cNvSpPr/>
              <p:nvPr/>
            </p:nvSpPr>
            <p:spPr>
              <a:xfrm>
                <a:off x="0" y="0"/>
                <a:ext cx="558233" cy="3240027"/>
              </a:xfrm>
              <a:custGeom>
                <a:avLst/>
                <a:gdLst/>
                <a:ahLst/>
                <a:cxnLst/>
                <a:rect l="l" t="t" r="r" b="b"/>
                <a:pathLst>
                  <a:path w="558233" h="3240027">
                    <a:moveTo>
                      <a:pt x="0" y="0"/>
                    </a:moveTo>
                    <a:lnTo>
                      <a:pt x="558233" y="0"/>
                    </a:lnTo>
                    <a:lnTo>
                      <a:pt x="558233" y="3240027"/>
                    </a:lnTo>
                    <a:lnTo>
                      <a:pt x="0" y="3240027"/>
                    </a:lnTo>
                    <a:close/>
                  </a:path>
                </a:pathLst>
              </a:custGeom>
              <a:solidFill>
                <a:srgbClr val="004AAD"/>
              </a:solidFill>
            </p:spPr>
          </p:sp>
          <p:sp>
            <p:nvSpPr>
              <p:cNvPr id="15" name="TextBox 15"/>
              <p:cNvSpPr txBox="1"/>
              <p:nvPr/>
            </p:nvSpPr>
            <p:spPr>
              <a:xfrm>
                <a:off x="0" y="-47625"/>
                <a:ext cx="558233" cy="3287652"/>
              </a:xfrm>
              <a:prstGeom prst="rect">
                <a:avLst/>
              </a:prstGeom>
            </p:spPr>
            <p:txBody>
              <a:bodyPr lIns="50800" tIns="50800" rIns="50800" bIns="50800" rtlCol="0" anchor="ctr"/>
              <a:lstStyle/>
              <a:p>
                <a:pPr algn="ctr">
                  <a:lnSpc>
                    <a:spcPts val="2659"/>
                  </a:lnSpc>
                </a:pPr>
                <a:endParaRPr/>
              </a:p>
            </p:txBody>
          </p:sp>
        </p:grpSp>
      </p:grpSp>
      <p:sp>
        <p:nvSpPr>
          <p:cNvPr id="17" name="TextBox 17"/>
          <p:cNvSpPr txBox="1"/>
          <p:nvPr/>
        </p:nvSpPr>
        <p:spPr>
          <a:xfrm>
            <a:off x="5791200" y="2857500"/>
            <a:ext cx="11277600" cy="2898294"/>
          </a:xfrm>
          <a:prstGeom prst="rect">
            <a:avLst/>
          </a:prstGeom>
        </p:spPr>
        <p:txBody>
          <a:bodyPr wrap="square" lIns="0" tIns="0" rIns="0" bIns="0" rtlCol="0" anchor="t">
            <a:spAutoFit/>
          </a:bodyPr>
          <a:lstStyle/>
          <a:p>
            <a:pPr algn="ctr">
              <a:lnSpc>
                <a:spcPts val="12122"/>
              </a:lnSpc>
            </a:pPr>
            <a:r>
              <a:rPr lang="en-GB" sz="5400" b="1" u="sng" dirty="0"/>
              <a:t>Prompting  (the way to </a:t>
            </a:r>
            <a:r>
              <a:rPr lang="en-GB" sz="5400" b="1" u="sng" dirty="0" smtClean="0"/>
              <a:t>ask </a:t>
            </a:r>
            <a:r>
              <a:rPr lang="en-GB" sz="5400" b="1" u="sng" dirty="0"/>
              <a:t>from </a:t>
            </a:r>
            <a:r>
              <a:rPr lang="en-GB" sz="5400" b="1" u="sng" dirty="0" smtClean="0"/>
              <a:t>generative </a:t>
            </a:r>
            <a:r>
              <a:rPr lang="en-GB" sz="5400" b="1" u="sng" dirty="0"/>
              <a:t>AI models LLM)</a:t>
            </a:r>
            <a:endParaRPr lang="en-US" sz="5400" b="1" u="sng" dirty="0">
              <a:solidFill>
                <a:srgbClr val="000000"/>
              </a:solidFill>
              <a:ea typeface="Playfair Display"/>
              <a:cs typeface="Times New Roman" panose="02020603050405020304" pitchFamily="18" charset="0"/>
              <a:sym typeface="Playfair Display"/>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8309967"/>
          </a:xfrm>
          <a:prstGeom prst="rect">
            <a:avLst/>
          </a:prstGeom>
        </p:spPr>
        <p:txBody>
          <a:bodyPr wrap="square" lIns="0" tIns="0" rIns="0" bIns="0" rtlCol="0" anchor="t">
            <a:spAutoFit/>
          </a:bodyPr>
          <a:lstStyle/>
          <a:p>
            <a:r>
              <a:rPr lang="en-US" sz="6000" b="1" dirty="0" smtClean="0"/>
              <a:t>Adapt </a:t>
            </a:r>
            <a:r>
              <a:rPr lang="en-US" sz="6000" b="1" dirty="0"/>
              <a:t>to the Model’s </a:t>
            </a:r>
            <a:r>
              <a:rPr lang="en-US" sz="6000" b="1" dirty="0" smtClean="0"/>
              <a:t>Strengths</a:t>
            </a:r>
          </a:p>
          <a:p>
            <a:endParaRPr lang="en-US" sz="6000" b="1" dirty="0" smtClean="0"/>
          </a:p>
          <a:p>
            <a:pPr marL="857250" indent="-857250">
              <a:buFont typeface="Arial" panose="020B0604020202020204" pitchFamily="34" charset="0"/>
              <a:buChar char="•"/>
            </a:pPr>
            <a:r>
              <a:rPr lang="en-US" sz="6000" dirty="0" smtClean="0"/>
              <a:t>Each </a:t>
            </a:r>
            <a:r>
              <a:rPr lang="en-US" sz="6000" dirty="0"/>
              <a:t>LLM has its quirks and strengths, so it's important to adapt your prompts to the specific model you're working with. </a:t>
            </a:r>
            <a:endParaRPr lang="en-US" sz="6000" dirty="0" smtClean="0"/>
          </a:p>
          <a:p>
            <a:pPr marL="857250" indent="-857250">
              <a:buFont typeface="Arial" panose="020B0604020202020204" pitchFamily="34" charset="0"/>
              <a:buChar char="•"/>
            </a:pPr>
            <a:r>
              <a:rPr lang="en-US" sz="6000" dirty="0" smtClean="0"/>
              <a:t>Some </a:t>
            </a:r>
            <a:r>
              <a:rPr lang="en-US" sz="6000" dirty="0"/>
              <a:t>models may excel at creative writing, while others are better at technical tasks. </a:t>
            </a:r>
            <a:endParaRPr lang="en-US" sz="6000" dirty="0" smtClean="0"/>
          </a:p>
          <a:p>
            <a:pPr marL="857250" indent="-857250">
              <a:buFont typeface="Arial" panose="020B0604020202020204" pitchFamily="34" charset="0"/>
              <a:buChar char="•"/>
            </a:pPr>
            <a:r>
              <a:rPr lang="en-US" sz="6000" dirty="0" smtClean="0"/>
              <a:t>Tailoring </a:t>
            </a:r>
            <a:r>
              <a:rPr lang="en-US" sz="6000" dirty="0"/>
              <a:t>your prompts to the model’s known strengths can significantly improve results.</a:t>
            </a:r>
            <a:endParaRPr lang="en-US" sz="6000" b="1" u="sng" dirty="0">
              <a:sym typeface="Lato Bold"/>
            </a:endParaRPr>
          </a:p>
        </p:txBody>
      </p:sp>
    </p:spTree>
    <p:extLst>
      <p:ext uri="{BB962C8B-B14F-4D97-AF65-F5344CB8AC3E}">
        <p14:creationId xmlns:p14="http://schemas.microsoft.com/office/powerpoint/2010/main" val="45682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10785004"/>
          </a:xfrm>
          <a:prstGeom prst="rect">
            <a:avLst/>
          </a:prstGeom>
        </p:spPr>
        <p:txBody>
          <a:bodyPr wrap="square" lIns="0" tIns="0" rIns="0" bIns="0" rtlCol="0" anchor="t">
            <a:spAutoFit/>
          </a:bodyPr>
          <a:lstStyle/>
          <a:p>
            <a:r>
              <a:rPr lang="en-US" sz="6000" b="1" u="sng" dirty="0"/>
              <a:t>Prompt Engineering Techniques</a:t>
            </a:r>
          </a:p>
          <a:p>
            <a:r>
              <a:rPr lang="en-US" sz="6000" dirty="0"/>
              <a:t/>
            </a:r>
            <a:br>
              <a:rPr lang="en-US" sz="6000" dirty="0"/>
            </a:br>
            <a:r>
              <a:rPr lang="en-US" sz="6000" dirty="0"/>
              <a:t>Prompt engineering is not a one-size-fits-all approach. Depending on the task, different techniques can help refine and optimize the way prompts interact with large language models (LLMs). The goal is to make prompts more effective, consistent, and adaptable across various applications</a:t>
            </a:r>
          </a:p>
          <a:p>
            <a:endParaRPr lang="en-US" sz="6000" b="1" dirty="0" smtClean="0"/>
          </a:p>
          <a:p>
            <a:endParaRPr lang="en-US" sz="6000" dirty="0"/>
          </a:p>
          <a:p>
            <a:pPr>
              <a:lnSpc>
                <a:spcPts val="4900"/>
              </a:lnSpc>
              <a:spcBef>
                <a:spcPct val="0"/>
              </a:spcBef>
            </a:pPr>
            <a:endParaRPr lang="en-US" sz="6000" b="1" u="sng" dirty="0">
              <a:sym typeface="Lato Bold"/>
            </a:endParaRPr>
          </a:p>
        </p:txBody>
      </p:sp>
    </p:spTree>
    <p:extLst>
      <p:ext uri="{BB962C8B-B14F-4D97-AF65-F5344CB8AC3E}">
        <p14:creationId xmlns:p14="http://schemas.microsoft.com/office/powerpoint/2010/main" val="959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122064" y="17145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278352" y="4471843"/>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a:off x="685800" y="419100"/>
            <a:ext cx="16687800" cy="1191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b="1" dirty="0" smtClean="0"/>
              <a:t>1. Zero-Shot </a:t>
            </a:r>
            <a:r>
              <a:rPr lang="en-US" sz="4800" b="1" dirty="0"/>
              <a:t>Prompting</a:t>
            </a:r>
            <a:r>
              <a:rPr lang="en-US" sz="4800" dirty="0"/>
              <a:t/>
            </a:r>
            <a:br>
              <a:rPr lang="en-US" sz="4800" dirty="0"/>
            </a:br>
            <a:r>
              <a:rPr lang="en-US" sz="4800" dirty="0"/>
              <a:t/>
            </a:r>
            <a:br>
              <a:rPr lang="en-US" sz="4800" dirty="0"/>
            </a:br>
            <a:r>
              <a:rPr lang="en-US" sz="4800" dirty="0" smtClean="0"/>
              <a:t>It involves </a:t>
            </a:r>
            <a:r>
              <a:rPr lang="en-US" sz="4800" dirty="0"/>
              <a:t>giving the LLM a task without any prior examples or additional context</a:t>
            </a:r>
            <a:r>
              <a:rPr lang="en-US" sz="4800" dirty="0" smtClean="0"/>
              <a:t>.</a:t>
            </a:r>
          </a:p>
          <a:p>
            <a:pPr marL="685800" indent="-685800">
              <a:buFont typeface="Arial" panose="020B0604020202020204" pitchFamily="34" charset="0"/>
              <a:buChar char="•"/>
            </a:pPr>
            <a:r>
              <a:rPr lang="en-US" sz="4800" dirty="0" smtClean="0"/>
              <a:t>The </a:t>
            </a:r>
            <a:r>
              <a:rPr lang="en-US" sz="4800" dirty="0"/>
              <a:t>model must rely on its pre-trained knowledge to complete the task based solely on the prompt. </a:t>
            </a:r>
            <a:endParaRPr lang="en-US" sz="4800" dirty="0" smtClean="0"/>
          </a:p>
          <a:p>
            <a:pPr marL="685800" indent="-685800">
              <a:buFont typeface="Arial" panose="020B0604020202020204" pitchFamily="34" charset="0"/>
              <a:buChar char="•"/>
            </a:pPr>
            <a:r>
              <a:rPr lang="en-US" sz="4800" dirty="0" smtClean="0"/>
              <a:t>This </a:t>
            </a:r>
            <a:r>
              <a:rPr lang="en-US" sz="4800" dirty="0"/>
              <a:t>technique is ideal when the task is relatively </a:t>
            </a:r>
            <a:r>
              <a:rPr lang="en-US" sz="4800" dirty="0" smtClean="0"/>
              <a:t>straightforward</a:t>
            </a:r>
          </a:p>
          <a:p>
            <a:pPr marL="685800" indent="-685800">
              <a:buFont typeface="Arial" panose="020B0604020202020204" pitchFamily="34" charset="0"/>
              <a:buChar char="•"/>
            </a:pPr>
            <a:r>
              <a:rPr lang="en-US" sz="4800" dirty="0" smtClean="0"/>
              <a:t>LLM’s </a:t>
            </a:r>
            <a:r>
              <a:rPr lang="en-US" sz="4800" dirty="0"/>
              <a:t>general knowledge should be enough to generate accurate results.</a:t>
            </a:r>
          </a:p>
          <a:p>
            <a:r>
              <a:rPr lang="en-US" sz="4800" b="1" dirty="0"/>
              <a:t>Example</a:t>
            </a:r>
            <a:r>
              <a:rPr lang="en-US" sz="4800" dirty="0"/>
              <a:t>:</a:t>
            </a:r>
            <a:br>
              <a:rPr lang="en-US" sz="4800" dirty="0"/>
            </a:br>
            <a:r>
              <a:rPr lang="en-US" sz="4800" i="1" dirty="0"/>
              <a:t>“Explain the theory of relativity in simple terms for a high school student.”</a:t>
            </a:r>
            <a:r>
              <a:rPr lang="en-US" sz="4800" dirty="0"/>
              <a:t/>
            </a:r>
            <a:br>
              <a:rPr lang="en-US" sz="4800" dirty="0"/>
            </a:br>
            <a:endParaRPr lang="en-US" sz="4800" dirty="0"/>
          </a:p>
          <a:p>
            <a:r>
              <a:rPr lang="en-US" sz="4800" dirty="0"/>
              <a:t/>
            </a:r>
            <a:br>
              <a:rPr lang="en-US" sz="4800" dirty="0"/>
            </a:br>
            <a:endParaRPr kumimoji="0" lang="" sz="4800" i="0" strike="noStrike" cap="none" normalizeH="0" baseline="0" dirty="0" smtClean="0">
              <a:ln>
                <a:noFill/>
              </a:ln>
              <a:solidFill>
                <a:schemeClr val="tx1"/>
              </a:solidFill>
              <a:effectLst/>
              <a:latin typeface="ti"/>
            </a:endParaRPr>
          </a:p>
        </p:txBody>
      </p:sp>
    </p:spTree>
    <p:extLst>
      <p:ext uri="{BB962C8B-B14F-4D97-AF65-F5344CB8AC3E}">
        <p14:creationId xmlns:p14="http://schemas.microsoft.com/office/powerpoint/2010/main" val="173591111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381466" y="403605"/>
            <a:ext cx="16567258"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b="1" dirty="0"/>
              <a:t>2. Few-Shot Prompting</a:t>
            </a:r>
            <a:r>
              <a:rPr lang="en-US" sz="4800" dirty="0"/>
              <a:t/>
            </a:r>
            <a:br>
              <a:rPr lang="en-US" sz="4800" dirty="0"/>
            </a:br>
            <a:r>
              <a:rPr lang="en-US" sz="4800" dirty="0"/>
              <a:t/>
            </a:r>
            <a:br>
              <a:rPr lang="en-US" sz="4800" dirty="0"/>
            </a:br>
            <a:r>
              <a:rPr lang="en-US" sz="4800" dirty="0" smtClean="0"/>
              <a:t>It </a:t>
            </a:r>
            <a:r>
              <a:rPr lang="en-US" sz="4800" dirty="0"/>
              <a:t> provides the LLM with a few examples within the prompt to guide it toward the desired output. </a:t>
            </a:r>
            <a:endParaRPr lang="en-US" sz="4800" dirty="0" smtClean="0"/>
          </a:p>
          <a:p>
            <a:pPr marL="685800" lvl="0" indent="-685800" eaLnBrk="0" fontAlgn="base" hangingPunct="0">
              <a:spcBef>
                <a:spcPct val="0"/>
              </a:spcBef>
              <a:spcAft>
                <a:spcPct val="0"/>
              </a:spcAft>
              <a:buFont typeface="Arial" panose="020B0604020202020204" pitchFamily="34" charset="0"/>
              <a:buChar char="•"/>
            </a:pPr>
            <a:r>
              <a:rPr lang="en-US" sz="4800" dirty="0" smtClean="0"/>
              <a:t>By </a:t>
            </a:r>
            <a:r>
              <a:rPr lang="en-US" sz="4800" dirty="0"/>
              <a:t>showing how you want the model to perform a task, it becomes more likely to generate the correct response</a:t>
            </a:r>
            <a:r>
              <a:rPr lang="en-US" sz="4800" dirty="0" smtClean="0"/>
              <a:t>.</a:t>
            </a:r>
          </a:p>
          <a:p>
            <a:pPr marL="685800" lvl="0" indent="-685800" eaLnBrk="0" fontAlgn="base" hangingPunct="0">
              <a:spcBef>
                <a:spcPct val="0"/>
              </a:spcBef>
              <a:spcAft>
                <a:spcPct val="0"/>
              </a:spcAft>
              <a:buFont typeface="Arial" panose="020B0604020202020204" pitchFamily="34" charset="0"/>
              <a:buChar char="•"/>
            </a:pPr>
            <a:r>
              <a:rPr lang="en-US" sz="4800" dirty="0" smtClean="0"/>
              <a:t> </a:t>
            </a:r>
            <a:r>
              <a:rPr lang="en-US" sz="4800" dirty="0"/>
              <a:t>This technique works well for tasks where consistency in tone or format is important, such as customer service, writing assistance, or structured content generation.</a:t>
            </a: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0610146"/>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297402" y="1409700"/>
            <a:ext cx="16567258"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i="1" dirty="0"/>
              <a:t>“Here’s how to answer a customer inquiry: </a:t>
            </a:r>
            <a:endParaRPr lang="en-US" sz="4800" i="1" dirty="0" smtClean="0"/>
          </a:p>
          <a:p>
            <a:pPr lvl="0" eaLnBrk="0" fontAlgn="base" hangingPunct="0">
              <a:spcBef>
                <a:spcPct val="0"/>
              </a:spcBef>
              <a:spcAft>
                <a:spcPct val="0"/>
              </a:spcAft>
            </a:pPr>
            <a:endParaRPr lang="en-US" sz="4800" i="1" dirty="0"/>
          </a:p>
          <a:p>
            <a:pPr lvl="0" eaLnBrk="0" fontAlgn="base" hangingPunct="0">
              <a:spcBef>
                <a:spcPct val="0"/>
              </a:spcBef>
              <a:spcAft>
                <a:spcPct val="0"/>
              </a:spcAft>
            </a:pPr>
            <a:r>
              <a:rPr lang="en-US" sz="4800" i="1" dirty="0" smtClean="0"/>
              <a:t>Example </a:t>
            </a:r>
            <a:r>
              <a:rPr lang="en-US" sz="4800" i="1" dirty="0"/>
              <a:t>1: ‘I understand your concern, and we’ll resolve it immediately.’ </a:t>
            </a:r>
            <a:endParaRPr lang="en-US" sz="4800" i="1" dirty="0" smtClean="0"/>
          </a:p>
          <a:p>
            <a:pPr lvl="0" eaLnBrk="0" fontAlgn="base" hangingPunct="0">
              <a:spcBef>
                <a:spcPct val="0"/>
              </a:spcBef>
              <a:spcAft>
                <a:spcPct val="0"/>
              </a:spcAft>
            </a:pPr>
            <a:endParaRPr lang="en-US" sz="4800" i="1" dirty="0"/>
          </a:p>
          <a:p>
            <a:pPr lvl="0" eaLnBrk="0" fontAlgn="base" hangingPunct="0">
              <a:spcBef>
                <a:spcPct val="0"/>
              </a:spcBef>
              <a:spcAft>
                <a:spcPct val="0"/>
              </a:spcAft>
            </a:pPr>
            <a:r>
              <a:rPr lang="en-US" sz="4800" i="1" dirty="0" smtClean="0"/>
              <a:t>Example </a:t>
            </a:r>
            <a:r>
              <a:rPr lang="en-US" sz="4800" i="1" dirty="0"/>
              <a:t>2: ‘We apologize for the inconvenience. Let us assist you with a quick solution.’ </a:t>
            </a:r>
            <a:endParaRPr lang="en-US" sz="4800" i="1" dirty="0" smtClean="0"/>
          </a:p>
          <a:p>
            <a:pPr lvl="0" eaLnBrk="0" fontAlgn="base" hangingPunct="0">
              <a:spcBef>
                <a:spcPct val="0"/>
              </a:spcBef>
              <a:spcAft>
                <a:spcPct val="0"/>
              </a:spcAft>
            </a:pPr>
            <a:endParaRPr lang="en-US" sz="4800" i="1" dirty="0"/>
          </a:p>
          <a:p>
            <a:pPr lvl="0" eaLnBrk="0" fontAlgn="base" hangingPunct="0">
              <a:spcBef>
                <a:spcPct val="0"/>
              </a:spcBef>
              <a:spcAft>
                <a:spcPct val="0"/>
              </a:spcAft>
            </a:pPr>
            <a:endParaRPr lang="en-US" sz="4800" i="1" dirty="0" smtClean="0"/>
          </a:p>
          <a:p>
            <a:pPr lvl="0" eaLnBrk="0" fontAlgn="base" hangingPunct="0">
              <a:spcBef>
                <a:spcPct val="0"/>
              </a:spcBef>
              <a:spcAft>
                <a:spcPct val="0"/>
              </a:spcAft>
            </a:pPr>
            <a:r>
              <a:rPr lang="en-US" sz="4800" i="1" dirty="0" smtClean="0"/>
              <a:t>Now</a:t>
            </a:r>
            <a:r>
              <a:rPr lang="en-US" sz="4800" i="1" dirty="0"/>
              <a:t>, respond to the following inquiry: [Insert inquiry].”</a:t>
            </a:r>
            <a:endParaRPr kumimoji="0" lang="" sz="4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020095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381466" y="772938"/>
            <a:ext cx="1656725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b="1" dirty="0"/>
              <a:t>3. Chain-of-Thought Prompting</a:t>
            </a:r>
            <a:r>
              <a:rPr lang="en-US" sz="4800" dirty="0"/>
              <a:t/>
            </a:r>
            <a:br>
              <a:rPr lang="en-US" sz="4800" dirty="0"/>
            </a:br>
            <a:r>
              <a:rPr lang="en-US" sz="4800" dirty="0"/>
              <a:t/>
            </a:r>
            <a:br>
              <a:rPr lang="en-US" sz="4800" dirty="0"/>
            </a:br>
            <a:r>
              <a:rPr lang="en-US" sz="4800" dirty="0" smtClean="0"/>
              <a:t>It</a:t>
            </a:r>
            <a:r>
              <a:rPr lang="en-US" sz="4800" dirty="0"/>
              <a:t> breaks down complex tasks into smaller steps, allowing the model to process each stage in sequence. This helps the model tackle tasks that require reasoning or step-by-step analysis. Ideal for tasks that involve multi-step reasoning, such as solving math problems, generating complex written responses, or analyzing detailed information.</a:t>
            </a: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705294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381466" y="1142270"/>
            <a:ext cx="1656725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b="1" dirty="0"/>
              <a:t>4. Prompt Chaining</a:t>
            </a:r>
            <a:r>
              <a:rPr lang="en-US" sz="4800" dirty="0"/>
              <a:t/>
            </a:r>
            <a:br>
              <a:rPr lang="en-US" sz="4800" dirty="0"/>
            </a:br>
            <a:r>
              <a:rPr lang="en-US" sz="4800" dirty="0"/>
              <a:t/>
            </a:r>
            <a:br>
              <a:rPr lang="en-US" sz="4800" dirty="0"/>
            </a:br>
            <a:r>
              <a:rPr lang="en-US" sz="4800" dirty="0" smtClean="0"/>
              <a:t>It</a:t>
            </a:r>
            <a:r>
              <a:rPr lang="en-US" sz="4800" dirty="0"/>
              <a:t> involves using multiple, smaller prompts to complete a task. Each prompt builds on the result of the previous one, allowing the LLM to handle larger, more complex tasks in stages. Useful for content generation, data analysis, or tasks that require large-scale outputs that would be too complex for a single prompt.</a:t>
            </a: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511539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381466" y="772938"/>
            <a:ext cx="1656725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
            </a:r>
            <a:br>
              <a:rPr lang="en-US" sz="4800" dirty="0"/>
            </a:br>
            <a:r>
              <a:rPr lang="en-US" sz="4800" dirty="0"/>
              <a:t/>
            </a:r>
            <a:br>
              <a:rPr lang="en-US" sz="4800" dirty="0"/>
            </a:br>
            <a:r>
              <a:rPr lang="en-US" sz="4800" b="1" dirty="0"/>
              <a:t>Example</a:t>
            </a:r>
            <a:r>
              <a:rPr lang="en-US" sz="4800" dirty="0"/>
              <a:t>:</a:t>
            </a:r>
            <a:r>
              <a:rPr lang="en-US" sz="4800" dirty="0"/>
              <a:t/>
            </a:r>
            <a:br>
              <a:rPr lang="en-US" sz="4800" dirty="0"/>
            </a:br>
            <a:r>
              <a:rPr lang="en-US" sz="4800" i="1" dirty="0"/>
              <a:t>Prompt 1: “Generate an outline for an article about climate change.”</a:t>
            </a:r>
            <a:r>
              <a:rPr lang="en-US" sz="4800" dirty="0"/>
              <a:t/>
            </a:r>
            <a:br>
              <a:rPr lang="en-US" sz="4800" dirty="0"/>
            </a:br>
            <a:r>
              <a:rPr lang="en-US" sz="4800" i="1" dirty="0"/>
              <a:t>Prompt 2: “Write an introduction for the article based on this outline.”</a:t>
            </a:r>
            <a:r>
              <a:rPr lang="en-US" sz="4800" dirty="0"/>
              <a:t/>
            </a:r>
            <a:br>
              <a:rPr lang="en-US" sz="4800" dirty="0"/>
            </a:br>
            <a:r>
              <a:rPr lang="en-US" sz="4800" i="1" dirty="0"/>
              <a:t>Prompt 3: “Now expand on each section in the outline.”</a:t>
            </a: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071267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381466" y="34274"/>
            <a:ext cx="16567258"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
            </a:r>
            <a:br>
              <a:rPr lang="en-US" sz="4800" dirty="0"/>
            </a:br>
            <a:r>
              <a:rPr lang="en-US" sz="4800" dirty="0"/>
              <a:t/>
            </a:r>
            <a:br>
              <a:rPr lang="en-US" sz="4800" dirty="0"/>
            </a:br>
            <a:r>
              <a:rPr lang="en-US" sz="4800" b="1" dirty="0"/>
              <a:t>5. Iterative Prompting</a:t>
            </a:r>
            <a:r>
              <a:rPr lang="en-US" sz="4800" dirty="0"/>
              <a:t/>
            </a:r>
            <a:br>
              <a:rPr lang="en-US" sz="4800" dirty="0"/>
            </a:br>
            <a:r>
              <a:rPr lang="en-US" sz="4800" dirty="0"/>
              <a:t/>
            </a:r>
            <a:br>
              <a:rPr lang="en-US" sz="4800" dirty="0"/>
            </a:br>
            <a:r>
              <a:rPr lang="en-US" sz="4800" dirty="0"/>
              <a:t>Iterative prompting involves refining a prompt based on the model’s initial output. You evaluate the response, adjust the prompt, and resubmit it to improve the results, ensuring the output meets your needs. Best for creative tasks or projects where you need to refine the result over multiple iterations to get a specific outcome.</a:t>
            </a: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246932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381466" y="34275"/>
            <a:ext cx="16567258"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
            </a:r>
            <a:br>
              <a:rPr lang="en-US" sz="4800" dirty="0"/>
            </a:br>
            <a:r>
              <a:rPr lang="en-US" sz="4800" dirty="0"/>
              <a:t/>
            </a:r>
            <a:br>
              <a:rPr lang="en-US" sz="4800" dirty="0"/>
            </a:br>
            <a:r>
              <a:rPr lang="en-US" sz="4800" b="1" dirty="0"/>
              <a:t>Example</a:t>
            </a:r>
            <a:r>
              <a:rPr lang="en-US" sz="4800" dirty="0" smtClean="0"/>
              <a:t>:</a:t>
            </a:r>
          </a:p>
          <a:p>
            <a:pPr lvl="0" eaLnBrk="0" fontAlgn="base" hangingPunct="0">
              <a:spcBef>
                <a:spcPct val="0"/>
              </a:spcBef>
              <a:spcAft>
                <a:spcPct val="0"/>
              </a:spcAft>
            </a:pPr>
            <a:r>
              <a:rPr lang="en-US" sz="4800" dirty="0"/>
              <a:t/>
            </a:r>
            <a:br>
              <a:rPr lang="en-US" sz="4800" dirty="0"/>
            </a:br>
            <a:r>
              <a:rPr lang="en-US" sz="4800" i="1" dirty="0"/>
              <a:t>Prompt 1: “Write a product description for a new </a:t>
            </a:r>
            <a:r>
              <a:rPr lang="en-US" sz="4800" i="1" dirty="0" err="1"/>
              <a:t>smartwatch</a:t>
            </a:r>
            <a:r>
              <a:rPr lang="en-US" sz="4800" i="1" dirty="0"/>
              <a:t>.”</a:t>
            </a:r>
            <a:r>
              <a:rPr lang="en-US" sz="4800" dirty="0"/>
              <a:t/>
            </a:r>
            <a:br>
              <a:rPr lang="en-US" sz="4800" dirty="0"/>
            </a:br>
            <a:r>
              <a:rPr lang="en-US" sz="4800" i="1" dirty="0"/>
              <a:t>(If the output is too vague</a:t>
            </a:r>
            <a:r>
              <a:rPr lang="en-US" sz="4800" i="1" dirty="0" smtClean="0"/>
              <a:t>)</a:t>
            </a:r>
          </a:p>
          <a:p>
            <a:pPr lvl="0" eaLnBrk="0" fontAlgn="base" hangingPunct="0">
              <a:spcBef>
                <a:spcPct val="0"/>
              </a:spcBef>
              <a:spcAft>
                <a:spcPct val="0"/>
              </a:spcAft>
            </a:pPr>
            <a:endParaRPr lang="en-US" sz="4800" i="1" dirty="0"/>
          </a:p>
          <a:p>
            <a:pPr lvl="0" eaLnBrk="0" fontAlgn="base" hangingPunct="0">
              <a:spcBef>
                <a:spcPct val="0"/>
              </a:spcBef>
              <a:spcAft>
                <a:spcPct val="0"/>
              </a:spcAft>
            </a:pPr>
            <a:r>
              <a:rPr lang="en-US" sz="4800" dirty="0"/>
              <a:t/>
            </a:r>
            <a:br>
              <a:rPr lang="en-US" sz="4800" dirty="0"/>
            </a:br>
            <a:r>
              <a:rPr lang="en-US" sz="4800" i="1" dirty="0"/>
              <a:t>Prompt 2: “Write a product description for a new </a:t>
            </a:r>
            <a:r>
              <a:rPr lang="en-US" sz="4800" i="1" dirty="0" err="1"/>
              <a:t>smartwatch</a:t>
            </a:r>
            <a:r>
              <a:rPr lang="en-US" sz="4800" i="1" dirty="0"/>
              <a:t>, focusing on its health tracking features and sleek design.”</a:t>
            </a: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888410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11628148" y="2085479"/>
            <a:ext cx="5631152" cy="7558249"/>
            <a:chOff x="0" y="0"/>
            <a:chExt cx="7508202" cy="10077666"/>
          </a:xfrm>
        </p:grpSpPr>
        <p:sp>
          <p:nvSpPr>
            <p:cNvPr id="24" name="Freeform 24"/>
            <p:cNvSpPr/>
            <p:nvPr/>
          </p:nvSpPr>
          <p:spPr>
            <a:xfrm rot="-892123">
              <a:off x="598039" y="426990"/>
              <a:ext cx="4004390" cy="5183677"/>
            </a:xfrm>
            <a:custGeom>
              <a:avLst/>
              <a:gdLst/>
              <a:ahLst/>
              <a:cxnLst/>
              <a:rect l="l" t="t" r="r" b="b"/>
              <a:pathLst>
                <a:path w="4004390" h="5183677">
                  <a:moveTo>
                    <a:pt x="0" y="0"/>
                  </a:moveTo>
                  <a:lnTo>
                    <a:pt x="4004390" y="0"/>
                  </a:lnTo>
                  <a:lnTo>
                    <a:pt x="4004390" y="5183676"/>
                  </a:lnTo>
                  <a:lnTo>
                    <a:pt x="0" y="518367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5" name="Freeform 25"/>
            <p:cNvSpPr/>
            <p:nvPr/>
          </p:nvSpPr>
          <p:spPr>
            <a:xfrm rot="971148">
              <a:off x="2860691" y="4438604"/>
              <a:ext cx="4004390" cy="5183677"/>
            </a:xfrm>
            <a:custGeom>
              <a:avLst/>
              <a:gdLst/>
              <a:ahLst/>
              <a:cxnLst/>
              <a:rect l="l" t="t" r="r" b="b"/>
              <a:pathLst>
                <a:path w="4004390" h="5183677">
                  <a:moveTo>
                    <a:pt x="0" y="0"/>
                  </a:moveTo>
                  <a:lnTo>
                    <a:pt x="4004390" y="0"/>
                  </a:lnTo>
                  <a:lnTo>
                    <a:pt x="4004390" y="5183677"/>
                  </a:lnTo>
                  <a:lnTo>
                    <a:pt x="0" y="518367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26" name="TextBox 26"/>
          <p:cNvSpPr txBox="1"/>
          <p:nvPr/>
        </p:nvSpPr>
        <p:spPr>
          <a:xfrm>
            <a:off x="340843" y="595561"/>
            <a:ext cx="8803157" cy="999629"/>
          </a:xfrm>
          <a:prstGeom prst="rect">
            <a:avLst/>
          </a:prstGeom>
        </p:spPr>
        <p:txBody>
          <a:bodyPr wrap="square" lIns="0" tIns="0" rIns="0" bIns="0" rtlCol="0" anchor="t">
            <a:spAutoFit/>
          </a:bodyPr>
          <a:lstStyle/>
          <a:p>
            <a:pPr>
              <a:lnSpc>
                <a:spcPts val="7554"/>
              </a:lnSpc>
            </a:pPr>
            <a:r>
              <a:rPr lang="en-US" sz="7479" b="1" dirty="0" smtClean="0">
                <a:solidFill>
                  <a:srgbClr val="231F20"/>
                </a:solidFill>
                <a:latin typeface="+mj-lt"/>
                <a:ea typeface="Playfair Display Bold"/>
                <a:cs typeface="Playfair Display Bold"/>
                <a:sym typeface="Playfair Display Bold"/>
              </a:rPr>
              <a:t>List Of Contents</a:t>
            </a:r>
            <a:endParaRPr lang="en-US" sz="7479" b="1" dirty="0">
              <a:solidFill>
                <a:srgbClr val="231F20"/>
              </a:solidFill>
              <a:latin typeface="+mj-lt"/>
              <a:ea typeface="Playfair Display Bold"/>
              <a:cs typeface="Playfair Display Bold"/>
              <a:sym typeface="Playfair Display Bold"/>
            </a:endParaRPr>
          </a:p>
        </p:txBody>
      </p:sp>
      <p:sp>
        <p:nvSpPr>
          <p:cNvPr id="27" name="TextBox 27"/>
          <p:cNvSpPr txBox="1"/>
          <p:nvPr/>
        </p:nvSpPr>
        <p:spPr>
          <a:xfrm>
            <a:off x="1644806" y="2314871"/>
            <a:ext cx="11994994" cy="6912149"/>
          </a:xfrm>
          <a:prstGeom prst="rect">
            <a:avLst/>
          </a:prstGeom>
        </p:spPr>
        <p:txBody>
          <a:bodyPr wrap="square" lIns="0" tIns="0" rIns="0" bIns="0" rtlCol="0" anchor="t">
            <a:spAutoFit/>
          </a:bodyPr>
          <a:lstStyle/>
          <a:p>
            <a:pPr marL="514350" indent="-514350">
              <a:lnSpc>
                <a:spcPts val="4900"/>
              </a:lnSpc>
              <a:spcBef>
                <a:spcPct val="0"/>
              </a:spcBef>
              <a:buAutoNum type="arabicPeriod"/>
            </a:pPr>
            <a:r>
              <a:rPr lang="en-US" sz="5400" dirty="0" smtClean="0">
                <a:latin typeface="+mj-lt"/>
                <a:sym typeface="Lato Bold"/>
              </a:rPr>
              <a:t>What is prompting?</a:t>
            </a:r>
          </a:p>
          <a:p>
            <a:pPr marL="514350" indent="-514350">
              <a:lnSpc>
                <a:spcPts val="4900"/>
              </a:lnSpc>
              <a:spcBef>
                <a:spcPct val="0"/>
              </a:spcBef>
              <a:buAutoNum type="arabicPeriod"/>
            </a:pPr>
            <a:r>
              <a:rPr lang="en-US" sz="5400" dirty="0" smtClean="0">
                <a:latin typeface="+mj-lt"/>
                <a:sym typeface="Lato Bold"/>
              </a:rPr>
              <a:t>What are essential parts of prompting</a:t>
            </a:r>
          </a:p>
          <a:p>
            <a:pPr marL="514350" indent="-514350">
              <a:lnSpc>
                <a:spcPts val="4900"/>
              </a:lnSpc>
              <a:spcBef>
                <a:spcPct val="0"/>
              </a:spcBef>
              <a:buAutoNum type="arabicPeriod"/>
            </a:pPr>
            <a:r>
              <a:rPr lang="en-US" sz="5400" dirty="0" smtClean="0">
                <a:latin typeface="+mj-lt"/>
                <a:sym typeface="Lato Bold"/>
              </a:rPr>
              <a:t>Types of prompting</a:t>
            </a:r>
          </a:p>
          <a:p>
            <a:pPr marL="514350" indent="-514350">
              <a:lnSpc>
                <a:spcPts val="4900"/>
              </a:lnSpc>
              <a:spcBef>
                <a:spcPct val="0"/>
              </a:spcBef>
              <a:buAutoNum type="arabicPeriod"/>
            </a:pPr>
            <a:r>
              <a:rPr lang="en-US" sz="5400" dirty="0" smtClean="0">
                <a:latin typeface="+mj-lt"/>
                <a:sym typeface="Lato Bold"/>
              </a:rPr>
              <a:t>How prompting grab the future work</a:t>
            </a:r>
          </a:p>
          <a:p>
            <a:pPr marL="514350" indent="-514350">
              <a:lnSpc>
                <a:spcPts val="4900"/>
              </a:lnSpc>
              <a:spcBef>
                <a:spcPct val="0"/>
              </a:spcBef>
              <a:buAutoNum type="arabicPeriod"/>
            </a:pPr>
            <a:endParaRPr lang="en-US" sz="5400" dirty="0" smtClean="0">
              <a:latin typeface="+mj-lt"/>
              <a:sym typeface="Lato Bold"/>
            </a:endParaRPr>
          </a:p>
          <a:p>
            <a:pPr>
              <a:lnSpc>
                <a:spcPts val="4900"/>
              </a:lnSpc>
              <a:spcBef>
                <a:spcPct val="0"/>
              </a:spcBef>
            </a:pPr>
            <a:r>
              <a:rPr lang="en-US" sz="5400" dirty="0" smtClean="0">
                <a:latin typeface="+mj-lt"/>
                <a:sym typeface="Lato Bold"/>
              </a:rPr>
              <a:t/>
            </a:r>
            <a:br>
              <a:rPr lang="en-US" sz="5400" dirty="0" smtClean="0">
                <a:latin typeface="+mj-lt"/>
                <a:sym typeface="Lato Bold"/>
              </a:rPr>
            </a:br>
            <a:endParaRPr lang="en-US" sz="5400" dirty="0" smtClean="0">
              <a:latin typeface="+mj-lt"/>
              <a:sym typeface="Lato Bold"/>
            </a:endParaRPr>
          </a:p>
          <a:p>
            <a:pPr marL="514350" indent="-514350">
              <a:lnSpc>
                <a:spcPts val="4900"/>
              </a:lnSpc>
              <a:spcBef>
                <a:spcPct val="0"/>
              </a:spcBef>
              <a:buAutoNum type="arabicPeriod"/>
            </a:pPr>
            <a:endParaRPr lang="en-US" sz="5400" dirty="0" smtClean="0">
              <a:latin typeface="+mj-lt"/>
              <a:sym typeface="Lato Bold"/>
            </a:endParaRPr>
          </a:p>
          <a:p>
            <a:pPr marL="514350" indent="-514350">
              <a:lnSpc>
                <a:spcPts val="4900"/>
              </a:lnSpc>
              <a:spcBef>
                <a:spcPct val="0"/>
              </a:spcBef>
              <a:buAutoNum type="arabicPeriod"/>
            </a:pPr>
            <a:endParaRPr lang="en-US" sz="5400" dirty="0" smtClean="0">
              <a:latin typeface="+mj-lt"/>
              <a:sym typeface="Lato Bold"/>
            </a:endParaRPr>
          </a:p>
          <a:p>
            <a:pPr marL="514350" indent="-514350">
              <a:lnSpc>
                <a:spcPts val="4900"/>
              </a:lnSpc>
              <a:spcBef>
                <a:spcPct val="0"/>
              </a:spcBef>
              <a:buAutoNum type="arabicPeriod"/>
            </a:pPr>
            <a:endParaRPr lang="en-US" sz="5400" dirty="0" smtClean="0">
              <a:latin typeface="+mj-lt"/>
              <a:sym typeface="Lato Bold"/>
            </a:endParaRPr>
          </a:p>
          <a:p>
            <a:pPr marL="514350" indent="-514350">
              <a:lnSpc>
                <a:spcPts val="4900"/>
              </a:lnSpc>
              <a:spcBef>
                <a:spcPct val="0"/>
              </a:spcBef>
              <a:buAutoNum type="arabicPeriod"/>
            </a:pPr>
            <a:endParaRPr lang="en-US" sz="5400" dirty="0" smtClean="0">
              <a:latin typeface="+mj-lt"/>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mj-lt"/>
                <a:ea typeface="Lato Bold"/>
                <a:cs typeface="Lato Bold"/>
                <a:sym typeface="Lato Bold"/>
              </a:rPr>
              <a:t>7.       </a:t>
            </a:r>
            <a:r>
              <a:rPr lang="en-US" sz="3500" b="1" dirty="0" err="1">
                <a:solidFill>
                  <a:srgbClr val="FFFFFF"/>
                </a:solidFill>
                <a:latin typeface="+mj-lt"/>
                <a:ea typeface="Lato Bold"/>
                <a:cs typeface="Lato Bold"/>
                <a:sym typeface="Lato Bold"/>
              </a:rPr>
              <a:t>Dicussion,Conclusion</a:t>
            </a:r>
            <a:r>
              <a:rPr lang="en-US" sz="3500" b="1" dirty="0">
                <a:solidFill>
                  <a:srgbClr val="FFFFFF"/>
                </a:solidFill>
                <a:latin typeface="+mj-lt"/>
                <a:ea typeface="Lato Bold"/>
                <a:cs typeface="Lato Bold"/>
                <a:sym typeface="Lato Bold"/>
              </a:rPr>
              <a:t> and </a:t>
            </a:r>
            <a:r>
              <a:rPr lang="en-US" sz="3500" b="1" dirty="0" err="1">
                <a:solidFill>
                  <a:srgbClr val="FFFFFF"/>
                </a:solidFill>
                <a:latin typeface="+mj-lt"/>
                <a:ea typeface="Lato Bold"/>
                <a:cs typeface="Lato Bold"/>
                <a:sym typeface="Lato Bold"/>
              </a:rPr>
              <a:t>Refrences</a:t>
            </a:r>
            <a:endParaRPr lang="en-US" sz="3500" b="1" dirty="0">
              <a:solidFill>
                <a:srgbClr val="FFFFFF"/>
              </a:solidFill>
              <a:latin typeface="+mj-lt"/>
              <a:ea typeface="Lato Bold"/>
              <a:cs typeface="Lato Bold"/>
              <a:sym typeface="Lato Bold"/>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381466" y="34275"/>
            <a:ext cx="16567258"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
            </a:r>
            <a:br>
              <a:rPr lang="en-US" sz="4800" dirty="0"/>
            </a:br>
            <a:r>
              <a:rPr lang="en-US" sz="4800" dirty="0"/>
              <a:t/>
            </a:r>
            <a:br>
              <a:rPr lang="en-US" sz="4800" dirty="0"/>
            </a:br>
            <a:r>
              <a:rPr lang="en-US" sz="4800" b="1" dirty="0"/>
              <a:t>Example</a:t>
            </a:r>
            <a:r>
              <a:rPr lang="en-US" sz="4800" dirty="0" smtClean="0"/>
              <a:t>:</a:t>
            </a:r>
          </a:p>
          <a:p>
            <a:pPr lvl="0" eaLnBrk="0" fontAlgn="base" hangingPunct="0">
              <a:spcBef>
                <a:spcPct val="0"/>
              </a:spcBef>
              <a:spcAft>
                <a:spcPct val="0"/>
              </a:spcAft>
            </a:pPr>
            <a:r>
              <a:rPr lang="en-US" sz="4800" dirty="0"/>
              <a:t/>
            </a:r>
            <a:br>
              <a:rPr lang="en-US" sz="4800" dirty="0"/>
            </a:br>
            <a:r>
              <a:rPr lang="en-US" sz="4800" i="1" dirty="0"/>
              <a:t>Prompt 1: “Write a product description for a new </a:t>
            </a:r>
            <a:r>
              <a:rPr lang="en-US" sz="4800" i="1" dirty="0" err="1"/>
              <a:t>smartwatch</a:t>
            </a:r>
            <a:r>
              <a:rPr lang="en-US" sz="4800" i="1" dirty="0"/>
              <a:t>.”</a:t>
            </a:r>
            <a:r>
              <a:rPr lang="en-US" sz="4800" dirty="0"/>
              <a:t/>
            </a:r>
            <a:br>
              <a:rPr lang="en-US" sz="4800" dirty="0"/>
            </a:br>
            <a:r>
              <a:rPr lang="en-US" sz="4800" i="1" dirty="0"/>
              <a:t>(If the output is too vague</a:t>
            </a:r>
            <a:r>
              <a:rPr lang="en-US" sz="4800" i="1" dirty="0" smtClean="0"/>
              <a:t>)</a:t>
            </a:r>
          </a:p>
          <a:p>
            <a:pPr lvl="0" eaLnBrk="0" fontAlgn="base" hangingPunct="0">
              <a:spcBef>
                <a:spcPct val="0"/>
              </a:spcBef>
              <a:spcAft>
                <a:spcPct val="0"/>
              </a:spcAft>
            </a:pPr>
            <a:endParaRPr lang="en-US" sz="4800" i="1" dirty="0"/>
          </a:p>
          <a:p>
            <a:pPr lvl="0" eaLnBrk="0" fontAlgn="base" hangingPunct="0">
              <a:spcBef>
                <a:spcPct val="0"/>
              </a:spcBef>
              <a:spcAft>
                <a:spcPct val="0"/>
              </a:spcAft>
            </a:pPr>
            <a:r>
              <a:rPr lang="en-US" sz="4800" dirty="0"/>
              <a:t/>
            </a:r>
            <a:br>
              <a:rPr lang="en-US" sz="4800" dirty="0"/>
            </a:br>
            <a:r>
              <a:rPr lang="en-US" sz="4800" i="1" dirty="0"/>
              <a:t>Prompt 2: “Write a product description for a new </a:t>
            </a:r>
            <a:r>
              <a:rPr lang="en-US" sz="4800" i="1" dirty="0" err="1"/>
              <a:t>smartwatch</a:t>
            </a:r>
            <a:r>
              <a:rPr lang="en-US" sz="4800" i="1" dirty="0"/>
              <a:t>, focusing on its health tracking features and sleek design.”</a:t>
            </a: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958420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381466" y="34275"/>
            <a:ext cx="16567258"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
            </a:r>
            <a:br>
              <a:rPr lang="en-US" sz="4800" dirty="0"/>
            </a:br>
            <a:r>
              <a:rPr lang="en-US" sz="4800" dirty="0"/>
              <a:t/>
            </a:r>
            <a:br>
              <a:rPr lang="en-US" sz="4800" dirty="0"/>
            </a:br>
            <a:r>
              <a:rPr lang="en-US" sz="4800" b="1" dirty="0"/>
              <a:t>6. Contextual Prompting</a:t>
            </a:r>
            <a:r>
              <a:rPr lang="en-US" sz="4800" dirty="0"/>
              <a:t/>
            </a:r>
            <a:br>
              <a:rPr lang="en-US" sz="4800" dirty="0"/>
            </a:br>
            <a:r>
              <a:rPr lang="en-US" sz="4800" dirty="0"/>
              <a:t/>
            </a:r>
            <a:br>
              <a:rPr lang="en-US" sz="4800" dirty="0"/>
            </a:br>
            <a:r>
              <a:rPr lang="en-US" sz="4800" dirty="0"/>
              <a:t>In contextual prompting, you provide the LLM with detailed background information or constraints so it can generate a response that aligns with your specific requirements. Useful when the model needs to adhere to a specific domain or context, such as technical writing, specialized reports, or industry-focused content.</a:t>
            </a:r>
            <a:endParaRPr kumimoji="0" lang=""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37063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381466" y="-211944"/>
            <a:ext cx="16567258" cy="797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dirty="0"/>
              <a:t/>
            </a:r>
            <a:br>
              <a:rPr lang="en-US" sz="3200" dirty="0"/>
            </a:br>
            <a:r>
              <a:rPr lang="en-US" sz="3200" dirty="0"/>
              <a:t/>
            </a:r>
            <a:br>
              <a:rPr lang="en-US" sz="3200" dirty="0"/>
            </a:br>
            <a:r>
              <a:rPr lang="en-US" sz="3200" dirty="0"/>
              <a:t>You are a machine learning engineer writing a detailed technical blog post on implementing a convolutional neural network (CNN) for image classification. The target audience includes students and professionals with a basic understanding of machine learning</a:t>
            </a:r>
            <a:r>
              <a:rPr lang="en-US" sz="3200" dirty="0" smtClean="0"/>
              <a:t>.</a:t>
            </a:r>
          </a:p>
          <a:p>
            <a:r>
              <a:rPr lang="en-US" sz="3200" dirty="0"/>
              <a:t/>
            </a:r>
            <a:br>
              <a:rPr lang="en-US" sz="3200" dirty="0"/>
            </a:br>
            <a:r>
              <a:rPr lang="en-US" sz="3200" dirty="0"/>
              <a:t>Write an introduction that:</a:t>
            </a:r>
          </a:p>
          <a:p>
            <a:pPr marL="457200" indent="-457200">
              <a:buFont typeface="Arial" panose="020B0604020202020204" pitchFamily="34" charset="0"/>
              <a:buChar char="•"/>
            </a:pPr>
            <a:r>
              <a:rPr lang="en-US" sz="3200" dirty="0"/>
              <a:t>Explains the importance of image classification in real-world applications (e.g., healthcare, autonomous vehicles).</a:t>
            </a:r>
          </a:p>
          <a:p>
            <a:pPr marL="457200" indent="-457200">
              <a:buFont typeface="Arial" panose="020B0604020202020204" pitchFamily="34" charset="0"/>
              <a:buChar char="•"/>
            </a:pPr>
            <a:r>
              <a:rPr lang="en-US" sz="3200" dirty="0"/>
              <a:t>Mentions the dataset used (e.g., CIFAR-10 or custom dataset) and its key characteristics.</a:t>
            </a:r>
          </a:p>
          <a:p>
            <a:pPr marL="457200" indent="-457200">
              <a:buFont typeface="Arial" panose="020B0604020202020204" pitchFamily="34" charset="0"/>
              <a:buChar char="•"/>
            </a:pPr>
            <a:r>
              <a:rPr lang="en-US" sz="3200" dirty="0"/>
              <a:t>Provides an overview of the CNN architecture used (e.g., number of layers, activation functions).</a:t>
            </a:r>
          </a:p>
          <a:p>
            <a:pPr marL="457200" indent="-457200">
              <a:buFont typeface="Arial" panose="020B0604020202020204" pitchFamily="34" charset="0"/>
              <a:buChar char="•"/>
            </a:pPr>
            <a:r>
              <a:rPr lang="en-US" sz="3200" dirty="0"/>
              <a:t>Briefly highlights the training process and evaluation metrics.</a:t>
            </a:r>
          </a:p>
          <a:p>
            <a:pPr marL="457200" indent="-457200">
              <a:buFont typeface="Arial" panose="020B0604020202020204" pitchFamily="34" charset="0"/>
              <a:buChar char="•"/>
            </a:pPr>
            <a:r>
              <a:rPr lang="en-US" sz="3200" dirty="0"/>
              <a:t>Concludes with the significance of the achieved results and potential future improvements.</a:t>
            </a:r>
            <a:br>
              <a:rPr lang="en-US" sz="3200" dirty="0"/>
            </a:br>
            <a:r>
              <a:rPr lang="en-US" sz="3200" dirty="0"/>
              <a:t>Use technical but accessible language suitable for readers with intermediate knowledge of ML/DL.</a:t>
            </a:r>
          </a:p>
          <a:p>
            <a:pPr lvl="0" eaLnBrk="0" fontAlgn="base" hangingPunct="0">
              <a:spcBef>
                <a:spcPct val="0"/>
              </a:spcBef>
              <a:spcAft>
                <a:spcPct val="0"/>
              </a:spcAft>
            </a:pPr>
            <a:endParaRPr kumimoji="0" lang=""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368132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297402" y="-1045690"/>
            <a:ext cx="1656725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
            </a:r>
            <a:br>
              <a:rPr lang="en-US" sz="4800" dirty="0"/>
            </a:br>
            <a:r>
              <a:rPr lang="en-US" sz="4800" dirty="0"/>
              <a:t/>
            </a:r>
            <a:br>
              <a:rPr lang="en-US" sz="4800" dirty="0"/>
            </a:br>
            <a:r>
              <a:rPr lang="en-US" sz="6000" b="1" u="sng" dirty="0"/>
              <a:t>how prompting can impact and "grab" future </a:t>
            </a:r>
            <a:r>
              <a:rPr lang="en-US" sz="6000" b="1" u="sng" dirty="0" smtClean="0"/>
              <a:t>work</a:t>
            </a:r>
          </a:p>
          <a:p>
            <a:pPr lvl="0" eaLnBrk="0" fontAlgn="base" hangingPunct="0">
              <a:spcBef>
                <a:spcPct val="0"/>
              </a:spcBef>
              <a:spcAft>
                <a:spcPct val="0"/>
              </a:spcAft>
            </a:pPr>
            <a:endParaRPr kumimoji="0" lang="en-US" sz="6000" b="1" i="0" u="sng"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sz="6000" b="1" dirty="0" smtClean="0"/>
              <a:t>Tailoring </a:t>
            </a:r>
            <a:r>
              <a:rPr lang="en-US" sz="6000" b="1" dirty="0"/>
              <a:t>AI for Industry-Specific </a:t>
            </a:r>
            <a:r>
              <a:rPr lang="en-US" sz="6000" b="1" dirty="0" smtClean="0"/>
              <a:t>Applications</a:t>
            </a:r>
            <a:r>
              <a:rPr lang="en-US" sz="6000" dirty="0" smtClean="0"/>
              <a:t>:</a:t>
            </a:r>
          </a:p>
          <a:p>
            <a:pPr lvl="0" eaLnBrk="0" fontAlgn="base" hangingPunct="0">
              <a:spcBef>
                <a:spcPct val="0"/>
              </a:spcBef>
              <a:spcAft>
                <a:spcPct val="0"/>
              </a:spcAft>
            </a:pPr>
            <a:endParaRPr lang="en-US" sz="6000" dirty="0" smtClean="0"/>
          </a:p>
          <a:p>
            <a:pPr lvl="0" eaLnBrk="0" fontAlgn="base" hangingPunct="0">
              <a:spcBef>
                <a:spcPct val="0"/>
              </a:spcBef>
              <a:spcAft>
                <a:spcPct val="0"/>
              </a:spcAft>
            </a:pPr>
            <a:endParaRPr kumimoji="0" lang="" sz="6000" b="1" i="0" u="sng"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371600" y="2841547"/>
            <a:ext cx="1858955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400" b="0" i="0" u="none" strike="noStrike" cap="none" normalizeH="0" baseline="0" dirty="0" smtClean="0">
                <a:ln>
                  <a:noFill/>
                </a:ln>
                <a:solidFill>
                  <a:schemeClr val="tx1"/>
                </a:solidFill>
                <a:effectLst/>
                <a:latin typeface="Arial" panose="020B0604020202020204" pitchFamily="34" charset="0"/>
              </a:rPr>
              <a:t>Customizes AI for specific industries (e.g., healthcare, finance).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400" b="0" i="0" u="none" strike="noStrike" cap="none" normalizeH="0" baseline="0" dirty="0" smtClean="0">
                <a:ln>
                  <a:noFill/>
                </a:ln>
                <a:solidFill>
                  <a:schemeClr val="tx1"/>
                </a:solidFill>
                <a:effectLst/>
                <a:latin typeface="Arial" panose="020B0604020202020204" pitchFamily="34" charset="0"/>
              </a:rPr>
              <a:t>Uses domain-specific language and professional jargon.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400" b="0" i="0" u="none" strike="noStrike" cap="none" normalizeH="0" baseline="0" dirty="0" smtClean="0">
                <a:ln>
                  <a:noFill/>
                </a:ln>
                <a:solidFill>
                  <a:schemeClr val="tx1"/>
                </a:solidFill>
                <a:effectLst/>
                <a:latin typeface="Arial" panose="020B0604020202020204" pitchFamily="34" charset="0"/>
              </a:rPr>
              <a:t>Aligns AI outputs with regulatory and industry standards. </a:t>
            </a:r>
          </a:p>
        </p:txBody>
      </p:sp>
    </p:spTree>
    <p:extLst>
      <p:ext uri="{BB962C8B-B14F-4D97-AF65-F5344CB8AC3E}">
        <p14:creationId xmlns:p14="http://schemas.microsoft.com/office/powerpoint/2010/main" val="71444799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297402" y="-584025"/>
            <a:ext cx="1656725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
            </a:r>
            <a:br>
              <a:rPr lang="en-US" sz="4800" dirty="0"/>
            </a:br>
            <a:r>
              <a:rPr lang="en-US" sz="4800" dirty="0"/>
              <a:t/>
            </a:r>
            <a:br>
              <a:rPr lang="en-US" sz="4800" dirty="0"/>
            </a:br>
            <a:endParaRPr lang="en-US" sz="6000" b="1" u="sng" dirty="0" smtClean="0"/>
          </a:p>
          <a:p>
            <a:pPr lvl="0" eaLnBrk="0" fontAlgn="base" hangingPunct="0">
              <a:spcBef>
                <a:spcPct val="0"/>
              </a:spcBef>
              <a:spcAft>
                <a:spcPct val="0"/>
              </a:spcAft>
            </a:pPr>
            <a:endParaRPr kumimoji="0" lang="en-US" sz="6000" b="1" i="0" u="sng"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sz="6000" b="1" dirty="0"/>
              <a:t>Makes AI accessible to non-technical users</a:t>
            </a:r>
            <a:r>
              <a:rPr lang="en-US" sz="6000" dirty="0" smtClean="0"/>
              <a:t>.:</a:t>
            </a:r>
            <a:endParaRPr lang="en-US" sz="6000" dirty="0"/>
          </a:p>
          <a:p>
            <a:pPr marL="1143000" lvl="0" indent="-1143000" eaLnBrk="0" fontAlgn="base" hangingPunct="0">
              <a:spcBef>
                <a:spcPct val="0"/>
              </a:spcBef>
              <a:spcAft>
                <a:spcPct val="0"/>
              </a:spcAft>
              <a:buAutoNum type="arabicPeriod"/>
            </a:pPr>
            <a:endParaRPr lang="en-US" sz="6000" dirty="0" smtClean="0"/>
          </a:p>
        </p:txBody>
      </p:sp>
      <p:sp>
        <p:nvSpPr>
          <p:cNvPr id="4" name="Rectangle 2"/>
          <p:cNvSpPr>
            <a:spLocks noChangeArrowheads="1"/>
          </p:cNvSpPr>
          <p:nvPr/>
        </p:nvSpPr>
        <p:spPr bwMode="auto">
          <a:xfrm>
            <a:off x="1371600" y="3518655"/>
            <a:ext cx="1858955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 sz="44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990600" y="3760251"/>
            <a:ext cx="18364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400" b="0" i="0" u="none" strike="noStrike" cap="none" normalizeH="0" baseline="0" dirty="0" smtClean="0">
                <a:ln>
                  <a:noFill/>
                </a:ln>
                <a:solidFill>
                  <a:schemeClr val="tx1"/>
                </a:solidFill>
                <a:effectLst/>
                <a:latin typeface="Arial" panose="020B0604020202020204" pitchFamily="34" charset="0"/>
              </a:rPr>
              <a:t>Promotes </a:t>
            </a:r>
            <a:r>
              <a:rPr kumimoji="0" lang="" sz="4400" i="0" strike="noStrike" cap="none" normalizeH="0" baseline="0" dirty="0" smtClean="0">
                <a:ln>
                  <a:noFill/>
                </a:ln>
                <a:solidFill>
                  <a:schemeClr val="tx1"/>
                </a:solidFill>
                <a:effectLst/>
                <a:latin typeface="Arial" panose="020B0604020202020204" pitchFamily="34" charset="0"/>
              </a:rPr>
              <a:t>prompt engineering tools </a:t>
            </a:r>
            <a:r>
              <a:rPr kumimoji="0" lang="" sz="4400" b="0" i="0" u="none" strike="noStrike" cap="none" normalizeH="0" baseline="0" dirty="0" smtClean="0">
                <a:ln>
                  <a:noFill/>
                </a:ln>
                <a:solidFill>
                  <a:schemeClr val="tx1"/>
                </a:solidFill>
                <a:effectLst/>
                <a:latin typeface="Arial" panose="020B0604020202020204" pitchFamily="34" charset="0"/>
              </a:rPr>
              <a:t>for easy prompt creation.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400" b="0" i="0" u="none" strike="noStrike" cap="none" normalizeH="0" baseline="0" dirty="0" smtClean="0">
                <a:ln>
                  <a:noFill/>
                </a:ln>
                <a:solidFill>
                  <a:schemeClr val="tx1"/>
                </a:solidFill>
                <a:effectLst/>
                <a:latin typeface="Arial" panose="020B0604020202020204" pitchFamily="34" charset="0"/>
              </a:rPr>
              <a:t>Encourages collaboration between AI and non-coders. </a:t>
            </a:r>
          </a:p>
        </p:txBody>
      </p:sp>
    </p:spTree>
    <p:extLst>
      <p:ext uri="{BB962C8B-B14F-4D97-AF65-F5344CB8AC3E}">
        <p14:creationId xmlns:p14="http://schemas.microsoft.com/office/powerpoint/2010/main" val="219895624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885131"/>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2" name="Rectangle 1"/>
          <p:cNvSpPr>
            <a:spLocks noChangeArrowheads="1"/>
          </p:cNvSpPr>
          <p:nvPr/>
        </p:nvSpPr>
        <p:spPr bwMode="auto">
          <a:xfrm>
            <a:off x="762000" y="264902"/>
            <a:ext cx="161026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dirty="0"/>
              <a:t/>
            </a:r>
            <a:br>
              <a:rPr lang="en-US" sz="4800" dirty="0"/>
            </a:br>
            <a:r>
              <a:rPr lang="en-US" sz="4800" dirty="0"/>
              <a:t/>
            </a:r>
            <a:br>
              <a:rPr lang="en-US" sz="4800" dirty="0"/>
            </a:br>
            <a:endParaRPr lang="en-US" sz="6000" b="1" u="sng" dirty="0" smtClean="0"/>
          </a:p>
          <a:p>
            <a:pPr lvl="0" eaLnBrk="0" fontAlgn="base" hangingPunct="0">
              <a:spcBef>
                <a:spcPct val="0"/>
              </a:spcBef>
              <a:spcAft>
                <a:spcPct val="0"/>
              </a:spcAft>
            </a:pPr>
            <a:r>
              <a:rPr lang="en-US" sz="6000" b="1" u="sng" dirty="0" smtClean="0"/>
              <a:t>Accelerating </a:t>
            </a:r>
            <a:r>
              <a:rPr lang="en-US" sz="6000" b="1" u="sng" dirty="0"/>
              <a:t>Few-Shot and Zero-Shot Learning</a:t>
            </a:r>
            <a:endParaRPr lang="en-US" sz="6000" b="1" u="sng" dirty="0" smtClean="0"/>
          </a:p>
        </p:txBody>
      </p:sp>
      <p:sp>
        <p:nvSpPr>
          <p:cNvPr id="4" name="Rectangle 2"/>
          <p:cNvSpPr>
            <a:spLocks noChangeArrowheads="1"/>
          </p:cNvSpPr>
          <p:nvPr/>
        </p:nvSpPr>
        <p:spPr bwMode="auto">
          <a:xfrm>
            <a:off x="1371600" y="3518655"/>
            <a:ext cx="1858955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 sz="4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762000" y="3441711"/>
            <a:ext cx="1633011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 sz="4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800" b="0" i="0" u="none" strike="noStrike" cap="none" normalizeH="0" baseline="0" dirty="0" smtClean="0">
                <a:ln>
                  <a:noFill/>
                </a:ln>
                <a:solidFill>
                  <a:schemeClr val="tx1"/>
                </a:solidFill>
                <a:effectLst/>
                <a:latin typeface="Arial" panose="020B0604020202020204" pitchFamily="34" charset="0"/>
              </a:rPr>
              <a:t>Allows tasks with minimal or no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800" b="0" i="0" u="none" strike="noStrike" cap="none" normalizeH="0" baseline="0" dirty="0" smtClean="0">
                <a:ln>
                  <a:noFill/>
                </a:ln>
                <a:solidFill>
                  <a:schemeClr val="tx1"/>
                </a:solidFill>
                <a:effectLst/>
                <a:latin typeface="Arial" panose="020B0604020202020204" pitchFamily="34" charset="0"/>
              </a:rPr>
              <a:t>Improves model generalization using structured examples.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 sz="4800" b="0" i="0" u="none" strike="noStrike" cap="none" normalizeH="0" baseline="0" dirty="0" smtClean="0">
                <a:ln>
                  <a:noFill/>
                </a:ln>
                <a:solidFill>
                  <a:schemeClr val="tx1"/>
                </a:solidFill>
                <a:effectLst/>
                <a:latin typeface="Arial" panose="020B0604020202020204" pitchFamily="34" charset="0"/>
              </a:rPr>
              <a:t>Drives efficient learning in specialized domains. </a:t>
            </a:r>
          </a:p>
        </p:txBody>
      </p:sp>
    </p:spTree>
    <p:extLst>
      <p:ext uri="{BB962C8B-B14F-4D97-AF65-F5344CB8AC3E}">
        <p14:creationId xmlns:p14="http://schemas.microsoft.com/office/powerpoint/2010/main" val="418487922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3141886"/>
          </a:xfrm>
          <a:prstGeom prst="rect">
            <a:avLst/>
          </a:prstGeom>
        </p:spPr>
        <p:txBody>
          <a:bodyPr wrap="square" lIns="0" tIns="0" rIns="0" bIns="0" rtlCol="0" anchor="t">
            <a:spAutoFit/>
          </a:bodyPr>
          <a:lstStyle/>
          <a:p>
            <a:pPr>
              <a:lnSpc>
                <a:spcPts val="4900"/>
              </a:lnSpc>
              <a:spcBef>
                <a:spcPct val="0"/>
              </a:spcBef>
            </a:pPr>
            <a:r>
              <a:rPr lang="en-US" sz="6000" b="1" u="sng" dirty="0" smtClean="0"/>
              <a:t>What is a prompt?</a:t>
            </a:r>
          </a:p>
          <a:p>
            <a:pPr>
              <a:lnSpc>
                <a:spcPts val="4900"/>
              </a:lnSpc>
              <a:spcBef>
                <a:spcPct val="0"/>
              </a:spcBef>
            </a:pPr>
            <a:endParaRPr lang="en-US" sz="6000" b="1" u="sng" dirty="0" smtClean="0"/>
          </a:p>
          <a:p>
            <a:pPr>
              <a:lnSpc>
                <a:spcPts val="4900"/>
              </a:lnSpc>
              <a:spcBef>
                <a:spcPct val="0"/>
              </a:spcBef>
            </a:pPr>
            <a:endParaRPr lang="en-US" sz="6000" b="1" u="sng" dirty="0" smtClean="0"/>
          </a:p>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628377"/>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ea typeface="Lato Bold"/>
                <a:cs typeface="Lato Bold"/>
                <a:sym typeface="Lato Bold"/>
              </a:rPr>
              <a:t>4</a:t>
            </a:r>
            <a:endParaRPr lang="en-US" sz="3500" b="1" dirty="0">
              <a:solidFill>
                <a:srgbClr val="FFFFFF"/>
              </a:solidFill>
              <a:ea typeface="Lato Bold"/>
              <a:cs typeface="Lato Bold"/>
              <a:sym typeface="Lato Bold"/>
            </a:endParaRPr>
          </a:p>
        </p:txBody>
      </p:sp>
      <p:sp>
        <p:nvSpPr>
          <p:cNvPr id="33" name="TextBox 33"/>
          <p:cNvSpPr txBox="1"/>
          <p:nvPr/>
        </p:nvSpPr>
        <p:spPr>
          <a:xfrm>
            <a:off x="297402" y="9174133"/>
            <a:ext cx="8595440" cy="628377"/>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ea typeface="Lato Bold"/>
                <a:cs typeface="Lato Bold"/>
                <a:sym typeface="Lato Bold"/>
              </a:rPr>
              <a:t>7.       </a:t>
            </a:r>
            <a:r>
              <a:rPr lang="en-US" sz="3500" b="1" dirty="0" err="1">
                <a:solidFill>
                  <a:srgbClr val="FFFFFF"/>
                </a:solidFill>
                <a:ea typeface="Lato Bold"/>
                <a:cs typeface="Lato Bold"/>
                <a:sym typeface="Lato Bold"/>
              </a:rPr>
              <a:t>Dicussion,Conclusion</a:t>
            </a:r>
            <a:r>
              <a:rPr lang="en-US" sz="3500" b="1" dirty="0">
                <a:solidFill>
                  <a:srgbClr val="FFFFFF"/>
                </a:solidFill>
                <a:ea typeface="Lato Bold"/>
                <a:cs typeface="Lato Bold"/>
                <a:sym typeface="Lato Bold"/>
              </a:rPr>
              <a:t> and </a:t>
            </a:r>
            <a:r>
              <a:rPr lang="en-US" sz="3500" b="1" dirty="0" err="1">
                <a:solidFill>
                  <a:srgbClr val="FFFFFF"/>
                </a:solidFill>
                <a:ea typeface="Lato Bold"/>
                <a:cs typeface="Lato Bold"/>
                <a:sym typeface="Lato Bold"/>
              </a:rPr>
              <a:t>Refrences</a:t>
            </a:r>
            <a:endParaRPr lang="en-US" sz="3500" b="1" dirty="0">
              <a:solidFill>
                <a:srgbClr val="FFFFFF"/>
              </a:solidFill>
              <a:ea typeface="Lato Bold"/>
              <a:cs typeface="Lato Bold"/>
              <a:sym typeface="Lato Bold"/>
            </a:endParaRPr>
          </a:p>
        </p:txBody>
      </p:sp>
      <p:sp>
        <p:nvSpPr>
          <p:cNvPr id="2" name="Rectangle 1"/>
          <p:cNvSpPr>
            <a:spLocks noChangeArrowheads="1"/>
          </p:cNvSpPr>
          <p:nvPr/>
        </p:nvSpPr>
        <p:spPr bwMode="auto">
          <a:xfrm>
            <a:off x="725522" y="2271739"/>
            <a:ext cx="16535400"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6000" dirty="0"/>
              <a:t>A </a:t>
            </a:r>
            <a:r>
              <a:rPr lang="en-US" sz="6000" b="1" dirty="0"/>
              <a:t>prompt</a:t>
            </a:r>
            <a:r>
              <a:rPr lang="en-US" sz="6000" dirty="0"/>
              <a:t> is the initial input or text that you provide to a machine learning model </a:t>
            </a:r>
            <a:r>
              <a:rPr lang="en-US" sz="6000" dirty="0" smtClean="0"/>
              <a:t> </a:t>
            </a:r>
            <a:r>
              <a:rPr lang="en-US" sz="6000" dirty="0"/>
              <a:t>to guide its response or output</a:t>
            </a:r>
            <a:r>
              <a:rPr lang="en-US" sz="6000" dirty="0" smtClean="0"/>
              <a:t>.</a:t>
            </a:r>
          </a:p>
          <a:p>
            <a:pPr lvl="0" eaLnBrk="0" fontAlgn="base" hangingPunct="0">
              <a:spcBef>
                <a:spcPct val="0"/>
              </a:spcBef>
              <a:spcAft>
                <a:spcPct val="0"/>
              </a:spcAft>
            </a:pPr>
            <a:endParaRPr kumimoji="0" lang="en-US" sz="60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sz="6000" dirty="0" smtClean="0"/>
          </a:p>
          <a:p>
            <a:pPr lvl="0" eaLnBrk="0" fontAlgn="base" hangingPunct="0">
              <a:spcBef>
                <a:spcPct val="0"/>
              </a:spcBef>
              <a:spcAft>
                <a:spcPct val="0"/>
              </a:spcAft>
            </a:pPr>
            <a:r>
              <a:rPr lang="en-US" sz="6000" dirty="0"/>
              <a:t>It acts as a starting point, setting the context or theme for the model to generate text, answer questions, or perform a specific task.</a:t>
            </a:r>
            <a:endParaRPr kumimoji="0" lang="" sz="6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6460066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7"/>
          <p:cNvSpPr txBox="1"/>
          <p:nvPr/>
        </p:nvSpPr>
        <p:spPr>
          <a:xfrm>
            <a:off x="1222444" y="1104900"/>
            <a:ext cx="15541556" cy="1256754"/>
          </a:xfrm>
          <a:prstGeom prst="rect">
            <a:avLst/>
          </a:prstGeom>
        </p:spPr>
        <p:txBody>
          <a:bodyPr wrap="square" lIns="0" tIns="0" rIns="0" bIns="0" rtlCol="0" anchor="t">
            <a:spAutoFit/>
          </a:bodyPr>
          <a:lstStyle/>
          <a:p>
            <a:pPr>
              <a:lnSpc>
                <a:spcPts val="4900"/>
              </a:lnSpc>
              <a:spcBef>
                <a:spcPct val="0"/>
              </a:spcBef>
            </a:pPr>
            <a:endParaRPr lang="en-US" sz="6000" b="1" u="sng" dirty="0"/>
          </a:p>
          <a:p>
            <a:pPr>
              <a:lnSpc>
                <a:spcPts val="4900"/>
              </a:lnSpc>
              <a:spcBef>
                <a:spcPct val="0"/>
              </a:spcBef>
            </a:pPr>
            <a:endParaRPr lang="en-US" sz="5400" dirty="0"/>
          </a:p>
        </p:txBody>
      </p:sp>
      <p:sp>
        <p:nvSpPr>
          <p:cNvPr id="30" name="TextBox 30"/>
          <p:cNvSpPr txBox="1"/>
          <p:nvPr/>
        </p:nvSpPr>
        <p:spPr>
          <a:xfrm>
            <a:off x="381466" y="5697036"/>
            <a:ext cx="4879578" cy="566886"/>
          </a:xfrm>
          <a:prstGeom prst="rect">
            <a:avLst/>
          </a:prstGeom>
        </p:spPr>
        <p:txBody>
          <a:bodyPr lIns="0" tIns="0" rIns="0" bIns="0" rtlCol="0" anchor="t">
            <a:spAutoFit/>
          </a:bodyPr>
          <a:lstStyle/>
          <a:p>
            <a:pPr algn="ctr">
              <a:lnSpc>
                <a:spcPts val="4900"/>
              </a:lnSpc>
              <a:spcBef>
                <a:spcPct val="0"/>
              </a:spcBef>
            </a:pPr>
            <a:r>
              <a:rPr lang="en-US" sz="3500" b="1" dirty="0" smtClean="0">
                <a:solidFill>
                  <a:srgbClr val="FFFFFF"/>
                </a:solidFill>
                <a:latin typeface="Lato Bold"/>
                <a:ea typeface="Lato Bold"/>
                <a:cs typeface="Lato Bold"/>
                <a:sym typeface="Lato Bold"/>
              </a:rPr>
              <a:t>4</a:t>
            </a:r>
            <a:endParaRPr lang="en-US" sz="3500" b="1" dirty="0">
              <a:solidFill>
                <a:srgbClr val="FFFFFF"/>
              </a:solidFill>
              <a:latin typeface="Lato Bold"/>
              <a:ea typeface="Lato Bold"/>
              <a:cs typeface="Lato Bold"/>
              <a:sym typeface="Lato Bold"/>
            </a:endParaRPr>
          </a:p>
        </p:txBody>
      </p:sp>
      <p:sp>
        <p:nvSpPr>
          <p:cNvPr id="33" name="TextBox 33"/>
          <p:cNvSpPr txBox="1"/>
          <p:nvPr/>
        </p:nvSpPr>
        <p:spPr>
          <a:xfrm>
            <a:off x="297402" y="9174133"/>
            <a:ext cx="8595440" cy="606425"/>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Lato Bold"/>
                <a:ea typeface="Lato Bold"/>
                <a:cs typeface="Lato Bold"/>
                <a:sym typeface="Lato Bold"/>
              </a:rPr>
              <a:t>7.       </a:t>
            </a:r>
            <a:r>
              <a:rPr lang="en-US" sz="3500" b="1" dirty="0" err="1">
                <a:solidFill>
                  <a:srgbClr val="FFFFFF"/>
                </a:solidFill>
                <a:latin typeface="Lato Bold"/>
                <a:ea typeface="Lato Bold"/>
                <a:cs typeface="Lato Bold"/>
                <a:sym typeface="Lato Bold"/>
              </a:rPr>
              <a:t>Dicussion,Conclusion</a:t>
            </a:r>
            <a:r>
              <a:rPr lang="en-US" sz="3500" b="1" dirty="0">
                <a:solidFill>
                  <a:srgbClr val="FFFFFF"/>
                </a:solidFill>
                <a:latin typeface="Lato Bold"/>
                <a:ea typeface="Lato Bold"/>
                <a:cs typeface="Lato Bold"/>
                <a:sym typeface="Lato Bold"/>
              </a:rPr>
              <a:t> and </a:t>
            </a:r>
            <a:r>
              <a:rPr lang="en-US" sz="3500" b="1" dirty="0" err="1">
                <a:solidFill>
                  <a:srgbClr val="FFFFFF"/>
                </a:solidFill>
                <a:latin typeface="Lato Bold"/>
                <a:ea typeface="Lato Bold"/>
                <a:cs typeface="Lato Bold"/>
                <a:sym typeface="Lato Bold"/>
              </a:rPr>
              <a:t>Refrences</a:t>
            </a:r>
            <a:endParaRPr lang="en-US" sz="3500" b="1" dirty="0">
              <a:solidFill>
                <a:srgbClr val="FFFFFF"/>
              </a:solidFill>
              <a:latin typeface="Lato Bold"/>
              <a:ea typeface="Lato Bold"/>
              <a:cs typeface="Lato Bold"/>
              <a:sym typeface="Lato Bold"/>
            </a:endParaRPr>
          </a:p>
        </p:txBody>
      </p:sp>
      <p:sp>
        <p:nvSpPr>
          <p:cNvPr id="3" name="Rectangle 1"/>
          <p:cNvSpPr>
            <a:spLocks noChangeArrowheads="1"/>
          </p:cNvSpPr>
          <p:nvPr/>
        </p:nvSpPr>
        <p:spPr bwMode="auto">
          <a:xfrm flipV="1">
            <a:off x="1570248" y="9160499"/>
            <a:ext cx="167558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lvl="0" indent="-914400" eaLnBrk="0" fontAlgn="base" hangingPunct="0">
              <a:spcBef>
                <a:spcPct val="0"/>
              </a:spcBef>
              <a:spcAft>
                <a:spcPct val="0"/>
              </a:spcAft>
              <a:buFont typeface="+mj-lt"/>
              <a:buAutoNum type="arabicPeriod"/>
            </a:pPr>
            <a:endParaRPr kumimoji="0" lang="" sz="5400" b="0" i="0" u="none" strike="noStrike" cap="none" normalizeH="0" baseline="0" dirty="0" smtClean="0">
              <a:ln>
                <a:noFill/>
              </a:ln>
              <a:solidFill>
                <a:schemeClr val="tx1"/>
              </a:solidFill>
              <a:effectLst/>
              <a:latin typeface="ti"/>
            </a:endParaRPr>
          </a:p>
        </p:txBody>
      </p:sp>
      <p:sp>
        <p:nvSpPr>
          <p:cNvPr id="2" name="Rectangle 1"/>
          <p:cNvSpPr>
            <a:spLocks noChangeArrowheads="1"/>
          </p:cNvSpPr>
          <p:nvPr/>
        </p:nvSpPr>
        <p:spPr bwMode="auto">
          <a:xfrm>
            <a:off x="496922" y="1866900"/>
            <a:ext cx="16992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 sz="5400" b="1" i="0" u="none" strike="noStrike" cap="none" normalizeH="0" baseline="0" dirty="0" smtClean="0">
                <a:ln>
                  <a:noFill/>
                </a:ln>
                <a:solidFill>
                  <a:schemeClr val="tx1"/>
                </a:solidFill>
                <a:effectLst/>
                <a:latin typeface="Arial" panose="020B0604020202020204" pitchFamily="34" charset="0"/>
              </a:rPr>
              <a:t>Simple Prompt:</a:t>
            </a:r>
            <a:r>
              <a:rPr kumimoji="0" lang="" sz="5400" b="0" i="0" u="none" strike="noStrike" cap="none" normalizeH="0" baseline="0" dirty="0" smtClean="0">
                <a:ln>
                  <a:noFill/>
                </a:ln>
                <a:solidFill>
                  <a:schemeClr val="tx1"/>
                </a:solidFill>
                <a:effectLst/>
                <a:latin typeface="Arial" panose="020B0604020202020204" pitchFamily="34" charset="0"/>
              </a:rPr>
              <a:t> "Write a poem about nature.“</a:t>
            </a:r>
            <a:endParaRPr kumimoji="0" lang="en-US" sz="5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sz="5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 sz="5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 sz="5400" b="1" i="0" u="none" strike="noStrike" cap="none" normalizeH="0" baseline="0" dirty="0" smtClean="0">
                <a:ln>
                  <a:noFill/>
                </a:ln>
                <a:solidFill>
                  <a:schemeClr val="tx1"/>
                </a:solidFill>
                <a:effectLst/>
                <a:latin typeface="Arial" panose="020B0604020202020204" pitchFamily="34" charset="0"/>
              </a:rPr>
              <a:t>Detailed Prompt:</a:t>
            </a:r>
            <a:r>
              <a:rPr kumimoji="0" lang="" sz="5400" b="0" i="0" u="none" strike="noStrike" cap="none" normalizeH="0" baseline="0" dirty="0" smtClean="0">
                <a:ln>
                  <a:noFill/>
                </a:ln>
                <a:solidFill>
                  <a:schemeClr val="tx1"/>
                </a:solidFill>
                <a:effectLst/>
                <a:latin typeface="Arial" panose="020B0604020202020204" pitchFamily="34" charset="0"/>
              </a:rPr>
              <a:t> "Write a 10-line poem about the beauty of the mountains during sunrise, in a calm and reflective tone." </a:t>
            </a:r>
          </a:p>
        </p:txBody>
      </p:sp>
    </p:spTree>
    <p:extLst>
      <p:ext uri="{BB962C8B-B14F-4D97-AF65-F5344CB8AC3E}">
        <p14:creationId xmlns:p14="http://schemas.microsoft.com/office/powerpoint/2010/main" val="384429734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0" y="3081819"/>
            <a:ext cx="17221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54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 sz="5400" b="0" i="0" u="none" strike="noStrike" cap="none" normalizeH="0" baseline="0" dirty="0" smtClean="0">
              <a:ln>
                <a:noFill/>
              </a:ln>
              <a:solidFill>
                <a:schemeClr val="tx1"/>
              </a:solidFill>
              <a:effectLst/>
            </a:endParaRPr>
          </a:p>
        </p:txBody>
      </p:sp>
      <p:sp>
        <p:nvSpPr>
          <p:cNvPr id="4" name="Rectangle 1"/>
          <p:cNvSpPr>
            <a:spLocks noChangeArrowheads="1"/>
          </p:cNvSpPr>
          <p:nvPr/>
        </p:nvSpPr>
        <p:spPr bwMode="auto">
          <a:xfrm>
            <a:off x="457200" y="342900"/>
            <a:ext cx="16459200" cy="923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6600" b="1" u="sng" dirty="0"/>
              <a:t>P</a:t>
            </a:r>
            <a:r>
              <a:rPr lang="en-US" sz="6600" b="1" u="sng" dirty="0" smtClean="0"/>
              <a:t>rompt </a:t>
            </a:r>
            <a:r>
              <a:rPr lang="en-US" sz="6600" b="1" u="sng" dirty="0"/>
              <a:t>engineering </a:t>
            </a:r>
            <a:r>
              <a:rPr lang="en-US" sz="6600" dirty="0"/>
              <a:t>is about designing, refining, and optimizing the prompts that guide generative AI models. </a:t>
            </a:r>
            <a:endParaRPr lang="en-US" sz="6600" dirty="0" smtClean="0"/>
          </a:p>
          <a:p>
            <a:pPr lvl="0" eaLnBrk="0" fontAlgn="base" hangingPunct="0">
              <a:spcBef>
                <a:spcPct val="0"/>
              </a:spcBef>
              <a:spcAft>
                <a:spcPct val="0"/>
              </a:spcAft>
            </a:pPr>
            <a:endParaRPr kumimoji="0" lang="en-US" sz="6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sz="6600" dirty="0" smtClean="0"/>
          </a:p>
          <a:p>
            <a:pPr lvl="0" eaLnBrk="0" fontAlgn="base" hangingPunct="0">
              <a:spcBef>
                <a:spcPct val="0"/>
              </a:spcBef>
              <a:spcAft>
                <a:spcPct val="0"/>
              </a:spcAft>
            </a:pPr>
            <a:r>
              <a:rPr lang="en-US" sz="6600" dirty="0" smtClean="0"/>
              <a:t>Why? Prompt </a:t>
            </a:r>
            <a:r>
              <a:rPr lang="en-US" sz="6600" dirty="0"/>
              <a:t>engineering ensures that you create prompts that consistently generate accurate and useful responses across different scenarios and projects.</a:t>
            </a:r>
            <a:endParaRPr kumimoji="0" lang="" sz="6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856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85800" y="1104900"/>
            <a:ext cx="16764000" cy="1282467"/>
          </a:xfrm>
          <a:prstGeom prst="rect">
            <a:avLst/>
          </a:prstGeom>
        </p:spPr>
        <p:txBody>
          <a:bodyPr wrap="square" lIns="0" tIns="0" rIns="0" bIns="0" rtlCol="0" anchor="t">
            <a:spAutoFit/>
          </a:bodyPr>
          <a:lstStyle/>
          <a:p>
            <a:pPr>
              <a:lnSpc>
                <a:spcPts val="4900"/>
              </a:lnSpc>
              <a:spcBef>
                <a:spcPct val="0"/>
              </a:spcBef>
            </a:pPr>
            <a:endParaRPr lang="en-US" sz="6000" b="1" u="sng" dirty="0">
              <a:sym typeface="Lato Bold"/>
            </a:endParaRPr>
          </a:p>
          <a:p>
            <a:pPr>
              <a:lnSpc>
                <a:spcPts val="4900"/>
              </a:lnSpc>
              <a:spcBef>
                <a:spcPct val="0"/>
              </a:spcBef>
            </a:pPr>
            <a:endParaRPr lang="en-US" sz="5400" dirty="0" smtClean="0">
              <a:sym typeface="Lato Bold"/>
            </a:endParaRPr>
          </a:p>
        </p:txBody>
      </p:sp>
      <p:sp>
        <p:nvSpPr>
          <p:cNvPr id="2" name="Rectangle 1"/>
          <p:cNvSpPr>
            <a:spLocks noChangeArrowheads="1"/>
          </p:cNvSpPr>
          <p:nvPr/>
        </p:nvSpPr>
        <p:spPr bwMode="auto">
          <a:xfrm>
            <a:off x="495300" y="200620"/>
            <a:ext cx="17221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5400" b="1" u="sng" dirty="0"/>
              <a:t>What Makes a Good Prompt?</a:t>
            </a:r>
          </a:p>
        </p:txBody>
      </p:sp>
      <p:sp>
        <p:nvSpPr>
          <p:cNvPr id="5" name="Rectangle 1"/>
          <p:cNvSpPr>
            <a:spLocks noChangeArrowheads="1"/>
          </p:cNvSpPr>
          <p:nvPr/>
        </p:nvSpPr>
        <p:spPr bwMode="auto">
          <a:xfrm>
            <a:off x="685800" y="1064619"/>
            <a:ext cx="16840200" cy="969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800" b="1" u="sng" dirty="0" smtClean="0"/>
              <a:t>Be </a:t>
            </a:r>
            <a:r>
              <a:rPr lang="en-US" sz="4800" b="1" u="sng" dirty="0"/>
              <a:t>Clear and </a:t>
            </a:r>
            <a:r>
              <a:rPr lang="en-US" sz="4800" b="1" u="sng" dirty="0" smtClean="0"/>
              <a:t>Specific</a:t>
            </a:r>
          </a:p>
          <a:p>
            <a:pPr lvl="0" eaLnBrk="0" fontAlgn="base" hangingPunct="0">
              <a:spcBef>
                <a:spcPct val="0"/>
              </a:spcBef>
              <a:spcAft>
                <a:spcPct val="0"/>
              </a:spcAft>
            </a:pPr>
            <a:endParaRPr lang="en-US" sz="4800" b="1" u="sng" dirty="0"/>
          </a:p>
          <a:p>
            <a:pPr lvl="0" eaLnBrk="0" fontAlgn="base" hangingPunct="0">
              <a:spcBef>
                <a:spcPct val="0"/>
              </a:spcBef>
              <a:spcAft>
                <a:spcPct val="0"/>
              </a:spcAft>
            </a:pPr>
            <a:endParaRPr lang="en-US" sz="4800" b="1" u="sng" dirty="0" smtClean="0"/>
          </a:p>
          <a:p>
            <a:pPr marL="685800" lvl="0" indent="-685800" eaLnBrk="0" fontAlgn="base" hangingPunct="0">
              <a:spcBef>
                <a:spcPct val="0"/>
              </a:spcBef>
              <a:spcAft>
                <a:spcPct val="0"/>
              </a:spcAft>
              <a:buFont typeface="Arial" panose="020B0604020202020204" pitchFamily="34" charset="0"/>
              <a:buChar char="•"/>
            </a:pPr>
            <a:r>
              <a:rPr lang="en-US" sz="4800" dirty="0" smtClean="0"/>
              <a:t>LLMs </a:t>
            </a:r>
            <a:r>
              <a:rPr lang="en-US" sz="4800" dirty="0"/>
              <a:t>perform best when given clear, unambiguous instructions. </a:t>
            </a:r>
            <a:r>
              <a:rPr lang="en-US" sz="4800" dirty="0" smtClean="0"/>
              <a:t>If </a:t>
            </a:r>
            <a:r>
              <a:rPr lang="en-US" sz="4800" dirty="0"/>
              <a:t>your prompt is too vague, the model might return a broad or irrelevant </a:t>
            </a:r>
            <a:r>
              <a:rPr lang="en-US" sz="4800" dirty="0" smtClean="0"/>
              <a:t>answer.</a:t>
            </a:r>
          </a:p>
          <a:p>
            <a:pPr marL="685800" lvl="0" indent="-685800" eaLnBrk="0" fontAlgn="base" hangingPunct="0">
              <a:spcBef>
                <a:spcPct val="0"/>
              </a:spcBef>
              <a:spcAft>
                <a:spcPct val="0"/>
              </a:spcAft>
              <a:buFont typeface="Arial" panose="020B0604020202020204" pitchFamily="34" charset="0"/>
              <a:buChar char="•"/>
            </a:pPr>
            <a:r>
              <a:rPr lang="en-US" sz="4800" dirty="0" smtClean="0"/>
              <a:t>Instead </a:t>
            </a:r>
            <a:r>
              <a:rPr lang="en-US" sz="4800" dirty="0"/>
              <a:t>of saying “Summarize this document” be more specific, like “Summarize this document in 3 bullet points focusing on the main challenges discussed</a:t>
            </a:r>
            <a:r>
              <a:rPr lang="en-US" sz="4800" dirty="0" smtClean="0"/>
              <a:t>.”</a:t>
            </a:r>
          </a:p>
          <a:p>
            <a:pPr marL="685800" lvl="0" indent="-685800" eaLnBrk="0" fontAlgn="base" hangingPunct="0">
              <a:spcBef>
                <a:spcPct val="0"/>
              </a:spcBef>
              <a:spcAft>
                <a:spcPct val="0"/>
              </a:spcAft>
              <a:buFont typeface="Arial" panose="020B0604020202020204" pitchFamily="34" charset="0"/>
              <a:buChar char="•"/>
            </a:pPr>
            <a:endParaRPr lang="en-US" sz="4800" dirty="0" smtClean="0"/>
          </a:p>
          <a:p>
            <a:pPr lvl="0" eaLnBrk="0" fontAlgn="base" hangingPunct="0">
              <a:spcBef>
                <a:spcPct val="0"/>
              </a:spcBef>
              <a:spcAft>
                <a:spcPct val="0"/>
              </a:spcAft>
            </a:pPr>
            <a:r>
              <a:rPr lang="en-US" sz="4800" dirty="0" smtClean="0">
                <a:latin typeface="Arial" panose="020B0604020202020204" pitchFamily="34" charset="0"/>
              </a:rPr>
              <a:t>Note: </a:t>
            </a:r>
            <a:r>
              <a:rPr lang="en-US" sz="4800" dirty="0" smtClean="0"/>
              <a:t>Use </a:t>
            </a:r>
            <a:r>
              <a:rPr lang="en-US" sz="4800" dirty="0"/>
              <a:t>structured instructions. Break down complex tasks into smaller, manageable parts to avoid confusing the model.</a:t>
            </a:r>
            <a:endParaRPr kumimoji="0" lang="en-US" sz="4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 sz="48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511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0" y="1659047"/>
            <a:ext cx="1668780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 sz="3600" b="1" i="0" u="sng" strike="noStrike" cap="none" normalizeH="0" baseline="0" dirty="0" smtClean="0">
                <a:ln>
                  <a:noFill/>
                </a:ln>
                <a:solidFill>
                  <a:srgbClr val="15171A"/>
                </a:solidFill>
                <a:effectLst/>
                <a:latin typeface="Inter"/>
              </a:rPr>
              <a:t>Set the Right Context</a:t>
            </a:r>
          </a:p>
          <a:p>
            <a:pPr marR="0" lvl="0" algn="l" defTabSz="914400" rtl="0" eaLnBrk="0" fontAlgn="base" latinLnBrk="0" hangingPunct="0">
              <a:lnSpc>
                <a:spcPct val="100000"/>
              </a:lnSpc>
              <a:spcBef>
                <a:spcPct val="0"/>
              </a:spcBef>
              <a:spcAft>
                <a:spcPct val="0"/>
              </a:spcAft>
              <a:buClrTx/>
              <a:buSzTx/>
              <a:tabLst/>
            </a:pPr>
            <a:endParaRPr kumimoji="0" lang="" sz="3600" b="1" i="0" u="sng" strike="noStrike" cap="none" normalizeH="0" baseline="0" dirty="0" smtClean="0">
              <a:ln>
                <a:noFill/>
              </a:ln>
              <a:solidFill>
                <a:srgbClr val="15171A"/>
              </a:solidFill>
              <a:effectLst/>
              <a:latin typeface="Inter"/>
            </a:endParaRP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 sz="3600" b="0" i="0" u="none" strike="noStrike" cap="none" normalizeH="0" baseline="0" dirty="0" smtClean="0">
                <a:ln>
                  <a:noFill/>
                </a:ln>
                <a:solidFill>
                  <a:srgbClr val="15171A"/>
                </a:solidFill>
                <a:effectLst/>
                <a:latin typeface="Inter"/>
              </a:rPr>
              <a:t>For models to generate the correct output, it’s important to provide the right context. </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 sz="3600" b="0" i="0" u="none" strike="noStrike" cap="none" normalizeH="0" baseline="0" dirty="0" smtClean="0">
                <a:ln>
                  <a:noFill/>
                </a:ln>
                <a:solidFill>
                  <a:srgbClr val="15171A"/>
                </a:solidFill>
                <a:effectLst/>
                <a:latin typeface="Inter"/>
              </a:rPr>
              <a:t>examples of the desired output, specific rules the model should follow, or background information relevant to the task. </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 sz="3600" b="0" i="0" u="none" strike="noStrike" cap="none" normalizeH="0" baseline="0" dirty="0" smtClean="0">
                <a:ln>
                  <a:noFill/>
                </a:ln>
                <a:solidFill>
                  <a:srgbClr val="15171A"/>
                </a:solidFill>
                <a:effectLst/>
                <a:latin typeface="Inter"/>
              </a:rPr>
              <a:t>if you're generating customer support responses, include a description of the problem and desired tone.</a:t>
            </a:r>
          </a:p>
          <a:p>
            <a:pPr marR="0" lvl="0" algn="l" defTabSz="914400" rtl="0" eaLnBrk="0" fontAlgn="base" latinLnBrk="0" hangingPunct="0">
              <a:lnSpc>
                <a:spcPct val="100000"/>
              </a:lnSpc>
              <a:spcBef>
                <a:spcPct val="0"/>
              </a:spcBef>
              <a:spcAft>
                <a:spcPct val="0"/>
              </a:spcAft>
              <a:buClrTx/>
              <a:buSzTx/>
              <a:tabLst/>
            </a:pPr>
            <a:endParaRPr lang="" sz="3600" dirty="0">
              <a:solidFill>
                <a:srgbClr val="15171A"/>
              </a:solidFill>
              <a:latin typeface="Inter"/>
            </a:endParaRPr>
          </a:p>
          <a:p>
            <a:pPr marR="0" lvl="0" algn="l" defTabSz="914400" rtl="0" eaLnBrk="0" fontAlgn="base" latinLnBrk="0" hangingPunct="0">
              <a:lnSpc>
                <a:spcPct val="100000"/>
              </a:lnSpc>
              <a:spcBef>
                <a:spcPct val="0"/>
              </a:spcBef>
              <a:spcAft>
                <a:spcPct val="0"/>
              </a:spcAft>
              <a:buClrTx/>
              <a:buSzTx/>
              <a:tabLst/>
            </a:pPr>
            <a:endParaRPr kumimoji="0" lang=""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 sz="3600" b="1" i="0" u="none" strike="noStrike" cap="none" normalizeH="0" baseline="0" dirty="0" smtClean="0">
                <a:ln>
                  <a:noFill/>
                </a:ln>
                <a:solidFill>
                  <a:schemeClr val="tx1"/>
                </a:solidFill>
                <a:effectLst/>
                <a:latin typeface="Arial" panose="020B0604020202020204" pitchFamily="34" charset="0"/>
              </a:rPr>
              <a:t>Tip</a:t>
            </a:r>
            <a:r>
              <a:rPr kumimoji="0" lang="" sz="3600" b="0" i="0" u="none" strike="noStrike" cap="none" normalizeH="0" baseline="0" dirty="0" smtClean="0">
                <a:ln>
                  <a:noFill/>
                </a:ln>
                <a:solidFill>
                  <a:schemeClr val="tx1"/>
                </a:solidFill>
                <a:effectLst/>
                <a:latin typeface="Arial" panose="020B0604020202020204" pitchFamily="34" charset="0"/>
              </a:rPr>
              <a:t>: When possible, include examples that illustrate the format or content you're expecting. This helps guide the model to stay on track. </a:t>
            </a:r>
          </a:p>
        </p:txBody>
      </p:sp>
    </p:spTree>
    <p:extLst>
      <p:ext uri="{BB962C8B-B14F-4D97-AF65-F5344CB8AC3E}">
        <p14:creationId xmlns:p14="http://schemas.microsoft.com/office/powerpoint/2010/main" val="273873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9425657"/>
          </a:xfrm>
          <a:prstGeom prst="rect">
            <a:avLst/>
          </a:prstGeom>
        </p:spPr>
        <p:txBody>
          <a:bodyPr wrap="square" lIns="0" tIns="0" rIns="0" bIns="0" rtlCol="0" anchor="t">
            <a:spAutoFit/>
          </a:bodyPr>
          <a:lstStyle/>
          <a:p>
            <a:pPr>
              <a:lnSpc>
                <a:spcPts val="4900"/>
              </a:lnSpc>
              <a:spcBef>
                <a:spcPct val="0"/>
              </a:spcBef>
            </a:pPr>
            <a:endParaRPr lang="en-US" sz="6000" b="1" u="sng" dirty="0" smtClean="0"/>
          </a:p>
          <a:p>
            <a:pPr>
              <a:lnSpc>
                <a:spcPts val="4900"/>
              </a:lnSpc>
              <a:spcBef>
                <a:spcPct val="0"/>
              </a:spcBef>
            </a:pPr>
            <a:r>
              <a:rPr lang="en-US" sz="6000" b="1" u="sng" dirty="0" smtClean="0">
                <a:sym typeface="Lato Bold"/>
              </a:rPr>
              <a:t>Use constraints where necessary</a:t>
            </a:r>
          </a:p>
          <a:p>
            <a:pPr>
              <a:lnSpc>
                <a:spcPts val="4900"/>
              </a:lnSpc>
              <a:spcBef>
                <a:spcPct val="0"/>
              </a:spcBef>
            </a:pPr>
            <a:endParaRPr lang="en-US" sz="6000" b="1" u="sng" dirty="0">
              <a:sym typeface="Lato Bold"/>
            </a:endParaRPr>
          </a:p>
          <a:p>
            <a:pPr marL="857250" indent="-857250">
              <a:lnSpc>
                <a:spcPts val="4900"/>
              </a:lnSpc>
              <a:spcBef>
                <a:spcPct val="0"/>
              </a:spcBef>
              <a:buFont typeface="Arial" panose="020B0604020202020204" pitchFamily="34" charset="0"/>
              <a:buChar char="•"/>
            </a:pPr>
            <a:r>
              <a:rPr lang="en-US" sz="6000" dirty="0" smtClean="0">
                <a:sym typeface="Lato Bold"/>
              </a:rPr>
              <a:t>Sometimes, LLM might get </a:t>
            </a:r>
            <a:r>
              <a:rPr lang="en-US" sz="6000" dirty="0" err="1" smtClean="0">
                <a:sym typeface="Lato Bold"/>
              </a:rPr>
              <a:t>cinfused</a:t>
            </a:r>
            <a:r>
              <a:rPr lang="en-US" sz="6000" dirty="0" smtClean="0">
                <a:sym typeface="Lato Bold"/>
              </a:rPr>
              <a:t> and  produce ambiguous or irrelevant answers</a:t>
            </a:r>
          </a:p>
          <a:p>
            <a:pPr marL="857250" indent="-857250">
              <a:lnSpc>
                <a:spcPts val="4900"/>
              </a:lnSpc>
              <a:spcBef>
                <a:spcPct val="0"/>
              </a:spcBef>
              <a:buFont typeface="Arial" panose="020B0604020202020204" pitchFamily="34" charset="0"/>
              <a:buChar char="•"/>
            </a:pPr>
            <a:endParaRPr lang="en-US" sz="6000" dirty="0" smtClean="0">
              <a:sym typeface="Lato Bold"/>
            </a:endParaRPr>
          </a:p>
          <a:p>
            <a:pPr marL="857250" indent="-857250">
              <a:lnSpc>
                <a:spcPts val="4900"/>
              </a:lnSpc>
              <a:spcBef>
                <a:spcPct val="0"/>
              </a:spcBef>
              <a:buFont typeface="Arial" panose="020B0604020202020204" pitchFamily="34" charset="0"/>
              <a:buChar char="•"/>
            </a:pPr>
            <a:r>
              <a:rPr lang="en-US" sz="6000" dirty="0" smtClean="0">
                <a:sym typeface="Lato Bold"/>
              </a:rPr>
              <a:t>By adding constraints to your </a:t>
            </a:r>
            <a:r>
              <a:rPr lang="en-US" sz="6000" dirty="0" err="1" smtClean="0">
                <a:sym typeface="Lato Bold"/>
              </a:rPr>
              <a:t>promt</a:t>
            </a:r>
            <a:r>
              <a:rPr lang="en-US" sz="6000" dirty="0" smtClean="0">
                <a:sym typeface="Lato Bold"/>
              </a:rPr>
              <a:t>, you can guide the LLM to be more specific when generating responses.</a:t>
            </a:r>
          </a:p>
          <a:p>
            <a:pPr marL="857250" indent="-857250">
              <a:lnSpc>
                <a:spcPts val="4900"/>
              </a:lnSpc>
              <a:spcBef>
                <a:spcPct val="0"/>
              </a:spcBef>
              <a:buFont typeface="Arial" panose="020B0604020202020204" pitchFamily="34" charset="0"/>
              <a:buChar char="•"/>
            </a:pPr>
            <a:endParaRPr lang="en-US" sz="6000" dirty="0" smtClean="0">
              <a:sym typeface="Lato Bold"/>
            </a:endParaRPr>
          </a:p>
          <a:p>
            <a:pPr marL="857250" indent="-857250">
              <a:lnSpc>
                <a:spcPts val="4900"/>
              </a:lnSpc>
              <a:spcBef>
                <a:spcPct val="0"/>
              </a:spcBef>
              <a:buFont typeface="Arial" panose="020B0604020202020204" pitchFamily="34" charset="0"/>
              <a:buChar char="•"/>
            </a:pPr>
            <a:r>
              <a:rPr lang="en-US" sz="6000" dirty="0" smtClean="0">
                <a:sym typeface="Lato Bold"/>
              </a:rPr>
              <a:t>For example, you may specify the word limit for your answer and also the pattern to be used.</a:t>
            </a:r>
          </a:p>
          <a:p>
            <a:pPr marL="857250" indent="-857250">
              <a:lnSpc>
                <a:spcPts val="4900"/>
              </a:lnSpc>
              <a:spcBef>
                <a:spcPct val="0"/>
              </a:spcBef>
              <a:buFont typeface="Arial" panose="020B0604020202020204" pitchFamily="34" charset="0"/>
              <a:buChar char="•"/>
            </a:pPr>
            <a:endParaRPr lang="en-US" sz="6000" dirty="0">
              <a:sym typeface="Lato Bold"/>
            </a:endParaRPr>
          </a:p>
          <a:p>
            <a:pPr marL="857250" indent="-857250">
              <a:lnSpc>
                <a:spcPts val="4900"/>
              </a:lnSpc>
              <a:spcBef>
                <a:spcPct val="0"/>
              </a:spcBef>
              <a:buFont typeface="Arial" panose="020B0604020202020204" pitchFamily="34" charset="0"/>
              <a:buChar char="•"/>
            </a:pPr>
            <a:r>
              <a:rPr lang="en-US" sz="6000" dirty="0" smtClean="0">
                <a:sym typeface="Lato Bold"/>
              </a:rPr>
              <a:t>This leads to more structured answers by LLM</a:t>
            </a:r>
            <a:endParaRPr lang="en-US" sz="6000" dirty="0" smtClean="0">
              <a:sym typeface="Lato Bold"/>
            </a:endParaRPr>
          </a:p>
        </p:txBody>
      </p:sp>
    </p:spTree>
    <p:extLst>
      <p:ext uri="{BB962C8B-B14F-4D97-AF65-F5344CB8AC3E}">
        <p14:creationId xmlns:p14="http://schemas.microsoft.com/office/powerpoint/2010/main" val="166093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txBox="1"/>
          <p:nvPr/>
        </p:nvSpPr>
        <p:spPr>
          <a:xfrm>
            <a:off x="609600" y="647700"/>
            <a:ext cx="15541556" cy="9861674"/>
          </a:xfrm>
          <a:prstGeom prst="rect">
            <a:avLst/>
          </a:prstGeom>
        </p:spPr>
        <p:txBody>
          <a:bodyPr wrap="square" lIns="0" tIns="0" rIns="0" bIns="0" rtlCol="0" anchor="t">
            <a:spAutoFit/>
          </a:bodyPr>
          <a:lstStyle/>
          <a:p>
            <a:r>
              <a:rPr lang="en-US" sz="6000" b="1" u="sng" dirty="0"/>
              <a:t>Test and </a:t>
            </a:r>
            <a:r>
              <a:rPr lang="en-US" sz="6000" b="1" u="sng" dirty="0" smtClean="0"/>
              <a:t>Iterate</a:t>
            </a:r>
          </a:p>
          <a:p>
            <a:endParaRPr lang="en-US" sz="6000" b="1" u="sng" dirty="0" smtClean="0"/>
          </a:p>
          <a:p>
            <a:pPr marL="857250" indent="-857250">
              <a:buFont typeface="Arial" panose="020B0604020202020204" pitchFamily="34" charset="0"/>
              <a:buChar char="•"/>
            </a:pPr>
            <a:r>
              <a:rPr lang="en-US" sz="6000" dirty="0" smtClean="0"/>
              <a:t>Prompt </a:t>
            </a:r>
            <a:r>
              <a:rPr lang="en-US" sz="6000" dirty="0"/>
              <a:t>engineering is rarely a one-shot process</a:t>
            </a:r>
            <a:r>
              <a:rPr lang="en-US" sz="6000" dirty="0" smtClean="0"/>
              <a:t>.</a:t>
            </a:r>
          </a:p>
          <a:p>
            <a:pPr marL="857250" indent="-857250">
              <a:buFont typeface="Arial" panose="020B0604020202020204" pitchFamily="34" charset="0"/>
              <a:buChar char="•"/>
            </a:pPr>
            <a:endParaRPr lang="en-US" sz="6000" dirty="0"/>
          </a:p>
          <a:p>
            <a:pPr marL="857250" indent="-857250">
              <a:buFont typeface="Arial" panose="020B0604020202020204" pitchFamily="34" charset="0"/>
              <a:buChar char="•"/>
            </a:pPr>
            <a:r>
              <a:rPr lang="en-US" sz="6000" dirty="0" smtClean="0"/>
              <a:t> </a:t>
            </a:r>
            <a:r>
              <a:rPr lang="en-US" sz="6000" dirty="0"/>
              <a:t>You may need to test and tweak your prompts multiple times to get the desired output. </a:t>
            </a:r>
            <a:endParaRPr lang="en-US" sz="6000" dirty="0" smtClean="0"/>
          </a:p>
          <a:p>
            <a:pPr marL="857250" indent="-857250">
              <a:buFont typeface="Arial" panose="020B0604020202020204" pitchFamily="34" charset="0"/>
              <a:buChar char="•"/>
            </a:pPr>
            <a:r>
              <a:rPr lang="en-US" sz="6000" dirty="0" smtClean="0"/>
              <a:t>Experiment </a:t>
            </a:r>
            <a:r>
              <a:rPr lang="en-US" sz="6000" dirty="0"/>
              <a:t>with different phrasings, instructions, and levels of detail to see what works best for your particular use case.</a:t>
            </a:r>
            <a:endParaRPr lang="en-US" sz="6000" dirty="0"/>
          </a:p>
          <a:p>
            <a:pPr>
              <a:lnSpc>
                <a:spcPts val="4900"/>
              </a:lnSpc>
              <a:spcBef>
                <a:spcPct val="0"/>
              </a:spcBef>
            </a:pPr>
            <a:endParaRPr lang="en-US" sz="6000" b="1" u="sng" dirty="0">
              <a:sym typeface="Lato Bold"/>
            </a:endParaRPr>
          </a:p>
        </p:txBody>
      </p:sp>
    </p:spTree>
    <p:extLst>
      <p:ext uri="{BB962C8B-B14F-4D97-AF65-F5344CB8AC3E}">
        <p14:creationId xmlns:p14="http://schemas.microsoft.com/office/powerpoint/2010/main" val="1022716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3770</TotalTime>
  <Words>710</Words>
  <Application>Microsoft Office PowerPoint</Application>
  <PresentationFormat>Custom</PresentationFormat>
  <Paragraphs>168</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Playfair Display</vt:lpstr>
      <vt:lpstr>ti</vt:lpstr>
      <vt:lpstr>Times New Roman</vt:lpstr>
      <vt:lpstr>Arial</vt:lpstr>
      <vt:lpstr>Inter</vt:lpstr>
      <vt:lpstr>Playfair Display Bold</vt:lpstr>
      <vt:lpstr>Calibri</vt:lpstr>
      <vt:lpstr>Lato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Article</dc:title>
  <cp:lastModifiedBy>Microsoft account</cp:lastModifiedBy>
  <cp:revision>116</cp:revision>
  <dcterms:created xsi:type="dcterms:W3CDTF">2006-08-16T00:00:00Z</dcterms:created>
  <dcterms:modified xsi:type="dcterms:W3CDTF">2025-01-07T07:03:27Z</dcterms:modified>
  <dc:identifier>DAGTAek5Tdo</dc:identifier>
</cp:coreProperties>
</file>