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353" r:id="rId4"/>
    <p:sldId id="373" r:id="rId5"/>
    <p:sldId id="382" r:id="rId6"/>
    <p:sldId id="387" r:id="rId7"/>
    <p:sldId id="388" r:id="rId8"/>
    <p:sldId id="361" r:id="rId9"/>
    <p:sldId id="403" r:id="rId10"/>
    <p:sldId id="407" r:id="rId11"/>
    <p:sldId id="404" r:id="rId12"/>
    <p:sldId id="405" r:id="rId13"/>
    <p:sldId id="390" r:id="rId14"/>
    <p:sldId id="389" r:id="rId15"/>
    <p:sldId id="391" r:id="rId16"/>
    <p:sldId id="406" r:id="rId17"/>
    <p:sldId id="393" r:id="rId18"/>
    <p:sldId id="394" r:id="rId19"/>
    <p:sldId id="381" r:id="rId20"/>
    <p:sldId id="395" r:id="rId21"/>
    <p:sldId id="396" r:id="rId22"/>
    <p:sldId id="397" r:id="rId23"/>
  </p:sldIdLst>
  <p:sldSz cx="18288000" cy="10287000"/>
  <p:notesSz cx="6858000" cy="9144000"/>
  <p:embeddedFontLst>
    <p:embeddedFont>
      <p:font typeface="Lato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 Bold" panose="020B0604020202020204" charset="0"/>
      <p:regular r:id="rId29"/>
    </p:embeddedFont>
    <p:embeddedFont>
      <p:font typeface="Playfair Display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8F901-651D-435D-A825-F463AE62DBB9}">
          <p14:sldIdLst>
            <p14:sldId id="257"/>
            <p14:sldId id="259"/>
            <p14:sldId id="353"/>
            <p14:sldId id="373"/>
          </p14:sldIdLst>
        </p14:section>
        <p14:section name="Untitled Section" id="{7CF144B2-83AF-445B-900B-C53880A5E029}">
          <p14:sldIdLst>
            <p14:sldId id="382"/>
            <p14:sldId id="387"/>
            <p14:sldId id="388"/>
            <p14:sldId id="361"/>
            <p14:sldId id="403"/>
            <p14:sldId id="407"/>
            <p14:sldId id="404"/>
            <p14:sldId id="405"/>
            <p14:sldId id="390"/>
            <p14:sldId id="389"/>
            <p14:sldId id="391"/>
            <p14:sldId id="406"/>
            <p14:sldId id="393"/>
            <p14:sldId id="394"/>
            <p14:sldId id="381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$ER" initials="U" lastIdx="1" clrIdx="0">
    <p:extLst>
      <p:ext uri="{19B8F6BF-5375-455C-9EA6-DF929625EA0E}">
        <p15:presenceInfo xmlns:p15="http://schemas.microsoft.com/office/powerpoint/2012/main" userId="U$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010" autoAdjust="0"/>
  </p:normalViewPr>
  <p:slideViewPr>
    <p:cSldViewPr>
      <p:cViewPr varScale="1">
        <p:scale>
          <a:sx n="50" d="100"/>
          <a:sy n="50" d="100"/>
        </p:scale>
        <p:origin x="5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9771" y="0"/>
            <a:ext cx="3179313" cy="12301979"/>
            <a:chOff x="0" y="0"/>
            <a:chExt cx="4239083" cy="16402639"/>
          </a:xfrm>
        </p:grpSpPr>
        <p:grpSp>
          <p:nvGrpSpPr>
            <p:cNvPr id="3" name="Group 3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-937757" y="0"/>
            <a:ext cx="3179313" cy="12301979"/>
            <a:chOff x="0" y="0"/>
            <a:chExt cx="4239083" cy="16402639"/>
          </a:xfrm>
        </p:grpSpPr>
        <p:grpSp>
          <p:nvGrpSpPr>
            <p:cNvPr id="10" name="Group 10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7" name="TextBox 17"/>
          <p:cNvSpPr txBox="1"/>
          <p:nvPr/>
        </p:nvSpPr>
        <p:spPr>
          <a:xfrm>
            <a:off x="5791200" y="2857500"/>
            <a:ext cx="11277600" cy="4655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22"/>
              </a:lnSpc>
            </a:pPr>
            <a:r>
              <a:rPr lang="en-US" sz="5400" b="1" u="sng" dirty="0" smtClean="0">
                <a:cs typeface="Times New Roman" panose="02020603050405020304" pitchFamily="18" charset="0"/>
                <a:sym typeface="Playfair Display"/>
              </a:rPr>
              <a:t>Introduction to transformers</a:t>
            </a:r>
          </a:p>
          <a:p>
            <a:pPr algn="ctr">
              <a:lnSpc>
                <a:spcPts val="12122"/>
              </a:lnSpc>
            </a:pPr>
            <a:endParaRPr lang="en-US" sz="5400" b="1" u="sng" dirty="0">
              <a:solidFill>
                <a:srgbClr val="000000"/>
              </a:solidFill>
              <a:ea typeface="Playfair Display"/>
              <a:cs typeface="Times New Roman" panose="02020603050405020304" pitchFamily="18" charset="0"/>
              <a:sym typeface="Playfair Display"/>
            </a:endParaRPr>
          </a:p>
          <a:p>
            <a:pPr algn="ctr">
              <a:lnSpc>
                <a:spcPts val="12122"/>
              </a:lnSpc>
            </a:pPr>
            <a:r>
              <a:rPr lang="en-US" sz="5400" b="1" u="sng" dirty="0" smtClean="0">
                <a:solidFill>
                  <a:srgbClr val="000000"/>
                </a:solidFill>
                <a:ea typeface="Playfair Display"/>
                <a:cs typeface="Times New Roman" panose="02020603050405020304" pitchFamily="18" charset="0"/>
                <a:sym typeface="Playfair Display"/>
              </a:rPr>
              <a:t>How </a:t>
            </a:r>
            <a:r>
              <a:rPr lang="en-US" sz="5400" b="1" u="sng" dirty="0" err="1" smtClean="0">
                <a:solidFill>
                  <a:srgbClr val="000000"/>
                </a:solidFill>
                <a:ea typeface="Playfair Display"/>
                <a:cs typeface="Times New Roman" panose="02020603050405020304" pitchFamily="18" charset="0"/>
                <a:sym typeface="Playfair Display"/>
              </a:rPr>
              <a:t>chatgpt</a:t>
            </a:r>
            <a:r>
              <a:rPr lang="en-US" sz="5400" b="1" u="sng" dirty="0" smtClean="0">
                <a:solidFill>
                  <a:srgbClr val="000000"/>
                </a:solidFill>
                <a:ea typeface="Playfair Display"/>
                <a:cs typeface="Times New Roman" panose="02020603050405020304" pitchFamily="18" charset="0"/>
                <a:sym typeface="Playfair Display"/>
              </a:rPr>
              <a:t> works?</a:t>
            </a:r>
            <a:endParaRPr lang="en-US" sz="5400" b="1" u="sng" dirty="0">
              <a:solidFill>
                <a:srgbClr val="000000"/>
              </a:solidFill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762000" y="1943100"/>
            <a:ext cx="15541556" cy="7478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/>
              <a:t>Why so many dimensions?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It allows </a:t>
            </a:r>
            <a:r>
              <a:rPr lang="en-US" sz="5400" dirty="0"/>
              <a:t>the model to encode a vast amount of information, such as:</a:t>
            </a:r>
          </a:p>
          <a:p>
            <a:pPr lvl="1"/>
            <a:endParaRPr lang="en-US" sz="54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Grammatical roles in context.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Relationships between tokens in sequences.</a:t>
            </a:r>
          </a:p>
          <a:p>
            <a:r>
              <a:rPr lang="en-US" sz="5400" dirty="0"/>
              <a:t>The large dimensional space ensures that even subtle differences in token meaning or usage can be captured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3412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err="1" smtClean="0">
                <a:sym typeface="Lato Bold"/>
              </a:rPr>
              <a:t>Gpt</a:t>
            </a:r>
            <a:r>
              <a:rPr lang="en-US" sz="6000" b="1" u="sng" dirty="0" smtClean="0">
                <a:sym typeface="Lato Bold"/>
              </a:rPr>
              <a:t> 3 version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Vector difference of two opposites is equal to other vector difference of opposites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King-queen  = man-women = father-mother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The differences of these vectors will have same value.</a:t>
            </a:r>
            <a:endParaRPr lang="en-US" sz="6000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23825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5655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err="1" smtClean="0">
                <a:sym typeface="Lato Bold"/>
              </a:rPr>
              <a:t>Gpt</a:t>
            </a:r>
            <a:r>
              <a:rPr lang="en-US" sz="6000" b="1" u="sng" dirty="0" smtClean="0">
                <a:sym typeface="Lato Bold"/>
              </a:rPr>
              <a:t> 3 version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Vocabulary size= 50, 257 tokens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Dimensions= 12, 288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Weights in 1</a:t>
            </a:r>
            <a:r>
              <a:rPr lang="en-US" sz="6000" baseline="30000" dirty="0" smtClean="0">
                <a:sym typeface="Lato Bold"/>
              </a:rPr>
              <a:t>st</a:t>
            </a:r>
            <a:r>
              <a:rPr lang="en-US" sz="6000" dirty="0" smtClean="0">
                <a:sym typeface="Lato Bold"/>
              </a:rPr>
              <a:t> layer= tokens * dimensions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617 million</a:t>
            </a:r>
            <a:endParaRPr lang="en-US" sz="6000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88902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1409700"/>
            <a:ext cx="15541556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>
                <a:sym typeface="Lato Bold"/>
              </a:rPr>
              <a:t> </a:t>
            </a:r>
            <a:r>
              <a:rPr lang="en-US" sz="6000" dirty="0" smtClean="0">
                <a:sym typeface="Lato Bold"/>
              </a:rPr>
              <a:t>There is a large vector of gpt3 vocabulary having 50,257 tokens.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Each token having 12,288 dimension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74613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8168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err="1" smtClean="0">
                <a:sym typeface="Lato Bold"/>
              </a:rPr>
              <a:t>Unembedding</a:t>
            </a:r>
            <a:r>
              <a:rPr lang="en-US" sz="6000" b="1" u="sng" dirty="0" smtClean="0">
                <a:sym typeface="Lato Bold"/>
              </a:rPr>
              <a:t> matrix: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3 step process:</a:t>
            </a: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Last col of our own sentence “I have cat” is multiplied with the giant matrix of gpt-3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endParaRPr lang="en-US" sz="6000" dirty="0">
              <a:sym typeface="Lato Bold"/>
            </a:endParaRP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The answer of this matrix multiplication will be probability distribution.</a:t>
            </a: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endParaRPr lang="en-US" sz="6000" dirty="0">
              <a:sym typeface="Lato Bold"/>
            </a:endParaRPr>
          </a:p>
          <a:p>
            <a:pPr marL="1143000" indent="-1143000">
              <a:lnSpc>
                <a:spcPts val="49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6000" dirty="0" smtClean="0">
                <a:sym typeface="Lato Bold"/>
              </a:rPr>
              <a:t>The token having highest probability will be our next predicted word</a:t>
            </a:r>
            <a:endParaRPr lang="en-US" sz="6000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09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8938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u="sng" dirty="0" smtClean="0"/>
              <a:t>Understanding with the example:</a:t>
            </a:r>
          </a:p>
          <a:p>
            <a:endParaRPr lang="en-US" sz="6000" b="1" u="sng" dirty="0"/>
          </a:p>
          <a:p>
            <a:r>
              <a:rPr lang="en-US" sz="6000" dirty="0" smtClean="0"/>
              <a:t> for convenience, we assume that we hav</a:t>
            </a:r>
            <a:r>
              <a:rPr lang="en-US" sz="6000" dirty="0" smtClean="0"/>
              <a:t>e only 3 possible dimensions.</a:t>
            </a:r>
          </a:p>
          <a:p>
            <a:endParaRPr lang="en-US" sz="6000" dirty="0" smtClean="0"/>
          </a:p>
          <a:p>
            <a:r>
              <a:rPr lang="en-US" sz="6000" dirty="0" smtClean="0"/>
              <a:t>The vocabulary have only 5 possible tokens:</a:t>
            </a:r>
          </a:p>
          <a:p>
            <a:r>
              <a:rPr lang="en-US" sz="6000" dirty="0" smtClean="0"/>
              <a:t>“the”, “who”, “was”, “</a:t>
            </a:r>
            <a:r>
              <a:rPr lang="en-US" sz="6000" dirty="0" err="1" smtClean="0"/>
              <a:t>crickter</a:t>
            </a:r>
            <a:r>
              <a:rPr lang="en-US" sz="6000" dirty="0" smtClean="0"/>
              <a:t>”, “footballer”</a:t>
            </a:r>
          </a:p>
          <a:p>
            <a:endParaRPr lang="en-US" sz="6000" dirty="0"/>
          </a:p>
          <a:p>
            <a:endParaRPr lang="en-US" sz="6000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2271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6168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6000" b="1" u="sng" dirty="0"/>
          </a:p>
          <a:p>
            <a:r>
              <a:rPr lang="en-US" sz="6000" dirty="0" smtClean="0"/>
              <a:t> The sentence is:</a:t>
            </a:r>
          </a:p>
          <a:p>
            <a:endParaRPr lang="en-US" sz="6000" dirty="0"/>
          </a:p>
          <a:p>
            <a:r>
              <a:rPr lang="en-US" sz="6000" dirty="0" smtClean="0"/>
              <a:t>1- Babar </a:t>
            </a:r>
            <a:r>
              <a:rPr lang="en-US" sz="6000" dirty="0" err="1" smtClean="0"/>
              <a:t>Azam</a:t>
            </a:r>
            <a:r>
              <a:rPr lang="en-US" sz="6000" dirty="0" smtClean="0"/>
              <a:t> is a great ______</a:t>
            </a:r>
          </a:p>
          <a:p>
            <a:endParaRPr lang="en-US" sz="6000" dirty="0"/>
          </a:p>
          <a:p>
            <a:r>
              <a:rPr lang="en-US" sz="6000" dirty="0" smtClean="0"/>
              <a:t>This sentence is fed to transformer.</a:t>
            </a:r>
            <a:endParaRPr lang="en-US" sz="6000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5682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9861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 smtClean="0"/>
              <a:t>Transformer will perform 4 key operations and will return a </a:t>
            </a:r>
            <a:r>
              <a:rPr lang="en-US" sz="6000" dirty="0" smtClean="0"/>
              <a:t>final vector of our sentence.</a:t>
            </a:r>
          </a:p>
          <a:p>
            <a:endParaRPr lang="en-US" sz="6000" dirty="0"/>
          </a:p>
          <a:p>
            <a:r>
              <a:rPr lang="en-US" sz="6000" b="1" dirty="0" smtClean="0"/>
              <a:t>1-tokenization</a:t>
            </a:r>
          </a:p>
          <a:p>
            <a:r>
              <a:rPr lang="en-US" sz="6000" b="1" dirty="0" smtClean="0"/>
              <a:t>2-vector conversion </a:t>
            </a:r>
          </a:p>
          <a:p>
            <a:r>
              <a:rPr lang="en-US" sz="6000" dirty="0" smtClean="0"/>
              <a:t>The shape of vector will be 4 by 3 because we have only 3 dimensions</a:t>
            </a:r>
            <a:endParaRPr lang="en-US" sz="6000" dirty="0" smtClean="0"/>
          </a:p>
          <a:p>
            <a:r>
              <a:rPr lang="en-US" sz="6000" b="1" dirty="0" smtClean="0"/>
              <a:t>3- attention block</a:t>
            </a:r>
          </a:p>
          <a:p>
            <a:r>
              <a:rPr lang="en-US" sz="6000" b="1" dirty="0" smtClean="0"/>
              <a:t>4- multilayer perceptron</a:t>
            </a:r>
          </a:p>
          <a:p>
            <a:endParaRPr lang="en-US" sz="6000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95952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458822" y="817512"/>
            <a:ext cx="1828800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[8.8,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4.7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1.2]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err="1" smtClean="0">
                <a:sym typeface="Lato Bold"/>
              </a:rPr>
              <a:t>babar</a:t>
            </a:r>
            <a:r>
              <a:rPr lang="en-US" sz="6000" dirty="0" smtClean="0">
                <a:sym typeface="Lato Bold"/>
              </a:rPr>
              <a:t> 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3733800" y="817513"/>
            <a:ext cx="1828800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[1.3,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8.0]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err="1" smtClean="0">
                <a:sym typeface="Lato Bold"/>
              </a:rPr>
              <a:t>azam</a:t>
            </a: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7315200" y="834926"/>
            <a:ext cx="1828800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[2.3,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3.5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6.7]</a:t>
            </a: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is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10934700" y="647700"/>
            <a:ext cx="1828800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[5.0,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0.9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3.3</a:t>
            </a:r>
            <a:r>
              <a:rPr lang="en-US" sz="6000" dirty="0" smtClean="0">
                <a:sym typeface="Lato Bold"/>
              </a:rPr>
              <a:t>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great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458822" y="6972300"/>
            <a:ext cx="15541556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/>
              <a:t>Suppose that this is the final vector that transformers returned us</a:t>
            </a:r>
            <a:endParaRPr lang="en-US" sz="60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5990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990600" y="1191121"/>
            <a:ext cx="15541556" cy="65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6452" y="847833"/>
            <a:ext cx="16687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" sz="6000" dirty="0" smtClean="0">
                <a:latin typeface="ti"/>
              </a:rPr>
              <a:t>Since our vocabulary has 5 words the unembedding matrix will have shape 5 by 3</a:t>
            </a:r>
            <a:endParaRPr kumimoji="0" lang="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382304" y="3352800"/>
            <a:ext cx="18288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[8.8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4.7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1.2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4.4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3.0</a:t>
            </a:r>
            <a:r>
              <a:rPr lang="en-US" sz="6000" dirty="0" smtClean="0">
                <a:sym typeface="Lato Bold"/>
              </a:rPr>
              <a:t>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9372600" y="3466969"/>
            <a:ext cx="18288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[8.8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4.7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1.2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5.3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2.2]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12954000" y="3466969"/>
            <a:ext cx="18288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[8.8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4.7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1.2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2.6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5.4]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381466" y="3314700"/>
            <a:ext cx="33191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the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who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was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cricketer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footballer</a:t>
            </a: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51665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11628148" y="2085479"/>
            <a:ext cx="5631152" cy="7558249"/>
            <a:chOff x="0" y="0"/>
            <a:chExt cx="7508202" cy="10077666"/>
          </a:xfrm>
        </p:grpSpPr>
        <p:sp>
          <p:nvSpPr>
            <p:cNvPr id="24" name="Freeform 24"/>
            <p:cNvSpPr/>
            <p:nvPr/>
          </p:nvSpPr>
          <p:spPr>
            <a:xfrm rot="-892123">
              <a:off x="598039" y="426990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6"/>
                  </a:lnTo>
                  <a:lnTo>
                    <a:pt x="0" y="518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971148">
              <a:off x="2860691" y="4438604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7"/>
                  </a:lnTo>
                  <a:lnTo>
                    <a:pt x="0" y="518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340843" y="595561"/>
            <a:ext cx="8803157" cy="99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7479" b="1" dirty="0" smtClean="0">
                <a:solidFill>
                  <a:srgbClr val="231F20"/>
                </a:solidFill>
                <a:latin typeface="+mj-lt"/>
                <a:ea typeface="Playfair Display Bold"/>
                <a:cs typeface="Playfair Display Bold"/>
                <a:sym typeface="Playfair Display Bold"/>
              </a:rPr>
              <a:t>List Of Contents</a:t>
            </a:r>
            <a:endParaRPr lang="en-US" sz="7479" b="1" dirty="0">
              <a:solidFill>
                <a:srgbClr val="231F20"/>
              </a:solidFill>
              <a:latin typeface="+mj-lt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44806" y="2314871"/>
            <a:ext cx="11994994" cy="8168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latin typeface="+mj-lt"/>
                <a:sym typeface="Lato Bold"/>
              </a:rPr>
              <a:t>Understanding of Generative 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latin typeface="+mj-lt"/>
                <a:sym typeface="Lato Bold"/>
              </a:rPr>
              <a:t>What types of content can be generated by Gen 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latin typeface="+mj-lt"/>
                <a:sym typeface="Lato Bold"/>
              </a:rPr>
              <a:t>Past, Present and Future Considerations of 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latin typeface="+mj-lt"/>
                <a:sym typeface="Lato Bold"/>
              </a:rPr>
              <a:t>Advantages and Disadvantages of AI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latin typeface="+mj-lt"/>
                <a:sym typeface="Lato Bold"/>
              </a:rPr>
              <a:t>Generative models: GANs </a:t>
            </a:r>
            <a:r>
              <a:rPr lang="en-US" sz="5400" smtClean="0">
                <a:latin typeface="+mj-lt"/>
                <a:sym typeface="Lato Bold"/>
              </a:rPr>
              <a:t>and VAEs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smtClean="0">
                <a:latin typeface="+mj-lt"/>
                <a:sym typeface="Lato Bold"/>
              </a:rPr>
              <a:t/>
            </a:r>
            <a:br>
              <a:rPr lang="en-US" sz="5400" smtClean="0">
                <a:latin typeface="+mj-lt"/>
                <a:sym typeface="Lato Bold"/>
              </a:rPr>
            </a:br>
            <a:endParaRPr lang="en-US" sz="5400" smtClean="0">
              <a:latin typeface="+mj-lt"/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latin typeface="+mj-lt"/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latin typeface="+mj-lt"/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latin typeface="+mj-lt"/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latin typeface="+mj-lt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+mj-lt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+mj-lt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+mj-lt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+mj-lt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122064" y="1714500"/>
            <a:ext cx="15541556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278352" y="4471843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942" y="969634"/>
            <a:ext cx="16687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u="sng" dirty="0" smtClean="0"/>
              <a:t>The final step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6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dirty="0" err="1" smtClean="0">
                <a:latin typeface="ti"/>
              </a:rPr>
              <a:t>Mutliply</a:t>
            </a:r>
            <a:r>
              <a:rPr lang="en-US" sz="6000" dirty="0" smtClean="0">
                <a:latin typeface="ti"/>
              </a:rPr>
              <a:t> the </a:t>
            </a:r>
            <a:r>
              <a:rPr lang="en-US" sz="6000" dirty="0" err="1" smtClean="0">
                <a:latin typeface="ti"/>
              </a:rPr>
              <a:t>unembedding</a:t>
            </a:r>
            <a:r>
              <a:rPr lang="en-US" sz="6000" dirty="0" smtClean="0">
                <a:latin typeface="ti"/>
              </a:rPr>
              <a:t> matrix with the last row of transformer driven matrix </a:t>
            </a:r>
            <a:endParaRPr kumimoji="0" lang="" sz="6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"/>
            </a:endParaRPr>
          </a:p>
        </p:txBody>
      </p:sp>
    </p:spTree>
    <p:extLst>
      <p:ext uri="{BB962C8B-B14F-4D97-AF65-F5344CB8AC3E}">
        <p14:creationId xmlns:p14="http://schemas.microsoft.com/office/powerpoint/2010/main" val="1735911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222444" y="1104900"/>
            <a:ext cx="15541556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2209800" y="1936819"/>
            <a:ext cx="33191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the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who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was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cricketer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dirty="0" smtClean="0">
                <a:sym typeface="Lato Bold"/>
              </a:rPr>
              <a:t>footballer</a:t>
            </a: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7978442" y="1982397"/>
            <a:ext cx="18288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[0.2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1.4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2.9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8.7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dirty="0" smtClean="0">
                <a:sym typeface="Lato Bold"/>
              </a:rPr>
              <a:t>3.3</a:t>
            </a:r>
            <a:r>
              <a:rPr lang="en-US" sz="6000" dirty="0" smtClean="0">
                <a:sym typeface="Lato Bold"/>
              </a:rPr>
              <a:t>]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542748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222444" y="1104900"/>
            <a:ext cx="15541556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466" y="2619596"/>
            <a:ext cx="165672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/>
              <a:t>Since cricketer has highest probability distribution value, it will be our next predicted word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/>
              <a:t>Babar </a:t>
            </a:r>
            <a:r>
              <a:rPr lang="en-US" sz="4800" dirty="0" err="1"/>
              <a:t>Azam</a:t>
            </a:r>
            <a:r>
              <a:rPr lang="en-US" sz="4800" dirty="0"/>
              <a:t> is a </a:t>
            </a:r>
            <a:r>
              <a:rPr lang="en-US" sz="4800" dirty="0" smtClean="0"/>
              <a:t>great cricketer.</a:t>
            </a:r>
            <a:endParaRPr kumimoji="0" lang="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1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222444" y="1104900"/>
            <a:ext cx="15541556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smtClean="0"/>
              <a:t>What are </a:t>
            </a:r>
            <a:r>
              <a:rPr lang="en-US" sz="6000" b="1" u="sng" dirty="0" err="1" smtClean="0"/>
              <a:t>tranformers</a:t>
            </a:r>
            <a:r>
              <a:rPr lang="en-US" sz="6000" b="1" u="sng" dirty="0" smtClean="0"/>
              <a:t>?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6800" y="2675843"/>
            <a:ext cx="1417273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/>
              <a:t>Attention is all You need.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2017 research paper.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/>
              <a:t>Basically translator</a:t>
            </a:r>
            <a:endParaRPr kumimoji="0" lang="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600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222444" y="1104900"/>
            <a:ext cx="15541556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9322" y="472977"/>
            <a:ext cx="16687800" cy="93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 smtClean="0"/>
              <a:t>1- Self-Attention </a:t>
            </a:r>
            <a:r>
              <a:rPr lang="en-US" sz="6000" b="1" dirty="0"/>
              <a:t>Mechanism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It allows </a:t>
            </a:r>
            <a:r>
              <a:rPr lang="en-US" sz="6000" dirty="0"/>
              <a:t>the model to weigh the importance of different words in a sequence relative to one another.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Each word in a sentence is compared to all other words to calculate its "attention" or relevance. This helps the model understand context, such as resolving ambiguities or understanding dependencies.</a:t>
            </a:r>
          </a:p>
          <a:p>
            <a:pPr marL="914400" lvl="0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"/>
            </a:endParaRPr>
          </a:p>
        </p:txBody>
      </p:sp>
    </p:spTree>
    <p:extLst>
      <p:ext uri="{BB962C8B-B14F-4D97-AF65-F5344CB8AC3E}">
        <p14:creationId xmlns:p14="http://schemas.microsoft.com/office/powerpoint/2010/main" val="3844297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3081819"/>
            <a:ext cx="17221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5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052037"/>
            <a:ext cx="1645920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/>
              <a:t>Encoder-Decoder Architecture</a:t>
            </a:r>
          </a:p>
          <a:p>
            <a:r>
              <a:rPr lang="en-US" sz="4800" dirty="0"/>
              <a:t>Transformers have an encoder-decoder architecture</a:t>
            </a:r>
            <a:r>
              <a:rPr lang="en-US" sz="4800" dirty="0" smtClean="0"/>
              <a:t>:</a:t>
            </a:r>
          </a:p>
          <a:p>
            <a:endParaRPr lang="en-US" sz="4800" dirty="0"/>
          </a:p>
          <a:p>
            <a:pPr lvl="1"/>
            <a:r>
              <a:rPr lang="en-US" sz="4800" b="1" dirty="0"/>
              <a:t>Encoder</a:t>
            </a:r>
            <a:r>
              <a:rPr lang="en-US" sz="4800" dirty="0"/>
              <a:t>: Processes the input sequence and generates a representation of it</a:t>
            </a:r>
            <a:r>
              <a:rPr lang="en-US" sz="4800" dirty="0" smtClean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b="1" dirty="0"/>
              <a:t>Decoder</a:t>
            </a:r>
            <a:r>
              <a:rPr lang="en-US" sz="4800" dirty="0"/>
              <a:t>: Uses this representation to produce the output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5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85800" y="1104900"/>
            <a:ext cx="16764000" cy="12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860903"/>
            <a:ext cx="17221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latin typeface="Arial" panose="020B0604020202020204" pitchFamily="34" charset="0"/>
              </a:rPr>
              <a:t>Key concept of transformers</a:t>
            </a:r>
            <a:endParaRPr lang="en-US" sz="5400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463937"/>
            <a:ext cx="149352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 Tokenization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dirty="0" smtClean="0">
                <a:latin typeface="Arial" panose="020B0604020202020204" pitchFamily="34" charset="0"/>
              </a:rPr>
              <a:t>2-Numerical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3-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Attention Block: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vectors interact with each other and update values..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importance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fashion model and ML model (model is different in these two)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40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dirty="0" smtClean="0">
                <a:latin typeface="Arial" panose="020B0604020202020204" pitchFamily="34" charset="0"/>
              </a:rPr>
              <a:t>4-Multilayer Perceptron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dirty="0" smtClean="0">
                <a:latin typeface="Arial" panose="020B0604020202020204" pitchFamily="34" charset="0"/>
              </a:rPr>
              <a:t>Each updated vector goes into numerous </a:t>
            </a:r>
            <a:r>
              <a:rPr lang="en-US" sz="4000" dirty="0" err="1" smtClean="0">
                <a:latin typeface="Arial" panose="020B0604020202020204" pitchFamily="34" charset="0"/>
              </a:rPr>
              <a:t>anns</a:t>
            </a:r>
            <a:r>
              <a:rPr lang="en-US" sz="4000" dirty="0" smtClean="0">
                <a:latin typeface="Arial" panose="020B0604020202020204" pitchFamily="34" charset="0"/>
              </a:rPr>
              <a:t> and update its value based on input from </a:t>
            </a:r>
            <a:r>
              <a:rPr lang="en-US" sz="4000" dirty="0" err="1" smtClean="0">
                <a:latin typeface="Arial" panose="020B0604020202020204" pitchFamily="34" charset="0"/>
              </a:rPr>
              <a:t>anns</a:t>
            </a:r>
            <a:endParaRPr lang="en-US" sz="40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1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85800" y="1104900"/>
            <a:ext cx="16764000" cy="12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b="1" u="sng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607832"/>
            <a:ext cx="16840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tep</a:t>
            </a:r>
            <a:r>
              <a:rPr kumimoji="0" lang="" sz="4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and 4 keeps on repeating itself and in the end a final vectors are retained on the basis of which we find probability distribution</a:t>
            </a:r>
            <a:endParaRPr kumimoji="0" lang="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6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err="1" smtClean="0">
                <a:sym typeface="Lato Bold"/>
              </a:rPr>
              <a:t>Gpt</a:t>
            </a:r>
            <a:r>
              <a:rPr lang="en-US" sz="6000" b="1" u="sng" dirty="0" smtClean="0">
                <a:sym typeface="Lato Bold"/>
              </a:rPr>
              <a:t> 3 version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u="sng" dirty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 smtClean="0">
                <a:sym typeface="Lato Bold"/>
              </a:rPr>
              <a:t>It have 175 billion parameters</a:t>
            </a: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 smtClean="0">
                <a:sym typeface="Lato Bold"/>
              </a:rPr>
              <a:t>These parameters </a:t>
            </a:r>
            <a:r>
              <a:rPr lang="en-US" sz="6000" dirty="0" err="1" smtClean="0">
                <a:sym typeface="Lato Bold"/>
              </a:rPr>
              <a:t>ae</a:t>
            </a:r>
            <a:r>
              <a:rPr lang="en-US" sz="6000" dirty="0" smtClean="0">
                <a:sym typeface="Lato Bold"/>
              </a:rPr>
              <a:t> organized in 27, 938 matrices</a:t>
            </a: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 smtClean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 smtClean="0">
                <a:sym typeface="Lato Bold"/>
              </a:rPr>
              <a:t>Model have predefined vocabulary of words from where we find our prediction that best suits our vector</a:t>
            </a:r>
          </a:p>
        </p:txBody>
      </p:sp>
    </p:spTree>
    <p:extLst>
      <p:ext uri="{BB962C8B-B14F-4D97-AF65-F5344CB8AC3E}">
        <p14:creationId xmlns:p14="http://schemas.microsoft.com/office/powerpoint/2010/main" val="42904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609600" y="647700"/>
            <a:ext cx="15541556" cy="6912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6000" b="1" u="sng" dirty="0" err="1" smtClean="0">
                <a:sym typeface="Lato Bold"/>
              </a:rPr>
              <a:t>Gpt</a:t>
            </a:r>
            <a:r>
              <a:rPr lang="en-US" sz="6000" b="1" u="sng" dirty="0" smtClean="0">
                <a:sym typeface="Lato Bold"/>
              </a:rPr>
              <a:t> 3 version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6000" u="sng" dirty="0" smtClean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>
                <a:sym typeface="Lato Bold"/>
              </a:rPr>
              <a:t> </a:t>
            </a:r>
            <a:r>
              <a:rPr lang="en-US" sz="6000" dirty="0" smtClean="0">
                <a:sym typeface="Lato Bold"/>
              </a:rPr>
              <a:t>In gpt3, all possible words have 12,288 dimensions.</a:t>
            </a: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 smtClean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 smtClean="0">
                <a:sym typeface="Lato Bold"/>
              </a:rPr>
              <a:t>It means when converting to numerical form, each vector will have 12,288 values in matrix form.</a:t>
            </a: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>
              <a:sym typeface="Lato Bold"/>
            </a:endParaRPr>
          </a:p>
          <a:p>
            <a:pPr marL="857250" indent="-85725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dirty="0" smtClean="0">
                <a:sym typeface="Lato Bold"/>
              </a:rPr>
              <a:t>“I have a cat” it has 4 tokens but gpt3 assign it 12,288 dimensions</a:t>
            </a:r>
            <a:endParaRPr lang="en-US" sz="6000" dirty="0"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7387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756</Words>
  <Application>Microsoft Office PowerPoint</Application>
  <PresentationFormat>Custom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Lato Bold</vt:lpstr>
      <vt:lpstr>ti</vt:lpstr>
      <vt:lpstr>Calibri</vt:lpstr>
      <vt:lpstr>Playfair Display Bold</vt:lpstr>
      <vt:lpstr>Times New Roman</vt:lpstr>
      <vt:lpstr>Playfair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Article</dc:title>
  <cp:lastModifiedBy>Microsoft account</cp:lastModifiedBy>
  <cp:revision>106</cp:revision>
  <dcterms:created xsi:type="dcterms:W3CDTF">2006-08-16T00:00:00Z</dcterms:created>
  <dcterms:modified xsi:type="dcterms:W3CDTF">2025-01-03T10:12:01Z</dcterms:modified>
  <dc:identifier>DAGTAek5Tdo</dc:identifier>
</cp:coreProperties>
</file>