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477AC-9CAA-41E8-956C-E98C8CAE22A5}" type="datetimeFigureOut">
              <a:rPr lang="en-US" smtClean="0"/>
              <a:t>3/29/2024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E3E4-DA8F-4B26-A90F-9AC2FCAC24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E74ED13-D9AC-4931-8183-F98B24FCCE4D}" type="datetimeFigureOut">
              <a:rPr lang="en-US" smtClean="0"/>
              <a:t>3/29/2024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10705A-F029-4651-AD64-787E4734E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74ED13-D9AC-4931-8183-F98B24FCCE4D}"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74ED13-D9AC-4931-8183-F98B24FCCE4D}"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E74ED13-D9AC-4931-8183-F98B24FCCE4D}"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E74ED13-D9AC-4931-8183-F98B24FCCE4D}"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4ED13-D9AC-4931-8183-F98B24FCCE4D}"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74ED13-D9AC-4931-8183-F98B24FCCE4D}"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10705A-F029-4651-AD64-787E4734EA8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E74ED13-D9AC-4931-8183-F98B24FCCE4D}" type="datetimeFigureOut">
              <a:rPr lang="en-US" smtClean="0"/>
              <a:t>3/29/2024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10705A-F029-4651-AD64-787E4734EA8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wipe dir="d"/>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lstStyle/>
          <a:p>
            <a:pPr algn="just"/>
            <a:r>
              <a:rPr lang="en-IN" dirty="0" smtClean="0">
                <a:latin typeface="Times New Roman" pitchFamily="18" charset="0"/>
                <a:cs typeface="Times New Roman" pitchFamily="18" charset="0"/>
              </a:rPr>
              <a:t>       SHARMILA A</a:t>
            </a:r>
            <a:endParaRPr lang="en-US"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642918"/>
            <a:ext cx="3000396"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RESULT</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1071538" y="2285992"/>
            <a:ext cx="7286676" cy="2308324"/>
          </a:xfrm>
          <a:prstGeom prst="rect">
            <a:avLst/>
          </a:prstGeom>
          <a:noFill/>
        </p:spPr>
        <p:txBody>
          <a:bodyPr wrap="square" rtlCol="0">
            <a:spAutoFit/>
          </a:bodyPr>
          <a:lstStyle/>
          <a:p>
            <a:r>
              <a:rPr lang="en-US" sz="2400" dirty="0">
                <a:latin typeface="Times New Roman" pitchFamily="18" charset="0"/>
                <a:cs typeface="Times New Roman" pitchFamily="18" charset="0"/>
              </a:rPr>
              <a:t>Our dynamic load forecasting model using ensemble techniques delivers accurate, real-time insights for smart grid operations. With improved accuracy, scalability, and proactive decision-making capabilities, our solution optimizes resource allocation, enhances grid stability, and drives sustainability in energy management.</a:t>
            </a: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858180" cy="2308324"/>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a:t>
            </a:r>
            <a:r>
              <a:rPr lang="en-IN" sz="4000" dirty="0" smtClean="0">
                <a:latin typeface="Times New Roman" pitchFamily="18" charset="0"/>
                <a:cs typeface="Times New Roman" pitchFamily="18" charset="0"/>
              </a:rPr>
              <a:t>                    </a:t>
            </a:r>
            <a:r>
              <a:rPr lang="en-IN" sz="4000" dirty="0" smtClean="0">
                <a:solidFill>
                  <a:schemeClr val="tx2"/>
                </a:solidFill>
                <a:latin typeface="Times New Roman" pitchFamily="18" charset="0"/>
                <a:cs typeface="Times New Roman" pitchFamily="18" charset="0"/>
              </a:rPr>
              <a:t> </a:t>
            </a:r>
            <a:r>
              <a:rPr lang="en-IN" sz="4000" b="1" dirty="0" smtClean="0">
                <a:solidFill>
                  <a:schemeClr val="tx2"/>
                </a:solidFill>
                <a:latin typeface="Times New Roman" pitchFamily="18" charset="0"/>
                <a:cs typeface="Times New Roman" pitchFamily="18" charset="0"/>
              </a:rPr>
              <a:t>TITLE: </a:t>
            </a:r>
          </a:p>
          <a:p>
            <a:endParaRPr lang="en-IN" sz="4000" dirty="0" smtClean="0">
              <a:latin typeface="Times New Roman" pitchFamily="18" charset="0"/>
              <a:cs typeface="Times New Roman" pitchFamily="18" charset="0"/>
            </a:endParaRPr>
          </a:p>
          <a:p>
            <a:r>
              <a:rPr lang="en-IN" sz="4000" dirty="0">
                <a:solidFill>
                  <a:srgbClr val="0070C0"/>
                </a:solidFill>
                <a:latin typeface="Times New Roman" pitchFamily="18" charset="0"/>
                <a:cs typeface="Times New Roman" pitchFamily="18" charset="0"/>
              </a:rPr>
              <a:t> </a:t>
            </a:r>
            <a:r>
              <a:rPr lang="en-IN" sz="4000" dirty="0" smtClean="0">
                <a:solidFill>
                  <a:srgbClr val="0070C0"/>
                </a:solidFill>
                <a:latin typeface="Times New Roman" pitchFamily="18" charset="0"/>
                <a:cs typeface="Times New Roman" pitchFamily="18" charset="0"/>
              </a:rPr>
              <a:t>   </a:t>
            </a:r>
            <a:r>
              <a:rPr lang="en-IN" sz="2400" b="1" dirty="0" smtClean="0">
                <a:solidFill>
                  <a:schemeClr val="tx2"/>
                </a:solidFill>
                <a:latin typeface="Times New Roman" pitchFamily="18" charset="0"/>
                <a:cs typeface="Times New Roman" pitchFamily="18" charset="0"/>
              </a:rPr>
              <a:t>DYNAMIC LOAD FORECASTING FOR SMART            GRIDS USING ENSEMBLE LEARNING TECHNIQUES</a:t>
            </a:r>
            <a:endParaRPr lang="en-US" sz="2400" b="1" dirty="0">
              <a:solidFill>
                <a:schemeClr val="tx2"/>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46" y="785794"/>
            <a:ext cx="10144196"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                            AGENDA</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857224" y="2000240"/>
            <a:ext cx="5357850" cy="3046988"/>
          </a:xfrm>
          <a:prstGeom prst="rect">
            <a:avLst/>
          </a:prstGeom>
          <a:noFill/>
        </p:spPr>
        <p:txBody>
          <a:bodyPr wrap="square" rtlCol="0">
            <a:spAutoFit/>
          </a:bodyPr>
          <a:lstStyle/>
          <a:p>
            <a:pPr>
              <a:buFont typeface="Wingdings" pitchFamily="2" charset="2"/>
              <a:buChar char="v"/>
            </a:pPr>
            <a:r>
              <a:rPr lang="en-IN" sz="2400" dirty="0" smtClean="0">
                <a:latin typeface="Times New Roman" pitchFamily="18" charset="0"/>
                <a:cs typeface="Times New Roman" pitchFamily="18" charset="0"/>
              </a:rPr>
              <a:t> Introduction</a:t>
            </a:r>
          </a:p>
          <a:p>
            <a:pPr>
              <a:buFont typeface="Wingdings" pitchFamily="2" charset="2"/>
              <a:buChar char="v"/>
            </a:pPr>
            <a:r>
              <a:rPr lang="en-IN" sz="2400" dirty="0" smtClean="0">
                <a:latin typeface="Times New Roman" pitchFamily="18" charset="0"/>
                <a:cs typeface="Times New Roman" pitchFamily="18" charset="0"/>
              </a:rPr>
              <a:t>Problem Statement</a:t>
            </a:r>
          </a:p>
          <a:p>
            <a:pPr>
              <a:buFont typeface="Wingdings" pitchFamily="2" charset="2"/>
              <a:buChar char="v"/>
            </a:pPr>
            <a:r>
              <a:rPr lang="en-IN" sz="2400" dirty="0" smtClean="0">
                <a:latin typeface="Times New Roman" pitchFamily="18" charset="0"/>
                <a:cs typeface="Times New Roman" pitchFamily="18" charset="0"/>
              </a:rPr>
              <a:t>Project Overview</a:t>
            </a:r>
          </a:p>
          <a:p>
            <a:pPr>
              <a:buFont typeface="Wingdings" pitchFamily="2" charset="2"/>
              <a:buChar char="v"/>
            </a:pPr>
            <a:r>
              <a:rPr lang="en-IN" sz="2400" dirty="0" smtClean="0">
                <a:latin typeface="Times New Roman" pitchFamily="18" charset="0"/>
                <a:cs typeface="Times New Roman" pitchFamily="18" charset="0"/>
              </a:rPr>
              <a:t>End Users</a:t>
            </a:r>
          </a:p>
          <a:p>
            <a:pPr>
              <a:buFont typeface="Wingdings" pitchFamily="2" charset="2"/>
              <a:buChar char="v"/>
            </a:pPr>
            <a:r>
              <a:rPr lang="en-IN" sz="2400" dirty="0" smtClean="0">
                <a:latin typeface="Times New Roman" pitchFamily="18" charset="0"/>
                <a:cs typeface="Times New Roman" pitchFamily="18" charset="0"/>
              </a:rPr>
              <a:t>Solution and Value Proposition</a:t>
            </a:r>
          </a:p>
          <a:p>
            <a:pPr>
              <a:buFont typeface="Wingdings" pitchFamily="2" charset="2"/>
              <a:buChar char="v"/>
            </a:pPr>
            <a:r>
              <a:rPr lang="en-IN" sz="2400" dirty="0" smtClean="0">
                <a:latin typeface="Times New Roman" pitchFamily="18" charset="0"/>
                <a:cs typeface="Times New Roman" pitchFamily="18" charset="0"/>
              </a:rPr>
              <a:t>Unique Aspects</a:t>
            </a:r>
          </a:p>
          <a:p>
            <a:pPr>
              <a:buFont typeface="Wingdings" pitchFamily="2" charset="2"/>
              <a:buChar char="v"/>
            </a:pPr>
            <a:r>
              <a:rPr lang="en-IN" sz="2400" dirty="0" smtClean="0">
                <a:latin typeface="Times New Roman" pitchFamily="18" charset="0"/>
                <a:cs typeface="Times New Roman" pitchFamily="18" charset="0"/>
              </a:rPr>
              <a:t>Modelling Approach</a:t>
            </a:r>
          </a:p>
          <a:p>
            <a:pPr>
              <a:buFont typeface="Wingdings" pitchFamily="2" charset="2"/>
              <a:buChar char="v"/>
            </a:pPr>
            <a:r>
              <a:rPr lang="en-IN" sz="2400" dirty="0" smtClean="0">
                <a:latin typeface="Times New Roman" pitchFamily="18" charset="0"/>
                <a:cs typeface="Times New Roman" pitchFamily="18" charset="0"/>
              </a:rPr>
              <a:t>Results and Performance</a:t>
            </a:r>
            <a:endParaRPr lang="en-IN"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1000108"/>
            <a:ext cx="7429552"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PROBLEM STATEMENT</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285720" y="2285992"/>
            <a:ext cx="8286808" cy="2677656"/>
          </a:xfrm>
          <a:prstGeom prst="rect">
            <a:avLst/>
          </a:prstGeom>
          <a:noFill/>
        </p:spPr>
        <p:txBody>
          <a:bodyPr wrap="square" rtlCol="0">
            <a:spAutoFit/>
          </a:bodyPr>
          <a:lstStyle/>
          <a:p>
            <a:r>
              <a:rPr lang="en-US" sz="2400" dirty="0"/>
              <a:t>Accurately forecasting dynamic load demand in smart grids, amidst data variability, non-linear behaviors, and the integration of renewable energy sources, presents significant challenges. Traditional methods struggle to capture the complexities of load patterns, leading to operational inefficiencies and reliability concerns for grid management.</a:t>
            </a:r>
            <a:r>
              <a:rPr lang="en-US" sz="2400" dirty="0" smtClean="0">
                <a:solidFill>
                  <a:schemeClr val="tx2"/>
                </a:solidFill>
                <a:latin typeface="Times New Roman" pitchFamily="18" charset="0"/>
                <a:cs typeface="Times New Roman" pitchFamily="18" charset="0"/>
              </a:rPr>
              <a:t/>
            </a:r>
            <a:br>
              <a:rPr lang="en-US" sz="2400" dirty="0" smtClean="0">
                <a:solidFill>
                  <a:schemeClr val="tx2"/>
                </a:solidFill>
                <a:latin typeface="Times New Roman" pitchFamily="18" charset="0"/>
                <a:cs typeface="Times New Roman" pitchFamily="18" charset="0"/>
              </a:rPr>
            </a:br>
            <a:endParaRPr lang="en-US" sz="2400" dirty="0">
              <a:solidFill>
                <a:schemeClr val="tx2"/>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714356"/>
            <a:ext cx="6429420"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PROJECT OVERVIEW</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1071538" y="1571612"/>
            <a:ext cx="7358114" cy="489364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Utilization of ensemble techniques such as Random Forest, Gradient Boosting, and </a:t>
            </a:r>
            <a:r>
              <a:rPr lang="en-US" sz="2400" dirty="0" err="1">
                <a:latin typeface="Times New Roman" pitchFamily="18" charset="0"/>
                <a:cs typeface="Times New Roman" pitchFamily="18" charset="0"/>
              </a:rPr>
              <a:t>XGBoost</a:t>
            </a:r>
            <a:r>
              <a:rPr lang="en-US" sz="2400" dirty="0">
                <a:latin typeface="Times New Roman" pitchFamily="18" charset="0"/>
                <a:cs typeface="Times New Roman" pitchFamily="18" charset="0"/>
              </a:rPr>
              <a:t> for load forecasting.</a:t>
            </a:r>
          </a:p>
          <a:p>
            <a:pPr>
              <a:buFont typeface="Wingdings" pitchFamily="2" charset="2"/>
              <a:buChar char="§"/>
            </a:pPr>
            <a:r>
              <a:rPr lang="en-US" sz="2400" dirty="0">
                <a:latin typeface="Times New Roman" pitchFamily="18" charset="0"/>
                <a:cs typeface="Times New Roman" pitchFamily="18" charset="0"/>
              </a:rPr>
              <a:t>Integration of real-time data streams from smart grid sensors and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devices.</a:t>
            </a:r>
          </a:p>
          <a:p>
            <a:pPr>
              <a:buFont typeface="Wingdings" pitchFamily="2" charset="2"/>
              <a:buChar char="§"/>
            </a:pPr>
            <a:r>
              <a:rPr lang="en-US" sz="2400" dirty="0">
                <a:latin typeface="Times New Roman" pitchFamily="18" charset="0"/>
                <a:cs typeface="Times New Roman" pitchFamily="18" charset="0"/>
              </a:rPr>
              <a:t>Implementation of data preprocessing techniques including cleaning, normalization, and feature engineering.</a:t>
            </a:r>
          </a:p>
          <a:p>
            <a:pPr>
              <a:buFont typeface="Wingdings" pitchFamily="2" charset="2"/>
              <a:buChar char="§"/>
            </a:pPr>
            <a:r>
              <a:rPr lang="en-US" sz="2400" dirty="0">
                <a:latin typeface="Times New Roman" pitchFamily="18" charset="0"/>
                <a:cs typeface="Times New Roman" pitchFamily="18" charset="0"/>
              </a:rPr>
              <a:t>Validation and testing of the model using cross-validation methods and real-world data sets.</a:t>
            </a:r>
          </a:p>
          <a:p>
            <a:pPr>
              <a:buFont typeface="Wingdings" pitchFamily="2" charset="2"/>
              <a:buChar char="§"/>
            </a:pPr>
            <a:r>
              <a:rPr lang="en-US" sz="2400" dirty="0">
                <a:latin typeface="Times New Roman" pitchFamily="18" charset="0"/>
                <a:cs typeface="Times New Roman" pitchFamily="18" charset="0"/>
              </a:rPr>
              <a:t>Evaluation of model performance using metrics such as Mean Absolute Error (MAE), Root Mean Square Error (RMSE), and Mean Absolute Percentage Error (MAPE).</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714356"/>
            <a:ext cx="3143272"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END USERS</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1214414" y="1571612"/>
            <a:ext cx="6215106" cy="4893647"/>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Utility </a:t>
            </a:r>
            <a:r>
              <a:rPr lang="en-US" sz="2400" dirty="0" smtClean="0">
                <a:latin typeface="Times New Roman" pitchFamily="18" charset="0"/>
                <a:cs typeface="Times New Roman" pitchFamily="18" charset="0"/>
              </a:rPr>
              <a:t>Companies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Grid </a:t>
            </a:r>
            <a:r>
              <a:rPr lang="en-US" sz="2400" dirty="0" smtClean="0">
                <a:latin typeface="Times New Roman" pitchFamily="18" charset="0"/>
                <a:cs typeface="Times New Roman" pitchFamily="18" charset="0"/>
              </a:rPr>
              <a:t>Operators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Energy </a:t>
            </a:r>
            <a:r>
              <a:rPr lang="en-US" sz="2400" dirty="0" smtClean="0">
                <a:latin typeface="Times New Roman" pitchFamily="18" charset="0"/>
                <a:cs typeface="Times New Roman" pitchFamily="18" charset="0"/>
              </a:rPr>
              <a:t>Traders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Renewable Energy </a:t>
            </a:r>
            <a:r>
              <a:rPr lang="en-US" sz="2400" dirty="0" smtClean="0">
                <a:latin typeface="Times New Roman" pitchFamily="18" charset="0"/>
                <a:cs typeface="Times New Roman" pitchFamily="18" charset="0"/>
              </a:rPr>
              <a:t>Providers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Government </a:t>
            </a:r>
            <a:r>
              <a:rPr lang="en-US" sz="2400" dirty="0" smtClean="0">
                <a:latin typeface="Times New Roman" pitchFamily="18" charset="0"/>
                <a:cs typeface="Times New Roman" pitchFamily="18" charset="0"/>
              </a:rPr>
              <a:t>Agencies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Industrial and Commercial </a:t>
            </a:r>
            <a:r>
              <a:rPr lang="en-US" sz="2400" dirty="0" smtClean="0">
                <a:latin typeface="Times New Roman" pitchFamily="18" charset="0"/>
                <a:cs typeface="Times New Roman" pitchFamily="18" charset="0"/>
              </a:rPr>
              <a:t>Consumers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Smart Home and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Device </a:t>
            </a:r>
            <a:r>
              <a:rPr lang="en-US" sz="2400" dirty="0" smtClean="0">
                <a:latin typeface="Times New Roman" pitchFamily="18" charset="0"/>
                <a:cs typeface="Times New Roman" pitchFamily="18" charset="0"/>
              </a:rPr>
              <a:t>Manufacturers</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10" y="785794"/>
            <a:ext cx="7500990"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PROPOSED SOLUTION</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785786" y="1571612"/>
            <a:ext cx="7215238" cy="3785652"/>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Implementation of ensemble techniques such as Random Forest, Gradient Boosting, and </a:t>
            </a:r>
            <a:r>
              <a:rPr lang="en-US" sz="2400" dirty="0" err="1">
                <a:latin typeface="Times New Roman" pitchFamily="18" charset="0"/>
                <a:cs typeface="Times New Roman" pitchFamily="18" charset="0"/>
              </a:rPr>
              <a:t>XGBoost</a:t>
            </a:r>
            <a:r>
              <a:rPr lang="en-US" sz="2400" dirty="0">
                <a:latin typeface="Times New Roman" pitchFamily="18" charset="0"/>
                <a:cs typeface="Times New Roman" pitchFamily="18" charset="0"/>
              </a:rPr>
              <a:t> for dynamic load forecasting</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Integration of real-time data streams from smart grid sensors and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devices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Data preprocessing techniques including cleaning, normalization, and feature engineering to enhance data quality</a:t>
            </a:r>
            <a:r>
              <a:rPr lang="en-US" dirty="0"/>
              <a:t>.</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785794"/>
            <a:ext cx="5500726"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UNIQUE ASPECTS</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500034" y="1785926"/>
            <a:ext cx="8286808" cy="4524315"/>
          </a:xfrm>
          <a:prstGeom prst="rect">
            <a:avLst/>
          </a:prstGeom>
          <a:noFill/>
        </p:spPr>
        <p:txBody>
          <a:bodyPr wrap="square" rtlCol="0">
            <a:spAutoFit/>
          </a:bodyPr>
          <a:lstStyle/>
          <a:p>
            <a:r>
              <a:rPr lang="en-US" sz="2400" b="1" dirty="0">
                <a:latin typeface="Times New Roman" pitchFamily="18" charset="0"/>
                <a:cs typeface="Times New Roman" pitchFamily="18" charset="0"/>
              </a:rPr>
              <a:t>Enhanced Accuracy and Reliability: </a:t>
            </a:r>
            <a:r>
              <a:rPr lang="en-US" sz="2400" dirty="0">
                <a:latin typeface="Times New Roman" pitchFamily="18" charset="0"/>
                <a:cs typeface="Times New Roman" pitchFamily="18" charset="0"/>
              </a:rPr>
              <a:t>Our advanced techniques and real-time data integration result in highly accurate and reliable load forecasts.</a:t>
            </a:r>
          </a:p>
          <a:p>
            <a:r>
              <a:rPr lang="en-US" sz="2400" b="1" dirty="0">
                <a:latin typeface="Times New Roman" pitchFamily="18" charset="0"/>
                <a:cs typeface="Times New Roman" pitchFamily="18" charset="0"/>
              </a:rPr>
              <a:t>Proactive Grid Management: </a:t>
            </a:r>
            <a:r>
              <a:rPr lang="en-US" sz="2400" dirty="0">
                <a:latin typeface="Times New Roman" pitchFamily="18" charset="0"/>
                <a:cs typeface="Times New Roman" pitchFamily="18" charset="0"/>
              </a:rPr>
              <a:t>Adaptive learning and visualization tools empower grid operators to proactively manage grid operations and optimize resource allocation.</a:t>
            </a:r>
          </a:p>
          <a:p>
            <a:r>
              <a:rPr lang="en-US" sz="2400" b="1" dirty="0">
                <a:latin typeface="Times New Roman" pitchFamily="18" charset="0"/>
                <a:cs typeface="Times New Roman" pitchFamily="18" charset="0"/>
              </a:rPr>
              <a:t>Scalability and Customization:</a:t>
            </a:r>
            <a:r>
              <a:rPr lang="en-US" sz="2400" dirty="0">
                <a:latin typeface="Times New Roman" pitchFamily="18" charset="0"/>
                <a:cs typeface="Times New Roman" pitchFamily="18" charset="0"/>
              </a:rPr>
              <a:t> Our solution scales with the grid's complexity and can be customized to meet specific operational requirements.</a:t>
            </a:r>
          </a:p>
          <a:p>
            <a:r>
              <a:rPr lang="en-US" sz="2400" b="1" dirty="0">
                <a:latin typeface="Times New Roman" pitchFamily="18" charset="0"/>
                <a:cs typeface="Times New Roman" pitchFamily="18" charset="0"/>
              </a:rPr>
              <a:t>Future-Ready Technology: </a:t>
            </a:r>
            <a:r>
              <a:rPr lang="en-US" sz="2400" dirty="0">
                <a:latin typeface="Times New Roman" pitchFamily="18" charset="0"/>
                <a:cs typeface="Times New Roman" pitchFamily="18" charset="0"/>
              </a:rPr>
              <a:t>The wow factor in our solution positions us at the forefront of smart grid innovation, driving sustainable energy management practices and grid resilience.</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14356"/>
            <a:ext cx="6929486" cy="707886"/>
          </a:xfrm>
          <a:prstGeom prst="rect">
            <a:avLst/>
          </a:prstGeom>
          <a:noFill/>
        </p:spPr>
        <p:txBody>
          <a:bodyPr wrap="square" rtlCol="0">
            <a:spAutoFit/>
          </a:bodyPr>
          <a:lstStyle/>
          <a:p>
            <a:r>
              <a:rPr lang="en-IN" sz="4000" b="1" dirty="0" smtClean="0">
                <a:solidFill>
                  <a:schemeClr val="tx2"/>
                </a:solidFill>
                <a:latin typeface="Times New Roman" pitchFamily="18" charset="0"/>
                <a:cs typeface="Times New Roman" pitchFamily="18" charset="0"/>
              </a:rPr>
              <a:t>MODELLING APPROACH</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500034" y="1500175"/>
            <a:ext cx="8358246" cy="5262979"/>
          </a:xfrm>
          <a:prstGeom prst="rect">
            <a:avLst/>
          </a:prstGeom>
          <a:noFill/>
        </p:spPr>
        <p:txBody>
          <a:bodyPr wrap="square" rtlCol="0">
            <a:spAutoFit/>
          </a:bodyPr>
          <a:lstStyle/>
          <a:p>
            <a:r>
              <a:rPr lang="en-US" sz="2400" b="1" dirty="0">
                <a:latin typeface="Times New Roman" pitchFamily="18" charset="0"/>
                <a:cs typeface="Times New Roman" pitchFamily="18" charset="0"/>
              </a:rPr>
              <a:t>Random Forest:</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Decision tree-based ensemble method.</a:t>
            </a:r>
          </a:p>
          <a:p>
            <a:pPr lvl="1"/>
            <a:r>
              <a:rPr lang="en-US" sz="2400" dirty="0">
                <a:latin typeface="Times New Roman" pitchFamily="18" charset="0"/>
                <a:cs typeface="Times New Roman" pitchFamily="18" charset="0"/>
              </a:rPr>
              <a:t>Handles non-linear relationships and complex data patterns.</a:t>
            </a:r>
          </a:p>
          <a:p>
            <a:pPr lvl="1"/>
            <a:r>
              <a:rPr lang="en-US" sz="2400" dirty="0">
                <a:latin typeface="Times New Roman" pitchFamily="18" charset="0"/>
                <a:cs typeface="Times New Roman" pitchFamily="18" charset="0"/>
              </a:rPr>
              <a:t>Reduces </a:t>
            </a:r>
            <a:r>
              <a:rPr lang="en-US" sz="2400" dirty="0" err="1">
                <a:latin typeface="Times New Roman" pitchFamily="18" charset="0"/>
                <a:cs typeface="Times New Roman" pitchFamily="18" charset="0"/>
              </a:rPr>
              <a:t>overfitting</a:t>
            </a:r>
            <a:r>
              <a:rPr lang="en-US" sz="2400" dirty="0">
                <a:latin typeface="Times New Roman" pitchFamily="18" charset="0"/>
                <a:cs typeface="Times New Roman" pitchFamily="18" charset="0"/>
              </a:rPr>
              <a:t> and variance in predictions.</a:t>
            </a:r>
          </a:p>
          <a:p>
            <a:r>
              <a:rPr lang="en-US" sz="2400" b="1" dirty="0" smtClean="0">
                <a:latin typeface="Times New Roman" pitchFamily="18" charset="0"/>
                <a:cs typeface="Times New Roman" pitchFamily="18" charset="0"/>
              </a:rPr>
              <a:t>Gradient </a:t>
            </a:r>
            <a:r>
              <a:rPr lang="en-US" sz="2400" b="1" dirty="0">
                <a:latin typeface="Times New Roman" pitchFamily="18" charset="0"/>
                <a:cs typeface="Times New Roman" pitchFamily="18" charset="0"/>
              </a:rPr>
              <a:t>Boosting:</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Boosting ensemble method that combines weak learners into a strong predictive model.</a:t>
            </a:r>
          </a:p>
          <a:p>
            <a:pPr lvl="1"/>
            <a:r>
              <a:rPr lang="en-US" sz="2400" dirty="0" smtClean="0">
                <a:latin typeface="Times New Roman" pitchFamily="18" charset="0"/>
                <a:cs typeface="Times New Roman" pitchFamily="18" charset="0"/>
              </a:rPr>
              <a:t>Minimizes </a:t>
            </a:r>
            <a:r>
              <a:rPr lang="en-US" sz="2400" dirty="0">
                <a:latin typeface="Times New Roman" pitchFamily="18" charset="0"/>
                <a:cs typeface="Times New Roman" pitchFamily="18" charset="0"/>
              </a:rPr>
              <a:t>bias and improves predictive accuracy.</a:t>
            </a:r>
          </a:p>
          <a:p>
            <a:pPr lvl="1"/>
            <a:r>
              <a:rPr lang="en-US" sz="2400" dirty="0">
                <a:latin typeface="Times New Roman" pitchFamily="18" charset="0"/>
                <a:cs typeface="Times New Roman" pitchFamily="18" charset="0"/>
              </a:rPr>
              <a:t>Uses gradient descent optimization to update model weights.</a:t>
            </a:r>
          </a:p>
          <a:p>
            <a:r>
              <a:rPr lang="en-US" sz="2400" b="1" dirty="0" err="1">
                <a:latin typeface="Times New Roman" pitchFamily="18" charset="0"/>
                <a:cs typeface="Times New Roman" pitchFamily="18" charset="0"/>
              </a:rPr>
              <a:t>XGBoost</a:t>
            </a:r>
            <a:r>
              <a:rPr lang="en-US" sz="2400" b="1" dirty="0">
                <a:latin typeface="Times New Roman" pitchFamily="18" charset="0"/>
                <a:cs typeface="Times New Roman" pitchFamily="18" charset="0"/>
              </a:rPr>
              <a:t> (Extreme Gradient Boosting):</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Advanced implementation of gradient boosting.</a:t>
            </a:r>
          </a:p>
          <a:p>
            <a:pPr lvl="1"/>
            <a:r>
              <a:rPr lang="en-US" sz="2400" dirty="0">
                <a:latin typeface="Times New Roman" pitchFamily="18" charset="0"/>
                <a:cs typeface="Times New Roman" pitchFamily="18" charset="0"/>
              </a:rPr>
              <a:t>Optimized for speed and performance.</a:t>
            </a:r>
          </a:p>
          <a:p>
            <a:pPr lvl="1"/>
            <a:r>
              <a:rPr lang="en-US" sz="2400" dirty="0">
                <a:latin typeface="Times New Roman" pitchFamily="18" charset="0"/>
                <a:cs typeface="Times New Roman" pitchFamily="18" charset="0"/>
              </a:rPr>
              <a:t>Incorporates regularization techniques to prevent </a:t>
            </a:r>
            <a:r>
              <a:rPr lang="en-US" sz="2400" dirty="0" err="1">
                <a:latin typeface="Times New Roman" pitchFamily="18" charset="0"/>
                <a:cs typeface="Times New Roman" pitchFamily="18" charset="0"/>
              </a:rPr>
              <a:t>overfitting</a:t>
            </a:r>
            <a:r>
              <a:rPr lang="en-US" sz="2400" dirty="0">
                <a:latin typeface="Times New Roman" pitchFamily="18" charset="0"/>
                <a:cs typeface="Times New Roman" pitchFamily="18" charset="0"/>
              </a:rPr>
              <a:t>.</a:t>
            </a:r>
          </a:p>
          <a:p>
            <a:pPr lvl="1"/>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TotalTime>
  <Words>478</Words>
  <Application>Microsoft Office PowerPoint</Application>
  <PresentationFormat>On-screen Show (4:3)</PresentationFormat>
  <Paragraphs>63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       SHARMILA A</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10</cp:revision>
  <dcterms:created xsi:type="dcterms:W3CDTF">2024-03-29T15:11:40Z</dcterms:created>
  <dcterms:modified xsi:type="dcterms:W3CDTF">2024-03-29T16:44:05Z</dcterms:modified>
</cp:coreProperties>
</file>