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itchFamily="34" charset="0"/>
      <p:regular r:id="rId13"/>
      <p:bold r:id="rId14"/>
      <p:italic r:id="rId15"/>
      <p:boldItalic r:id="rId16"/>
    </p:embeddedFont>
    <p:embeddedFont>
      <p:font typeface="Roboto"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IqICu3iePJzpB9VYZPrGB4WSfu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5" d="100"/>
          <a:sy n="65" d="100"/>
        </p:scale>
        <p:origin x="-53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195574" y="2821877"/>
            <a:ext cx="6580723" cy="1986431"/>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dirty="0"/>
              <a:t>STUDENT NAME :SHARMILA R</a:t>
            </a:r>
            <a:endParaRPr/>
          </a:p>
          <a:p>
            <a:pPr marL="3213735"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US" dirty="0"/>
              <a:t>PROJECT TITLE </a:t>
            </a:r>
            <a:r>
              <a:rPr lang="en-US" dirty="0" smtClean="0"/>
              <a:t>:SPEECH      RECGONITION USING RNN MODEL</a:t>
            </a:r>
            <a:endParaRPr/>
          </a:p>
        </p:txBody>
      </p:sp>
      <p:pic>
        <p:nvPicPr>
          <p:cNvPr id="59" name="Google Shape;5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0" name="Google Shape;60;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1" name="Google Shape;61;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0" name="Google Shape;19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1" name="Google Shape;19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2" name="Google Shape;192;p10"/>
          <p:cNvSpPr txBox="1">
            <a:spLocks noGrp="1"/>
          </p:cNvSpPr>
          <p:nvPr>
            <p:ph type="title"/>
          </p:nvPr>
        </p:nvSpPr>
        <p:spPr>
          <a:xfrm>
            <a:off x="755323" y="385450"/>
            <a:ext cx="31719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93" name="Google Shape;193;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194" name="Google Shape;194;p10"/>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None/>
            </a:pPr>
            <a:endParaRPr sz="2000">
              <a:latin typeface="Trebuchet MS"/>
              <a:ea typeface="Trebuchet MS"/>
              <a:cs typeface="Trebuchet MS"/>
              <a:sym typeface="Trebuchet MS"/>
            </a:endParaRPr>
          </a:p>
        </p:txBody>
      </p:sp>
      <p:pic>
        <p:nvPicPr>
          <p:cNvPr id="195" name="Google Shape;195;p10"/>
          <p:cNvPicPr preferRelativeResize="0"/>
          <p:nvPr/>
        </p:nvPicPr>
        <p:blipFill>
          <a:blip r:embed="rId4">
            <a:alphaModFix/>
          </a:blip>
          <a:stretch>
            <a:fillRect/>
          </a:stretch>
        </p:blipFill>
        <p:spPr>
          <a:xfrm>
            <a:off x="480650" y="1234325"/>
            <a:ext cx="9460526" cy="4565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smtClean="0"/>
              <a:t>-</a:t>
            </a:r>
            <a:endParaRPr sz="1800"/>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txBox="1">
            <a:spLocks noGrp="1"/>
          </p:cNvSpPr>
          <p:nvPr>
            <p:ph type="title"/>
          </p:nvPr>
        </p:nvSpPr>
        <p:spPr>
          <a:xfrm>
            <a:off x="2224950" y="1650000"/>
            <a:ext cx="7407600" cy="3171371"/>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   PROJECT TITLE</a:t>
            </a:r>
            <a:endParaRPr sz="4250"/>
          </a:p>
          <a:p>
            <a:pPr marL="12700" lvl="0" indent="0" algn="l" rtl="0">
              <a:lnSpc>
                <a:spcPct val="100000"/>
              </a:lnSpc>
              <a:spcBef>
                <a:spcPts val="0"/>
              </a:spcBef>
              <a:spcAft>
                <a:spcPts val="0"/>
              </a:spcAft>
              <a:buNone/>
            </a:pPr>
            <a:endParaRPr sz="5350"/>
          </a:p>
          <a:p>
            <a:pPr marL="0" lvl="0" indent="0" algn="l" rtl="0">
              <a:lnSpc>
                <a:spcPct val="100000"/>
              </a:lnSpc>
              <a:spcBef>
                <a:spcPts val="0"/>
              </a:spcBef>
              <a:spcAft>
                <a:spcPts val="0"/>
              </a:spcAft>
              <a:buNone/>
            </a:pPr>
            <a:r>
              <a:rPr lang="en-US" sz="4250" dirty="0" smtClean="0"/>
              <a:t> SPEECH RECGONITION USING-RNN </a:t>
            </a:r>
            <a:r>
              <a:rPr lang="en-US" sz="4250" dirty="0"/>
              <a:t>MODEL</a:t>
            </a:r>
            <a:r>
              <a:rPr lang="en-US" sz="2850" b="0" dirty="0"/>
              <a:t>(</a:t>
            </a:r>
            <a:r>
              <a:rPr lang="en-US" sz="2400" b="0" dirty="0">
                <a:solidFill>
                  <a:srgbClr val="0D0D0D"/>
                </a:solidFill>
                <a:highlight>
                  <a:srgbClr val="FFFFFF"/>
                </a:highlight>
                <a:latin typeface="Roboto"/>
                <a:ea typeface="Roboto"/>
                <a:cs typeface="Roboto"/>
                <a:sym typeface="Roboto"/>
              </a:rPr>
              <a:t>Recurrent Neural Network)</a:t>
            </a:r>
            <a:r>
              <a:rPr lang="en-US" sz="1200" b="0" dirty="0">
                <a:solidFill>
                  <a:srgbClr val="0D0D0D"/>
                </a:solidFill>
                <a:highlight>
                  <a:srgbClr val="FFFFFF"/>
                </a:highlight>
                <a:latin typeface="Roboto"/>
                <a:ea typeface="Roboto"/>
                <a:cs typeface="Roboto"/>
                <a:sym typeface="Roboto"/>
              </a:rPr>
              <a:t> </a:t>
            </a:r>
            <a:endParaRPr sz="4250"/>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5" name="Google Shape;85;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6" name="Google Shape;86;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2" name="Google Shape;102;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 name="Google Shape;104;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6" name="Google Shape;106;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3"/>
          <p:cNvSpPr txBox="1">
            <a:spLocks noGrp="1"/>
          </p:cNvSpPr>
          <p:nvPr>
            <p:ph type="title"/>
          </p:nvPr>
        </p:nvSpPr>
        <p:spPr>
          <a:xfrm>
            <a:off x="2309450" y="-10200"/>
            <a:ext cx="8933700" cy="6078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5800"/>
              <a:t>AGENDA</a:t>
            </a:r>
            <a:endParaRPr sz="5800"/>
          </a:p>
          <a:p>
            <a:pPr marL="12700" lvl="0" indent="0" algn="l" rtl="0">
              <a:lnSpc>
                <a:spcPct val="100000"/>
              </a:lnSpc>
              <a:spcBef>
                <a:spcPts val="0"/>
              </a:spcBef>
              <a:spcAft>
                <a:spcPts val="0"/>
              </a:spcAft>
              <a:buNone/>
            </a:pPr>
            <a:endParaRPr sz="3700"/>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Problem statement</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Project overview</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Who are the end users</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Your solution and its value proposition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The wow in your solution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Modelling</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results</a:t>
            </a:r>
            <a:endParaRPr sz="2300" b="0">
              <a:solidFill>
                <a:srgbClr val="0D0D0D"/>
              </a:solidFill>
              <a:highlight>
                <a:srgbClr val="FFFFFF"/>
              </a:highlight>
              <a:latin typeface="Roboto"/>
              <a:ea typeface="Roboto"/>
              <a:cs typeface="Roboto"/>
              <a:sym typeface="Roboto"/>
            </a:endParaRPr>
          </a:p>
        </p:txBody>
      </p:sp>
      <p:sp>
        <p:nvSpPr>
          <p:cNvPr id="111" name="Google Shape;111;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6" name="Google Shape;116;p4"/>
          <p:cNvGrpSpPr/>
          <p:nvPr/>
        </p:nvGrpSpPr>
        <p:grpSpPr>
          <a:xfrm>
            <a:off x="7991475" y="2933700"/>
            <a:ext cx="2762250" cy="3257550"/>
            <a:chOff x="7991475" y="2933700"/>
            <a:chExt cx="2762250" cy="3257550"/>
          </a:xfrm>
        </p:grpSpPr>
        <p:sp>
          <p:nvSpPr>
            <p:cNvPr id="117" name="Google Shape;117;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9" name="Google Shape;119;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0" name="Google Shape;120;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txBox="1">
            <a:spLocks noGrp="1"/>
          </p:cNvSpPr>
          <p:nvPr>
            <p:ph type="title"/>
          </p:nvPr>
        </p:nvSpPr>
        <p:spPr>
          <a:xfrm>
            <a:off x="1606050" y="575050"/>
            <a:ext cx="10585800" cy="6862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  PROBLEM	STATEMENT</a:t>
            </a:r>
            <a:endParaRPr sz="4250"/>
          </a:p>
          <a:p>
            <a:pPr marL="457200" lvl="0" indent="-228600" algn="l" rtl="0">
              <a:lnSpc>
                <a:spcPct val="115000"/>
              </a:lnSpc>
              <a:spcBef>
                <a:spcPts val="1500"/>
              </a:spcBef>
              <a:spcAft>
                <a:spcPts val="0"/>
              </a:spcAft>
              <a:buClr>
                <a:srgbClr val="0D0D0D"/>
              </a:buClr>
              <a:buSzPts val="1900"/>
              <a:buFont typeface="Roboto"/>
              <a:buNone/>
            </a:pPr>
            <a:r>
              <a:rPr lang="en-US" sz="1900" b="0">
                <a:solidFill>
                  <a:srgbClr val="0D0D0D"/>
                </a:solidFill>
                <a:highlight>
                  <a:srgbClr val="FFFFFF"/>
                </a:highlight>
                <a:latin typeface="Roboto"/>
                <a:ea typeface="Roboto"/>
                <a:cs typeface="Roboto"/>
                <a:sym typeface="Roboto"/>
              </a:rPr>
              <a:t>Data Preprocessing:</a:t>
            </a:r>
            <a:endParaRPr sz="1900" b="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Tokenization: Convert words into numerical tokens.</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Padding: Ensure uniform length of input sequences.</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Splitting: Divide the dataset into training and testing sets.</a:t>
            </a:r>
            <a:endParaRPr sz="19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900"/>
              <a:buFont typeface="Roboto"/>
              <a:buNone/>
            </a:pPr>
            <a:r>
              <a:rPr lang="en-US" sz="1900" b="0">
                <a:solidFill>
                  <a:srgbClr val="0D0D0D"/>
                </a:solidFill>
                <a:highlight>
                  <a:srgbClr val="FFFFFF"/>
                </a:highlight>
                <a:latin typeface="Roboto"/>
                <a:ea typeface="Roboto"/>
                <a:cs typeface="Roboto"/>
                <a:sym typeface="Roboto"/>
              </a:rPr>
              <a:t>Model Architecture:</a:t>
            </a:r>
            <a:endParaRPr sz="1900" b="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Input Layer: Convert tokenized words into dense word embeddings.</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Recurrent Layers: Utilize LSTM or GRU layers to capture sequential dependencies in the text.</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Output Layer: Apply a sigmoid activation function to predict the sentiment (positive or negative).</a:t>
            </a:r>
            <a:endParaRPr sz="19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900"/>
              <a:buFont typeface="Roboto"/>
              <a:buNone/>
            </a:pPr>
            <a:r>
              <a:rPr lang="en-US" sz="1900" b="0">
                <a:solidFill>
                  <a:srgbClr val="0D0D0D"/>
                </a:solidFill>
                <a:highlight>
                  <a:srgbClr val="FFFFFF"/>
                </a:highlight>
                <a:latin typeface="Roboto"/>
                <a:ea typeface="Roboto"/>
                <a:cs typeface="Roboto"/>
                <a:sym typeface="Roboto"/>
              </a:rPr>
              <a:t>Training and Evaluation:</a:t>
            </a:r>
            <a:endParaRPr sz="1900" b="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Compile the model with appropriate loss function and optimizer.</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Train the model on the training set and validate on the testing set.</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Evaluate model performance using metrics such as accuracy, precision, recall, and F1-score.</a:t>
            </a:r>
            <a:endParaRPr sz="1900">
              <a:solidFill>
                <a:srgbClr val="0D0D0D"/>
              </a:solidFill>
              <a:highlight>
                <a:srgbClr val="FFFFFF"/>
              </a:highlight>
              <a:latin typeface="Roboto"/>
              <a:ea typeface="Roboto"/>
              <a:cs typeface="Roboto"/>
              <a:sym typeface="Roboto"/>
            </a:endParaRPr>
          </a:p>
          <a:p>
            <a:pPr marL="0" lvl="0" indent="0" algn="l" rtl="0">
              <a:lnSpc>
                <a:spcPct val="100000"/>
              </a:lnSpc>
              <a:spcBef>
                <a:spcPts val="1500"/>
              </a:spcBef>
              <a:spcAft>
                <a:spcPts val="0"/>
              </a:spcAft>
              <a:buNone/>
            </a:pPr>
            <a:endParaRPr sz="4950"/>
          </a:p>
        </p:txBody>
      </p:sp>
      <p:pic>
        <p:nvPicPr>
          <p:cNvPr id="122" name="Google Shape;122;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3" name="Google Shape;123;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4" name="Google Shape;124;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5"/>
          <p:cNvGrpSpPr/>
          <p:nvPr/>
        </p:nvGrpSpPr>
        <p:grpSpPr>
          <a:xfrm>
            <a:off x="8658225" y="2647950"/>
            <a:ext cx="3533775" cy="3810000"/>
            <a:chOff x="8658225" y="2647950"/>
            <a:chExt cx="3533775" cy="3810000"/>
          </a:xfrm>
        </p:grpSpPr>
        <p:sp>
          <p:nvSpPr>
            <p:cNvPr id="130" name="Google Shape;130;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Google Shape;13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2" name="Google Shape;132;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3" name="Google Shape;13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txBox="1">
            <a:spLocks noGrp="1"/>
          </p:cNvSpPr>
          <p:nvPr>
            <p:ph type="title"/>
          </p:nvPr>
        </p:nvSpPr>
        <p:spPr>
          <a:xfrm>
            <a:off x="2186350" y="345825"/>
            <a:ext cx="7438200" cy="611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a:p>
            <a:pPr marL="457200" lvl="0" indent="0" algn="l" rtl="0">
              <a:lnSpc>
                <a:spcPct val="100000"/>
              </a:lnSpc>
              <a:spcBef>
                <a:spcPts val="0"/>
              </a:spcBef>
              <a:spcAft>
                <a:spcPts val="0"/>
              </a:spcAft>
              <a:buNone/>
            </a:pPr>
            <a:endParaRPr sz="4250"/>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Understanding RNNs</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Dataset Selection and Preprocessing</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Model Development</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Training and Evaluation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Text Generation and Sampling</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Analysis and Interpretation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Visualization and Reporting</a:t>
            </a:r>
            <a:endParaRPr sz="23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1200" b="0">
              <a:solidFill>
                <a:srgbClr val="0D0D0D"/>
              </a:solidFill>
              <a:highlight>
                <a:srgbClr val="FFFFFF"/>
              </a:highlight>
              <a:latin typeface="Roboto"/>
              <a:ea typeface="Roboto"/>
              <a:cs typeface="Roboto"/>
              <a:sym typeface="Roboto"/>
            </a:endParaRPr>
          </a:p>
        </p:txBody>
      </p:sp>
      <p:pic>
        <p:nvPicPr>
          <p:cNvPr id="135" name="Google Shape;135;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6" name="Google Shape;136;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7" name="Google Shape;137;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Google Shape;143;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 name="Google Shape;144;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5" name="Google Shape;145;p6"/>
          <p:cNvSpPr txBox="1">
            <a:spLocks noGrp="1"/>
          </p:cNvSpPr>
          <p:nvPr>
            <p:ph type="title"/>
          </p:nvPr>
        </p:nvSpPr>
        <p:spPr>
          <a:xfrm>
            <a:off x="2362200" y="922200"/>
            <a:ext cx="9320100" cy="5250000"/>
          </a:xfrm>
          <a:prstGeom prst="rect">
            <a:avLst/>
          </a:prstGeom>
          <a:noFill/>
          <a:ln>
            <a:noFill/>
          </a:ln>
        </p:spPr>
        <p:txBody>
          <a:bodyPr spcFirstLastPara="1" wrap="square" lIns="0" tIns="16500" rIns="0" bIns="0" anchor="t" anchorCtr="0">
            <a:spAutoFit/>
          </a:bodyPr>
          <a:lstStyle/>
          <a:p>
            <a:pPr marL="457200" lvl="0" indent="0" algn="l" rtl="0">
              <a:lnSpc>
                <a:spcPct val="100000"/>
              </a:lnSpc>
              <a:spcBef>
                <a:spcPts val="0"/>
              </a:spcBef>
              <a:spcAft>
                <a:spcPts val="0"/>
              </a:spcAft>
              <a:buNone/>
            </a:pPr>
            <a:r>
              <a:rPr lang="en-US" sz="3200"/>
              <a:t>WHO ARE THE END USERS?</a:t>
            </a:r>
            <a:endParaRPr sz="3200"/>
          </a:p>
          <a:p>
            <a:pPr marL="457200" lvl="0" indent="0" algn="l" rtl="0">
              <a:lnSpc>
                <a:spcPct val="100000"/>
              </a:lnSpc>
              <a:spcBef>
                <a:spcPts val="0"/>
              </a:spcBef>
              <a:spcAft>
                <a:spcPts val="0"/>
              </a:spcAft>
              <a:buNone/>
            </a:pPr>
            <a:endParaRPr sz="3200"/>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Consumers of Generated Text</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Decision Makers and Stakeholders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Researchers and Data Scientists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Software Developers and Engineers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End Users in Specific Domains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General Public</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p:txBody>
      </p:sp>
      <p:pic>
        <p:nvPicPr>
          <p:cNvPr id="146" name="Google Shape;146;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7" name="Google Shape;147;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8" name="Google Shape;148;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4" name="Google Shape;154;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Google Shape;155;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6" name="Google Shape;15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7" name="Google Shape;157;p7"/>
          <p:cNvSpPr txBox="1">
            <a:spLocks noGrp="1"/>
          </p:cNvSpPr>
          <p:nvPr>
            <p:ph type="title"/>
          </p:nvPr>
        </p:nvSpPr>
        <p:spPr>
          <a:xfrm>
            <a:off x="2695575" y="980975"/>
            <a:ext cx="7907100" cy="510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a:p>
            <a:pPr marL="0" lvl="0" indent="0" algn="l" rtl="0">
              <a:lnSpc>
                <a:spcPct val="100000"/>
              </a:lnSpc>
              <a:spcBef>
                <a:spcPts val="0"/>
              </a:spcBef>
              <a:spcAft>
                <a:spcPts val="0"/>
              </a:spcAft>
              <a:buNone/>
            </a:pPr>
            <a:r>
              <a:rPr lang="en-US" sz="2500" b="0">
                <a:solidFill>
                  <a:srgbClr val="0D0D0D"/>
                </a:solidFill>
                <a:highlight>
                  <a:srgbClr val="FFFFFF"/>
                </a:highlight>
                <a:latin typeface="Roboto"/>
                <a:ea typeface="Roboto"/>
                <a:cs typeface="Roboto"/>
                <a:sym typeface="Roboto"/>
              </a:rPr>
              <a:t>    T</a:t>
            </a:r>
            <a:r>
              <a:rPr lang="en-US" sz="2300" b="0">
                <a:solidFill>
                  <a:srgbClr val="0D0D0D"/>
                </a:solidFill>
                <a:highlight>
                  <a:srgbClr val="FFFFFF"/>
                </a:highlight>
                <a:latin typeface="Roboto"/>
                <a:ea typeface="Roboto"/>
                <a:cs typeface="Roboto"/>
                <a:sym typeface="Roboto"/>
              </a:rPr>
              <a:t>ext Generation Capabilities</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Creativity and Versatility</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Quality and Coherence</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Personalization and Adaptability</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15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Efficiency and Scalability</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Insights and Analysis</a:t>
            </a:r>
            <a:endParaRPr sz="2300" b="0">
              <a:solidFill>
                <a:srgbClr val="0D0D0D"/>
              </a:solidFill>
              <a:highlight>
                <a:srgbClr val="FFFFFF"/>
              </a:highlight>
              <a:latin typeface="Roboto"/>
              <a:ea typeface="Roboto"/>
              <a:cs typeface="Roboto"/>
              <a:sym typeface="Roboto"/>
            </a:endParaRPr>
          </a:p>
        </p:txBody>
      </p:sp>
      <p:pic>
        <p:nvPicPr>
          <p:cNvPr id="158" name="Google Shape;158;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9" name="Google Shape;159;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7" name="Google Shape;16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8" name="Google Shape;16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69" name="Google Shape;169;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0" name="Google Shape;170;p8"/>
          <p:cNvSpPr txBox="1">
            <a:spLocks noGrp="1"/>
          </p:cNvSpPr>
          <p:nvPr>
            <p:ph type="title"/>
          </p:nvPr>
        </p:nvSpPr>
        <p:spPr>
          <a:xfrm>
            <a:off x="2747138" y="676575"/>
            <a:ext cx="8212200" cy="5388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a:p>
            <a:pPr marL="12700" lvl="0" indent="0" algn="l" rtl="0">
              <a:lnSpc>
                <a:spcPct val="100000"/>
              </a:lnSpc>
              <a:spcBef>
                <a:spcPts val="0"/>
              </a:spcBef>
              <a:spcAft>
                <a:spcPts val="0"/>
              </a:spcAft>
              <a:buNone/>
            </a:pPr>
            <a:endParaRPr sz="4250"/>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Creativity and Novelty</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Naturalness and Coherence</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Adaptability and Customization</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Real-time Generation</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Insights and Analysis</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Human-like Interaction</a:t>
            </a:r>
            <a:endParaRPr sz="2400" b="0">
              <a:solidFill>
                <a:srgbClr val="0D0D0D"/>
              </a:solidFill>
              <a:highlight>
                <a:srgbClr val="FFFFFF"/>
              </a:highlight>
              <a:latin typeface="Roboto"/>
              <a:ea typeface="Roboto"/>
              <a:cs typeface="Roboto"/>
              <a:sym typeface="Roboto"/>
            </a:endParaRPr>
          </a:p>
        </p:txBody>
      </p:sp>
      <p:sp>
        <p:nvSpPr>
          <p:cNvPr id="171" name="Google Shape;17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1" name="Google Shape;181;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82" name="Google Shape;182;p9"/>
          <p:cNvSpPr txBox="1"/>
          <p:nvPr/>
        </p:nvSpPr>
        <p:spPr>
          <a:xfrm>
            <a:off x="2766650" y="291150"/>
            <a:ext cx="9425400" cy="67185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b="1">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Define the Problem</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Data Preparation</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Choose the RNN Architecture</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Design the Model Architecture</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Compile the Model</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Train the Model</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lvl="0" indent="-381000" algn="l" rtl="0">
              <a:lnSpc>
                <a:spcPct val="115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Evaluate the Model</a:t>
            </a:r>
            <a:endParaRPr sz="240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190</Words>
  <PresentationFormat>Custom</PresentationFormat>
  <Paragraphs>124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Roboto</vt:lpstr>
      <vt:lpstr>Calibri</vt:lpstr>
      <vt:lpstr>Office Theme</vt:lpstr>
      <vt:lpstr>STUDENT NAME :SHARMILA R  PROJECT TITLE :SPEECH      RECGONITION USING RNN MODEL</vt:lpstr>
      <vt:lpstr>   PROJECT TITLE   SPEECH RECGONITION USING-RNN MODEL(Recurrent Neural Network) </vt:lpstr>
      <vt:lpstr>AGENDA  Problem statement  Project overview  Who are the end users  Your solution and its value proposition  The wow in your solution  Modelling  results</vt:lpstr>
      <vt:lpstr>  PROBLEM STATEMENT Data Preprocessing: Tokenization: Convert words into numerical tokens. Padding: Ensure uniform length of input sequences. Splitting: Divide the dataset into training and testing sets. Model Architecture: Input Layer: Convert tokenized words into dense word embeddings. Recurrent Layers: Utilize LSTM or GRU layers to capture sequential dependencies in the text. Output Layer: Apply a sigmoid activation function to predict the sentiment (positive or negative). Training and Evaluation: Compile the model with appropriate loss function and optimizer. Train the model on the training set and validate on the testing set. Evaluate model performance using metrics such as accuracy, precision, recall, and F1-score. </vt:lpstr>
      <vt:lpstr>PROJECT OVERVIEW  Understanding RNNs  Dataset Selection and Preprocessing  Model Development  Training and Evaluation  Text Generation and Sampling  Analysis and Interpretation  Visualization and Reporting </vt:lpstr>
      <vt:lpstr>WHO ARE THE END USERS?  Consumers of Generated Text  Decision Makers and Stakeholders  Researchers and Data Scientists  Software Developers and Engineers  End Users in Specific Domains  General Public </vt:lpstr>
      <vt:lpstr>YOUR SOLUTION AND ITS VALUE PROPOSITION     Text Generation Capabilities  Creativity and Versatility  Quality and Coherence  Personalization and Adaptability  Efficiency and Scalability  Insights and Analysis</vt:lpstr>
      <vt:lpstr>THE WOW IN YOUR SOLUTION  Creativity and Novelty  Naturalness and Coherence  Adaptability and Customization  Real-time Generation  Insights and Analysis  Human-like Interaction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:SHARMILA R  PROJECT TITLE :RNN MODEL</dc:title>
  <dc:creator>sharmilaravi</dc:creator>
  <cp:lastModifiedBy>ADMIN</cp:lastModifiedBy>
  <cp:revision>2</cp:revision>
  <dcterms:created xsi:type="dcterms:W3CDTF">2024-04-03T04:35:28Z</dcterms:created>
  <dcterms:modified xsi:type="dcterms:W3CDTF">2024-05-05T03:33:20Z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