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6C7A-CB4D-47EA-B7CF-2A511DC36AA2}" type="datetimeFigureOut">
              <a:rPr lang="en-IN" smtClean="0"/>
              <a:pPr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11A5-391D-43B7-A64D-94E39D276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01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11A5-391D-43B7-A64D-94E39D2764E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2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D652BE3-D4B0-8BD6-E795-0C8B3B38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99" y="4022400"/>
            <a:ext cx="1225402" cy="10546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1609725" y="476753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3200" y="4549750"/>
            <a:ext cx="495300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Presented By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Name  :  </a:t>
            </a:r>
            <a:r>
              <a:rPr lang="en-US" sz="2400" i="1" spc="10" dirty="0" smtClean="0">
                <a:solidFill>
                  <a:srgbClr val="FF0000"/>
                </a:solidFill>
                <a:latin typeface="Trebuchet MS"/>
                <a:cs typeface="Trebuchet MS"/>
              </a:rPr>
              <a:t>SHARMILA </a:t>
            </a:r>
            <a:r>
              <a:rPr lang="en-US" sz="2400" i="1" spc="10" dirty="0" smtClean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endParaRPr lang="en-US" sz="2400" i="1" spc="1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Reg No : </a:t>
            </a:r>
            <a:r>
              <a:rPr lang="en-US" sz="2400" i="1" spc="10" dirty="0" smtClean="0">
                <a:solidFill>
                  <a:srgbClr val="FF0000"/>
                </a:solidFill>
                <a:latin typeface="Trebuchet MS"/>
                <a:cs typeface="Trebuchet MS"/>
              </a:rPr>
              <a:t>730321104055</a:t>
            </a:r>
            <a:endParaRPr lang="en-US" sz="2400" i="1" spc="1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Department :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Computer Science and Engineering</a:t>
            </a:r>
            <a:endParaRPr sz="2400" i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6A0C9E-9E85-51D6-E89F-CF291696CED1}"/>
              </a:ext>
            </a:extLst>
          </p:cNvPr>
          <p:cNvSpPr txBox="1"/>
          <p:nvPr/>
        </p:nvSpPr>
        <p:spPr>
          <a:xfrm>
            <a:off x="676275" y="1104900"/>
            <a:ext cx="100890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Naan </a:t>
            </a:r>
            <a:r>
              <a:rPr lang="en-US" sz="4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Mudhalvan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-NM1009 Generative AI for </a:t>
            </a:r>
            <a: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/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 </a:t>
            </a:r>
            <a:r>
              <a:rPr lang="en-US" sz="4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SPEECH RECOGNITION USING</a:t>
            </a:r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(RNN</a:t>
            </a:r>
            <a:r>
              <a:rPr 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4.png"/>
          <p:cNvPicPr/>
          <p:nvPr/>
        </p:nvPicPr>
        <p:blipFill rotWithShape="1">
          <a:blip r:embed="rId5"/>
          <a:srcRect t="23177" b="18489"/>
          <a:stretch/>
        </p:blipFill>
        <p:spPr>
          <a:xfrm>
            <a:off x="2505075" y="114300"/>
            <a:ext cx="6962775" cy="1066800"/>
          </a:xfrm>
          <a:prstGeom prst="rect">
            <a:avLst/>
          </a:prstGeom>
          <a:ln/>
        </p:spPr>
      </p:pic>
      <p:sp>
        <p:nvSpPr>
          <p:cNvPr id="14" name="TextBox 13"/>
          <p:cNvSpPr txBox="1"/>
          <p:nvPr/>
        </p:nvSpPr>
        <p:spPr>
          <a:xfrm>
            <a:off x="1143000" y="563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Date:07.05.2024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Venue: IIT Remote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568" y="159538"/>
            <a:ext cx="30896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:</a:t>
            </a:r>
            <a:endParaRPr sz="4400" i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C66521-542C-A461-6179-997B7DD8FE35}"/>
              </a:ext>
            </a:extLst>
          </p:cNvPr>
          <p:cNvSpPr txBox="1"/>
          <p:nvPr/>
        </p:nvSpPr>
        <p:spPr>
          <a:xfrm>
            <a:off x="2362200" y="850112"/>
            <a:ext cx="2133600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23FA3B3-533F-E27E-FA70-8C7A229CF26E}"/>
              </a:ext>
            </a:extLst>
          </p:cNvPr>
          <p:cNvSpPr txBox="1"/>
          <p:nvPr/>
        </p:nvSpPr>
        <p:spPr>
          <a:xfrm>
            <a:off x="8305800" y="74109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</a:t>
            </a:r>
            <a:r>
              <a:rPr lang="en-GB" dirty="0" smtClean="0"/>
              <a:t> </a:t>
            </a:r>
            <a:r>
              <a:rPr lang="en-GB" dirty="0" smtClean="0"/>
              <a:t>using Recurrent Neural Network (RNN) </a:t>
            </a:r>
            <a:endParaRPr lang="en-GB" dirty="0"/>
          </a:p>
        </p:txBody>
      </p:sp>
      <p:pic>
        <p:nvPicPr>
          <p:cNvPr id="17" name="Picture 16" descr="Screensh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4" y="1357298"/>
            <a:ext cx="6000792" cy="5000660"/>
          </a:xfrm>
          <a:prstGeom prst="rect">
            <a:avLst/>
          </a:prstGeom>
        </p:spPr>
      </p:pic>
      <p:pic>
        <p:nvPicPr>
          <p:cNvPr id="18" name="Picture 17" descr="Screenshot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8" y="1357298"/>
            <a:ext cx="531018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873E2-E749-E830-A978-FA03B786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4414830" cy="1354217"/>
          </a:xfrm>
        </p:spPr>
        <p:txBody>
          <a:bodyPr/>
          <a:lstStyle/>
          <a:p>
            <a:pPr marL="12700" algn="l" rtl="0">
              <a:spcBef>
                <a:spcPts val="130"/>
              </a:spcBef>
              <a:tabLst>
                <a:tab pos="2727960" algn="l"/>
              </a:tabLst>
            </a:pP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17706C-F01A-A0A0-FE2F-B3D0BB1A9DC1}"/>
              </a:ext>
            </a:extLst>
          </p:cNvPr>
          <p:cNvSpPr txBox="1"/>
          <p:nvPr/>
        </p:nvSpPr>
        <p:spPr>
          <a:xfrm>
            <a:off x="838200" y="2090172"/>
            <a:ext cx="8687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In conclusion, speech recognition technology represents a pivotal advancement in human-computer interaction, offering a wide array of applications and benefits across various industries and domains.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Finally, we successfully developed the </a:t>
            </a: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speech recognition </a:t>
            </a: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search using the Recurrent Neural Network Algorithm.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383873-E6CE-799E-1B88-ECDA197DA67B}"/>
              </a:ext>
            </a:extLst>
          </p:cNvPr>
          <p:cNvSpPr txBox="1"/>
          <p:nvPr/>
        </p:nvSpPr>
        <p:spPr>
          <a:xfrm>
            <a:off x="4038600" y="5334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="" xmlns:a16="http://schemas.microsoft.com/office/drawing/2014/main" id="{B4EEDCD0-469B-19CE-353C-F5CC1CDC6272}"/>
              </a:ext>
            </a:extLst>
          </p:cNvPr>
          <p:cNvGrpSpPr/>
          <p:nvPr/>
        </p:nvGrpSpPr>
        <p:grpSpPr>
          <a:xfrm flipH="1">
            <a:off x="6266571" y="4789064"/>
            <a:ext cx="1640058" cy="1478501"/>
            <a:chOff x="8658224" y="2647950"/>
            <a:chExt cx="3533775" cy="3810000"/>
          </a:xfrm>
        </p:grpSpPr>
        <p:sp>
          <p:nvSpPr>
            <p:cNvPr id="7" name="object 3">
              <a:extLst>
                <a:ext uri="{FF2B5EF4-FFF2-40B4-BE49-F238E27FC236}">
                  <a16:creationId xmlns="" xmlns:a16="http://schemas.microsoft.com/office/drawing/2014/main" id="{958C3C53-60A8-1632-9E44-41C13A760F39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="" xmlns:a16="http://schemas.microsoft.com/office/drawing/2014/main" id="{17FBC26D-0DAF-8BEF-2BDF-E3DF25BDE637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="" xmlns:a16="http://schemas.microsoft.com/office/drawing/2014/main" id="{AD6F969A-245D-814B-9461-EE990D332D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</a:t>
            </a:r>
            <a:r>
              <a:rPr lang="en-GB" dirty="0" smtClean="0"/>
              <a:t> </a:t>
            </a:r>
            <a:r>
              <a:rPr lang="en-GB" dirty="0" smtClean="0"/>
              <a:t>using Recurrent Neural Network (RNN)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745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4400" y="1092530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AGENDA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178451-6C25-1832-14E1-2AEE341F08C0}"/>
              </a:ext>
            </a:extLst>
          </p:cNvPr>
          <p:cNvSpPr txBox="1"/>
          <p:nvPr/>
        </p:nvSpPr>
        <p:spPr>
          <a:xfrm>
            <a:off x="1535893" y="2214721"/>
            <a:ext cx="4076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Project Overview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End Users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Our Solution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Special Features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Modelling Approach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  <p:grpSp>
        <p:nvGrpSpPr>
          <p:cNvPr id="24" name="object 2">
            <a:extLst>
              <a:ext uri="{FF2B5EF4-FFF2-40B4-BE49-F238E27FC236}">
                <a16:creationId xmlns="" xmlns:a16="http://schemas.microsoft.com/office/drawing/2014/main" id="{CE3018C8-BA47-CC2E-E1A6-38F3E9104D25}"/>
              </a:ext>
            </a:extLst>
          </p:cNvPr>
          <p:cNvGrpSpPr/>
          <p:nvPr/>
        </p:nvGrpSpPr>
        <p:grpSpPr>
          <a:xfrm>
            <a:off x="6054361" y="1077384"/>
            <a:ext cx="1750635" cy="1303886"/>
            <a:chOff x="221040" y="1381125"/>
            <a:chExt cx="1750635" cy="1303886"/>
          </a:xfrm>
        </p:grpSpPr>
        <p:sp>
          <p:nvSpPr>
            <p:cNvPr id="25" name="object 3">
              <a:extLst>
                <a:ext uri="{FF2B5EF4-FFF2-40B4-BE49-F238E27FC236}">
                  <a16:creationId xmlns="" xmlns:a16="http://schemas.microsoft.com/office/drawing/2014/main" id="{DCCB8988-6176-7687-6E4F-25A63A3C5980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="" xmlns:a16="http://schemas.microsoft.com/office/drawing/2014/main" id="{5CFE759C-EE3B-65EA-DAF5-3B7899C7D3E7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="" xmlns:a16="http://schemas.microsoft.com/office/drawing/2014/main" id="{F18B0F4B-550C-B052-B1F2-F80109C27C84}"/>
              </a:ext>
            </a:extLst>
          </p:cNvPr>
          <p:cNvSpPr/>
          <p:nvPr/>
        </p:nvSpPr>
        <p:spPr>
          <a:xfrm rot="3364769">
            <a:off x="8096633" y="5902563"/>
            <a:ext cx="720655" cy="69128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21173757" flipH="1">
            <a:off x="4569980" y="2493302"/>
            <a:ext cx="4824723" cy="328922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lang="en-IN" spc="1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</a:t>
            </a:r>
            <a:r>
              <a:rPr lang="en-GB" dirty="0" smtClean="0"/>
              <a:t> </a:t>
            </a:r>
            <a:r>
              <a:rPr lang="en-GB" dirty="0" smtClean="0"/>
              <a:t>using Recurrent Neural Network (RNN)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60225">
            <a:off x="10041397" y="4010158"/>
            <a:ext cx="2154714" cy="248822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>
                <a:buFont typeface="Arial" pitchFamily="34" charset="0"/>
                <a:buChar char="•"/>
              </a:pPr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>
                <a:buFont typeface="Arial" pitchFamily="34" charset="0"/>
                <a:buChar char="•"/>
              </a:pPr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3700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 STATEM</a:t>
            </a:r>
            <a:r>
              <a:rPr sz="32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ENT</a:t>
            </a:r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sz="3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D2D1CE1-7A5A-E237-6C30-8021278C0125}"/>
              </a:ext>
            </a:extLst>
          </p:cNvPr>
          <p:cNvSpPr txBox="1"/>
          <p:nvPr/>
        </p:nvSpPr>
        <p:spPr>
          <a:xfrm>
            <a:off x="738150" y="1643050"/>
            <a:ext cx="9763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Acquisition and Preprocessing: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code downloads and preprocesses the LJ Speech dataset. It reads audio files, converts them into spectrograms, and normalizes them for training.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 Definition: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model architecture needs to be defined for training. This includes defining the layers for processing the spectrograms and predicting the text transcription.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Training and Validation: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training and validation datasets are prepared from the LJ Speech dataset. The model is trained on the training dataset and validated on the validation dataset.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Once trained, the model's performance needs to be evaluated on unseen data to assess its accuracy in transcribing speech.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7/5/2024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927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  <a:buFont typeface="Arial" pitchFamily="34" charset="0"/>
              <a:buChar char="•"/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  <a:buFont typeface="Arial" pitchFamily="34" charset="0"/>
                <a:buChar char="•"/>
              </a:pPr>
              <a:t>3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Recognition  using </a:t>
            </a:r>
            <a:r>
              <a:rPr lang="en-GB" dirty="0" smtClean="0"/>
              <a:t>Recurrent Neural Network (RNN)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414223">
            <a:off x="8604433" y="2548580"/>
            <a:ext cx="3533775" cy="3810000"/>
            <a:chOff x="8658224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OVERVIEW :</a:t>
            </a:r>
            <a:endParaRPr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pSp>
        <p:nvGrpSpPr>
          <p:cNvPr id="12" name="object 2">
            <a:extLst>
              <a:ext uri="{FF2B5EF4-FFF2-40B4-BE49-F238E27FC236}">
                <a16:creationId xmlns="" xmlns:a16="http://schemas.microsoft.com/office/drawing/2014/main" id="{7F94E087-EFD8-B7E9-96C7-127F9904ADE9}"/>
              </a:ext>
            </a:extLst>
          </p:cNvPr>
          <p:cNvGrpSpPr/>
          <p:nvPr/>
        </p:nvGrpSpPr>
        <p:grpSpPr>
          <a:xfrm rot="18391402">
            <a:off x="8134264" y="430612"/>
            <a:ext cx="1196927" cy="872458"/>
            <a:chOff x="221040" y="1381125"/>
            <a:chExt cx="1750635" cy="1303886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D4D9E3B4-4E13-5C39-8A2C-1062C936017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0D828825-4CD7-5D9B-CE17-2E51F09F2FAA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 smtClean="0"/>
              <a:t>Speech recognition  using </a:t>
            </a:r>
            <a:r>
              <a:rPr lang="en-GB" dirty="0" err="1" smtClean="0"/>
              <a:t>rnn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6712" y="1571612"/>
            <a:ext cx="95726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 an ASR system using Recurrent Neural Networks (RNNs), particularly Long Short-Term Memory (LSTM) cells, for temporal sequence modeling.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Utilize the LJ Speech dataset, containing speech audio recordings paired with text transcriptions.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 Architecture: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an RNN-based architecture with input layers for spectrogram data, LSTM layers for sequence modeling, and a dense layer for transcription prediction.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Convert audio files into spectrograms and tokenize text transcriptions for model input.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 Training: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Train the RNN model on preprocessed data, optimizing for transcription accuracy using evaluation metrics like Word Error Rate (WER).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51102"/>
            <a:ext cx="6463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WHO ARE THE END USERS?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03DB249-717B-836C-9A33-46C04BF89B0A}"/>
              </a:ext>
            </a:extLst>
          </p:cNvPr>
          <p:cNvSpPr txBox="1"/>
          <p:nvPr/>
        </p:nvSpPr>
        <p:spPr>
          <a:xfrm>
            <a:off x="881026" y="1571612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Consumers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Accessibility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Learners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Researchers and Developers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Enterprises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Government and Defense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object 2">
            <a:extLst>
              <a:ext uri="{FF2B5EF4-FFF2-40B4-BE49-F238E27FC236}">
                <a16:creationId xmlns="" xmlns:a16="http://schemas.microsoft.com/office/drawing/2014/main" id="{E0B8D985-872F-B9FA-A04A-3A638A38F5E7}"/>
              </a:ext>
            </a:extLst>
          </p:cNvPr>
          <p:cNvGrpSpPr/>
          <p:nvPr/>
        </p:nvGrpSpPr>
        <p:grpSpPr>
          <a:xfrm rot="19408266">
            <a:off x="6097611" y="4995415"/>
            <a:ext cx="1196927" cy="872458"/>
            <a:chOff x="221040" y="1381125"/>
            <a:chExt cx="1750635" cy="1303886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9DFF89C6-CD15-1A19-3FCB-601BF833D62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A6ED324A-6A9E-0DFA-87B1-C0F09D166643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lang="en-IN" spc="1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</a:t>
            </a:r>
            <a:r>
              <a:rPr lang="en-GB" dirty="0" smtClean="0"/>
              <a:t> </a:t>
            </a:r>
            <a:r>
              <a:rPr lang="en-GB" dirty="0" smtClean="0"/>
              <a:t>using Recurrent Neural Network (RNN)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727365">
            <a:off x="9566707" y="3199103"/>
            <a:ext cx="2695574" cy="32480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09" y="609600"/>
            <a:ext cx="1094638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YOUR SOLUTION AND ITS VALUE 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6D1FA8-8642-3AB2-B659-77806C12020D}"/>
              </a:ext>
            </a:extLst>
          </p:cNvPr>
          <p:cNvSpPr txBox="1"/>
          <p:nvPr/>
        </p:nvSpPr>
        <p:spPr>
          <a:xfrm>
            <a:off x="622809" y="1214423"/>
            <a:ext cx="9500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Accuracy and Robustness: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RNN models, with their ability to capture temporal dependencies in sequential data, excel in accurately transcribing speech into 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Adaptability to Context: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RNN models inherently possess a dynamic nature that allows them to adapt to varying contexts and input sequences.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Processing: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recurrent nature of RNN models enables them to process input sequences in real-time, making them suitable for applications requiring low latency, such as live speech transcription, voice commands in interactive systems, and real-time translation services.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dirty="0" smtClean="0"/>
              <a:t>7/5/2024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lang="en-IN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 </a:t>
            </a:r>
            <a:r>
              <a:rPr lang="en-GB" dirty="0" smtClean="0"/>
              <a:t>using Recurrent Neural Network (RNN)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 FEATURES : 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78677-116F-F7AC-E449-446A0A186B44}"/>
              </a:ext>
            </a:extLst>
          </p:cNvPr>
          <p:cNvSpPr txBox="1"/>
          <p:nvPr/>
        </p:nvSpPr>
        <p:spPr>
          <a:xfrm>
            <a:off x="838200" y="169545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Diarization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Implementing speaker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diarization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enables the system to recognize and differentiate between multiple speakers in a conversation or audio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recording.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Keyword Spotting: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Integrating keyword spotting capabilities allows the system to detect and recognize specific keywords or phrases within speech input.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Keyword Spotting: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Integrating keyword spotting capabilities allows the system to detect and recognize specific keywords or phrases within speech input.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Noise Robustness: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Incorporating noise robustness features enhances the system's ability to accurately transcribe speech in noisy environments or adverse acoustic conditions.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lang="en-IN" spc="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 </a:t>
            </a:r>
            <a:r>
              <a:rPr lang="en-GB" dirty="0" smtClean="0"/>
              <a:t>using </a:t>
            </a:r>
            <a:r>
              <a:rPr lang="en-GB" dirty="0" smtClean="0"/>
              <a:t>Recurrent Neural Network (RNN)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00" y="496856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MODELLING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 :</a:t>
            </a:r>
            <a:endParaRPr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77396D-25F3-1B85-C807-1C47130F1F93}"/>
              </a:ext>
            </a:extLst>
          </p:cNvPr>
          <p:cNvSpPr txBox="1"/>
          <p:nvPr/>
        </p:nvSpPr>
        <p:spPr>
          <a:xfrm>
            <a:off x="452398" y="1357299"/>
            <a:ext cx="115729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Preprocessing: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Audio Processing: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 raw audio waveforms into spectrograms or Mel-frequency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 (MFCCs) to represent the frequency content of the speech signal over time.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Tokenize text transcriptions into sequences of integers or characters for model input.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Architecture Design: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Layer: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input layers to process spectrogram/MFCC data or tokenized text sequences.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Recurrent Layers: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Incorporate LSTM layers to capture temporal dependencies in speech and text sequences. Optionally, bidirectional LSTMs can be used to process input sequences in both forward and backward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directions.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Dense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 dense (fully connected) layers for sequence classification or transcription prediction.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Layer: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activation for multi-class classification tasks (e.g., predicting characters or phonemes) or sigmoid activation for binary classification tasks (e.g., keyword spotting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Learning Rate: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 the learning rate to control the step size in gradient descent optimization.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Inference: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Deploy the trained model as part of a speech recognition system or application, ensuring compatibility with deployment environments (e.g., cloud-based servers, mobile devices).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Inference: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the deployed model to transcribe speech input in real-time or batch processing scenarios, generating text output based on the model's predictions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07/05/2024                                                                                             speech recognition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GB" dirty="0" smtClean="0"/>
              <a:t>DRAW ANY FLOW DIAGRAM OR SEQUENCE DIAGRAM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553998"/>
          </a:xfrm>
        </p:spPr>
        <p:txBody>
          <a:bodyPr/>
          <a:lstStyle/>
          <a:p>
            <a:r>
              <a:rPr lang="en-GB" dirty="0" smtClean="0"/>
              <a:t>Speech </a:t>
            </a:r>
            <a:r>
              <a:rPr lang="en-GB" dirty="0" smtClean="0"/>
              <a:t>recognition using</a:t>
            </a:r>
            <a:r>
              <a:rPr lang="en-GB" dirty="0" smtClean="0"/>
              <a:t> </a:t>
            </a:r>
            <a:r>
              <a:rPr lang="en-GB" dirty="0" smtClean="0"/>
              <a:t>Recurrent Neural Network (RNN)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smtClean="0"/>
              <a:t>7/5/2024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7117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900</Words>
  <Application>Microsoft Office PowerPoint</Application>
  <PresentationFormat>Custom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AGENDA :</vt:lpstr>
      <vt:lpstr>PROBLEM  STATEMENT :</vt:lpstr>
      <vt:lpstr>PROJECT OVERVIEW :</vt:lpstr>
      <vt:lpstr>WHO ARE THE END USERS?</vt:lpstr>
      <vt:lpstr>YOUR SOLUTION AND ITS VALUE PROPOSITION</vt:lpstr>
      <vt:lpstr>SPECIAL FEATURES : </vt:lpstr>
      <vt:lpstr>Slide 8</vt:lpstr>
      <vt:lpstr>Slide 9</vt:lpstr>
      <vt:lpstr>RESULTS :</vt:lpstr>
      <vt:lpstr>CONCLUSION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MURUGA</dc:creator>
  <cp:lastModifiedBy>ADMIN</cp:lastModifiedBy>
  <cp:revision>49</cp:revision>
  <dcterms:created xsi:type="dcterms:W3CDTF">2024-04-03T15:02:55Z</dcterms:created>
  <dcterms:modified xsi:type="dcterms:W3CDTF">2024-05-05T16:55:23Z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