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4" r:id="rId1"/>
  </p:sldMasterIdLst>
  <p:sldIdLst>
    <p:sldId id="256" r:id="rId2"/>
    <p:sldId id="267" r:id="rId3"/>
    <p:sldId id="257" r:id="rId4"/>
    <p:sldId id="273" r:id="rId5"/>
    <p:sldId id="274" r:id="rId6"/>
    <p:sldId id="275" r:id="rId7"/>
    <p:sldId id="276" r:id="rId8"/>
    <p:sldId id="277" r:id="rId9"/>
    <p:sldId id="278" r:id="rId10"/>
    <p:sldId id="279" r:id="rId11"/>
    <p:sldId id="280" r:id="rId12"/>
    <p:sldId id="27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43889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12862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67962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3446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775577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096439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29271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75874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12411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68641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6528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643586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50461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34924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97292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87751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8/10/2025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
        <p:nvSpPr>
          <p:cNvPr id="18" name="TextBox 17">
            <a:extLst>
              <a:ext uri="{FF2B5EF4-FFF2-40B4-BE49-F238E27FC236}">
                <a16:creationId xmlns:a16="http://schemas.microsoft.com/office/drawing/2014/main" id="{03BF3D15-D71C-843F-5909-17C3054C297D}"/>
              </a:ext>
            </a:extLst>
          </p:cNvPr>
          <p:cNvSpPr txBox="1"/>
          <p:nvPr userDrawn="1">
            <p:extLst>
              <p:ext uri="{1162E1C5-73C7-4A58-AE30-91384D911F3F}">
                <p184:classification xmlns:p184="http://schemas.microsoft.com/office/powerpoint/2018/4/main" val="ftr"/>
              </p:ext>
            </p:extLst>
          </p:nvPr>
        </p:nvSpPr>
        <p:spPr>
          <a:xfrm>
            <a:off x="190500" y="6515100"/>
            <a:ext cx="1598613" cy="152400"/>
          </a:xfrm>
          <a:prstGeom prst="rect">
            <a:avLst/>
          </a:prstGeom>
        </p:spPr>
        <p:txBody>
          <a:bodyPr horzOverflow="overflow" lIns="0" tIns="0" rIns="0" bIns="0">
            <a:spAutoFit/>
          </a:bodyPr>
          <a:lstStyle/>
          <a:p>
            <a:pPr algn="l"/>
            <a:r>
              <a:rPr lang="en-IN" sz="1000">
                <a:solidFill>
                  <a:srgbClr val="737373">
                    <a:alpha val="50000"/>
                  </a:srgbClr>
                </a:solidFill>
                <a:latin typeface="Calibri" panose="020F0502020204030204" pitchFamily="34" charset="0"/>
                <a:ea typeface="Calibri" panose="020F0502020204030204" pitchFamily="34" charset="0"/>
                <a:cs typeface="Calibri" panose="020F0502020204030204" pitchFamily="34" charset="0"/>
              </a:rPr>
              <a:t>Caterpillar: Confidential Green</a:t>
            </a:r>
          </a:p>
        </p:txBody>
      </p:sp>
    </p:spTree>
    <p:extLst>
      <p:ext uri="{BB962C8B-B14F-4D97-AF65-F5344CB8AC3E}">
        <p14:creationId xmlns:p14="http://schemas.microsoft.com/office/powerpoint/2010/main" val="288707281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 id="2147483926" r:id="rId12"/>
    <p:sldLayoutId id="2147483927" r:id="rId13"/>
    <p:sldLayoutId id="2147483928" r:id="rId14"/>
    <p:sldLayoutId id="2147483929" r:id="rId15"/>
    <p:sldLayoutId id="214748393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58296"/>
            <a:ext cx="9143999" cy="825855"/>
          </a:xfrm>
        </p:spPr>
        <p:txBody>
          <a:bodyPr>
            <a:normAutofit fontScale="90000"/>
          </a:bodyPr>
          <a:lstStyle/>
          <a:p>
            <a:pPr algn="ctr"/>
            <a:r>
              <a:rPr lang="en-IN" sz="4000" b="1" dirty="0">
                <a:solidFill>
                  <a:schemeClr val="tx1"/>
                </a:solidFill>
                <a:latin typeface="Arial" panose="020B0604020202020204" pitchFamily="34" charset="0"/>
                <a:cs typeface="Arial" panose="020B0604020202020204" pitchFamily="34" charset="0"/>
              </a:rPr>
              <a:t>NETFLIX MOVIES AND TV SHOWS CLUSTERING</a:t>
            </a:r>
            <a:endParaRPr sz="4000" b="1"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 y="4385131"/>
            <a:ext cx="9143999" cy="1096899"/>
          </a:xfrm>
        </p:spPr>
        <p:txBody>
          <a:bodyPr>
            <a:normAutofit fontScale="70000" lnSpcReduction="20000"/>
          </a:bodyPr>
          <a:lstStyle/>
          <a:p>
            <a:pPr algn="ctr"/>
            <a:r>
              <a:rPr sz="4800" b="1" dirty="0">
                <a:solidFill>
                  <a:schemeClr val="tx1"/>
                </a:solidFill>
                <a:latin typeface="Arial" panose="020B0604020202020204" pitchFamily="34" charset="0"/>
                <a:ea typeface="+mj-ea"/>
                <a:cs typeface="Arial" panose="020B0604020202020204" pitchFamily="34" charset="0"/>
              </a:rPr>
              <a:t>Presented by: </a:t>
            </a:r>
            <a:r>
              <a:rPr lang="en-IN" sz="4800" b="1" dirty="0">
                <a:solidFill>
                  <a:schemeClr val="tx1"/>
                </a:solidFill>
                <a:latin typeface="Arial" panose="020B0604020202020204" pitchFamily="34" charset="0"/>
                <a:ea typeface="+mj-ea"/>
                <a:cs typeface="Arial" panose="020B0604020202020204" pitchFamily="34" charset="0"/>
              </a:rPr>
              <a:t>Sharmila N</a:t>
            </a:r>
            <a:endParaRPr sz="4800" b="1" dirty="0">
              <a:solidFill>
                <a:schemeClr val="tx1"/>
              </a:solidFill>
              <a:latin typeface="Arial" panose="020B0604020202020204" pitchFamily="34" charset="0"/>
              <a:ea typeface="+mj-ea"/>
              <a:cs typeface="Arial" panose="020B0604020202020204" pitchFamily="34" charset="0"/>
            </a:endParaRPr>
          </a:p>
          <a:p>
            <a:pPr algn="ctr"/>
            <a:r>
              <a:rPr sz="4800" b="1" dirty="0">
                <a:solidFill>
                  <a:schemeClr val="tx1"/>
                </a:solidFill>
                <a:latin typeface="Arial" panose="020B0604020202020204" pitchFamily="34" charset="0"/>
                <a:ea typeface="+mj-ea"/>
                <a:cs typeface="Arial" panose="020B0604020202020204" pitchFamily="34" charset="0"/>
              </a:rPr>
              <a:t>Date: </a:t>
            </a:r>
            <a:r>
              <a:rPr lang="en-IN" sz="4800" b="1" dirty="0">
                <a:solidFill>
                  <a:schemeClr val="tx1"/>
                </a:solidFill>
                <a:latin typeface="Arial" panose="020B0604020202020204" pitchFamily="34" charset="0"/>
                <a:ea typeface="+mj-ea"/>
                <a:cs typeface="Arial" panose="020B0604020202020204" pitchFamily="34" charset="0"/>
              </a:rPr>
              <a:t>11 August 2025</a:t>
            </a:r>
            <a:endParaRPr sz="4800" b="1" dirty="0">
              <a:solidFill>
                <a:schemeClr val="tx1"/>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00A7D-C079-8AA5-BAB5-E6CD66AB5A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65794A-D11C-929B-032A-C915A7279FAF}"/>
              </a:ext>
            </a:extLst>
          </p:cNvPr>
          <p:cNvSpPr>
            <a:spLocks noGrp="1"/>
          </p:cNvSpPr>
          <p:nvPr>
            <p:ph type="title"/>
          </p:nvPr>
        </p:nvSpPr>
        <p:spPr>
          <a:xfrm>
            <a:off x="0" y="73169"/>
            <a:ext cx="9144000" cy="560832"/>
          </a:xfrm>
        </p:spPr>
        <p:txBody>
          <a:bodyPr>
            <a:normAutofit fontScale="90000"/>
          </a:bodyPr>
          <a:lstStyle/>
          <a:p>
            <a:pPr algn="ctr"/>
            <a:r>
              <a:rPr lang="en-IN" b="1" dirty="0">
                <a:latin typeface="Arial" panose="020B0604020202020204" pitchFamily="34" charset="0"/>
                <a:cs typeface="Arial" panose="020B0604020202020204" pitchFamily="34" charset="0"/>
              </a:rPr>
              <a:t>KEY RESULTS &amp; INSIGHTS</a:t>
            </a:r>
            <a:endParaRPr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A235967-4FC6-4D60-E002-B116DB522AE0}"/>
              </a:ext>
            </a:extLst>
          </p:cNvPr>
          <p:cNvSpPr>
            <a:spLocks noGrp="1"/>
          </p:cNvSpPr>
          <p:nvPr>
            <p:ph idx="1"/>
          </p:nvPr>
        </p:nvSpPr>
        <p:spPr>
          <a:xfrm>
            <a:off x="85344" y="536072"/>
            <a:ext cx="9058656" cy="6078883"/>
          </a:xfrm>
        </p:spPr>
        <p:txBody>
          <a:bodyPr>
            <a:normAutofit/>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Distinct Clusters: </a:t>
            </a:r>
          </a:p>
          <a:p>
            <a:pPr marL="0" indent="0" algn="just">
              <a:buNone/>
            </a:pPr>
            <a:r>
              <a:rPr lang="en-US" sz="2100" dirty="0">
                <a:latin typeface="Times New Roman" panose="02020603050405020304" pitchFamily="18" charset="0"/>
                <a:cs typeface="Times New Roman" panose="02020603050405020304" pitchFamily="18" charset="0"/>
              </a:rPr>
              <a:t>	Clear groupings emerged, such as modern TV dramas, international horror, 	family movies, and niche genres.</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Genre Patterns: </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Certain genres, like drama or international content, dominated specific 	clusters, revealing audience or production trends</a:t>
            </a:r>
            <a:r>
              <a:rPr lang="en-US" sz="2400" b="1" dirty="0">
                <a:latin typeface="Times New Roman" panose="02020603050405020304" pitchFamily="18" charset="0"/>
                <a:cs typeface="Times New Roman" panose="02020603050405020304" pitchFamily="18" charset="0"/>
              </a:rPr>
              <a:t>.</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Content recency:</a:t>
            </a:r>
          </a:p>
          <a:p>
            <a:pPr marL="0" indent="0" algn="just">
              <a:buNone/>
            </a:pPr>
            <a:r>
              <a:rPr lang="en-US" sz="2100" dirty="0">
                <a:latin typeface="Times New Roman" panose="02020603050405020304" pitchFamily="18" charset="0"/>
                <a:cs typeface="Times New Roman" panose="02020603050405020304" pitchFamily="18" charset="0"/>
              </a:rPr>
              <a:t>	Recent years saw a surge in new content, especially series, reflecting Netflix’s 	expansion strategy.</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Optimal Algorithm:</a:t>
            </a:r>
          </a:p>
          <a:p>
            <a:pPr marL="0" indent="0" algn="just">
              <a:buNone/>
            </a:pPr>
            <a:r>
              <a:rPr lang="en-US" sz="2100" dirty="0">
                <a:latin typeface="Times New Roman" panose="02020603050405020304" pitchFamily="18" charset="0"/>
                <a:cs typeface="Times New Roman" panose="02020603050405020304" pitchFamily="18" charset="0"/>
              </a:rPr>
              <a:t>	The combination of K-Means (with optimal k) and DBSCAN (for anomaly 	detection) offered the most robust categorization of content due to their 	complementary strengths.</a:t>
            </a:r>
          </a:p>
          <a:p>
            <a:pPr algn="just">
              <a:buFont typeface="Wingdings" panose="05000000000000000000" pitchFamily="2" charset="2"/>
              <a:buChar char="Ø"/>
            </a:pP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89025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5EE05-DDA8-85C1-568B-85C3BD8219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0921CD-AD39-6DFF-FADE-CC94AD822EE9}"/>
              </a:ext>
            </a:extLst>
          </p:cNvPr>
          <p:cNvSpPr>
            <a:spLocks noGrp="1"/>
          </p:cNvSpPr>
          <p:nvPr>
            <p:ph type="title"/>
          </p:nvPr>
        </p:nvSpPr>
        <p:spPr>
          <a:xfrm>
            <a:off x="0" y="73169"/>
            <a:ext cx="9144000" cy="560832"/>
          </a:xfrm>
        </p:spPr>
        <p:txBody>
          <a:bodyPr>
            <a:normAutofit fontScale="90000"/>
          </a:bodyPr>
          <a:lstStyle/>
          <a:p>
            <a:pPr algn="ctr"/>
            <a:r>
              <a:rPr lang="en-IN" b="1" dirty="0">
                <a:latin typeface="Arial" panose="020B0604020202020204" pitchFamily="34" charset="0"/>
                <a:cs typeface="Arial" panose="020B0604020202020204" pitchFamily="34" charset="0"/>
              </a:rPr>
              <a:t>CONCLUSIONS</a:t>
            </a:r>
            <a:endParaRPr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864F419-5F41-8DB7-71C6-E0E6FE59B872}"/>
              </a:ext>
            </a:extLst>
          </p:cNvPr>
          <p:cNvSpPr>
            <a:spLocks noGrp="1"/>
          </p:cNvSpPr>
          <p:nvPr>
            <p:ph idx="1"/>
          </p:nvPr>
        </p:nvSpPr>
        <p:spPr>
          <a:xfrm>
            <a:off x="85344" y="536072"/>
            <a:ext cx="9058656" cy="6078883"/>
          </a:xfrm>
        </p:spPr>
        <p:txBody>
          <a:bodyPr>
            <a:normAutofit/>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By methodically preprocessing, engineering features, selecting and refining clustering models, and interpreting clustered data, meaningful insights were gained into Netflix's content catalog. This approach offers a blueprint for categorizing streaming media and unlocking platform-level trends and audience segmentation strategies.</a:t>
            </a:r>
          </a:p>
        </p:txBody>
      </p:sp>
    </p:spTree>
    <p:extLst>
      <p:ext uri="{BB962C8B-B14F-4D97-AF65-F5344CB8AC3E}">
        <p14:creationId xmlns:p14="http://schemas.microsoft.com/office/powerpoint/2010/main" val="1026974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00DB-AD15-3553-C550-0B568C1CFD59}"/>
              </a:ext>
            </a:extLst>
          </p:cNvPr>
          <p:cNvSpPr>
            <a:spLocks noGrp="1"/>
          </p:cNvSpPr>
          <p:nvPr>
            <p:ph type="title"/>
          </p:nvPr>
        </p:nvSpPr>
        <p:spPr>
          <a:xfrm>
            <a:off x="816077" y="2416277"/>
            <a:ext cx="6347713" cy="1710813"/>
          </a:xfrm>
        </p:spPr>
        <p:txBody>
          <a:bodyPr/>
          <a:lstStyle/>
          <a:p>
            <a:pPr algn="ctr"/>
            <a:r>
              <a:rPr lang="en-IN" dirty="0"/>
              <a:t>THANK YOU</a:t>
            </a:r>
          </a:p>
        </p:txBody>
      </p:sp>
    </p:spTree>
    <p:extLst>
      <p:ext uri="{BB962C8B-B14F-4D97-AF65-F5344CB8AC3E}">
        <p14:creationId xmlns:p14="http://schemas.microsoft.com/office/powerpoint/2010/main" val="22055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F76E-CED5-A455-4D8E-6B1EC17089CB}"/>
              </a:ext>
            </a:extLst>
          </p:cNvPr>
          <p:cNvSpPr>
            <a:spLocks noGrp="1"/>
          </p:cNvSpPr>
          <p:nvPr>
            <p:ph type="title"/>
          </p:nvPr>
        </p:nvSpPr>
        <p:spPr>
          <a:xfrm>
            <a:off x="997974" y="164938"/>
            <a:ext cx="7148051" cy="1320800"/>
          </a:xfrm>
        </p:spPr>
        <p:txBody>
          <a:bodyPr/>
          <a:lstStyle/>
          <a:p>
            <a:pPr algn="ctr"/>
            <a:r>
              <a:rPr lang="en-IN" b="1" dirty="0">
                <a:latin typeface="Arial" panose="020B0604020202020204" pitchFamily="34" charset="0"/>
                <a:cs typeface="Arial" panose="020B0604020202020204" pitchFamily="34" charset="0"/>
              </a:rPr>
              <a:t>PROJECT OVERVIEW</a:t>
            </a:r>
          </a:p>
        </p:txBody>
      </p:sp>
      <p:sp>
        <p:nvSpPr>
          <p:cNvPr id="3" name="Content Placeholder 2">
            <a:extLst>
              <a:ext uri="{FF2B5EF4-FFF2-40B4-BE49-F238E27FC236}">
                <a16:creationId xmlns:a16="http://schemas.microsoft.com/office/drawing/2014/main" id="{6609EA3F-E9C9-D987-FC89-C57AAB881F7A}"/>
              </a:ext>
            </a:extLst>
          </p:cNvPr>
          <p:cNvSpPr>
            <a:spLocks noGrp="1"/>
          </p:cNvSpPr>
          <p:nvPr>
            <p:ph idx="1"/>
          </p:nvPr>
        </p:nvSpPr>
        <p:spPr>
          <a:xfrm>
            <a:off x="0" y="952165"/>
            <a:ext cx="9144000" cy="5905835"/>
          </a:xfrm>
        </p:spPr>
        <p:txBody>
          <a:bodyPr>
            <a:normAutofit lnSpcReduction="10000"/>
          </a:bodyPr>
          <a:lstStyle/>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 project focuses on clustering Netflix movies and TV shows based on various features like genre, rating, and duration. The goal is to use unsupervised machine learning techniques to identify similar content groups, which can help users discover content based on preferences.</a:t>
            </a:r>
          </a:p>
          <a:p>
            <a:pPr algn="just">
              <a:buFont typeface="Wingdings" panose="05000000000000000000" pitchFamily="2" charset="2"/>
              <a:buChar char="Ø"/>
            </a:pPr>
            <a:r>
              <a:rPr lang="en-US" sz="2600" b="1" dirty="0">
                <a:latin typeface="Times New Roman" panose="02020603050405020304" pitchFamily="18" charset="0"/>
                <a:cs typeface="Times New Roman" panose="02020603050405020304" pitchFamily="18" charset="0"/>
              </a:rPr>
              <a:t>Key Goals:</a:t>
            </a:r>
          </a:p>
          <a:p>
            <a:pPr marL="0" indent="0" algn="just" fontAlgn="base">
              <a:buNone/>
            </a:pPr>
            <a:r>
              <a:rPr lang="en-US" dirty="0">
                <a:latin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Successfully clustered Netflix movies and TV shows based on genre, rating, and 	other attributes.</a:t>
            </a:r>
          </a:p>
          <a:p>
            <a:pPr marL="0" indent="0" algn="just" fontAlgn="base">
              <a:buNone/>
            </a:pPr>
            <a:r>
              <a:rPr lang="en-US" sz="1900" dirty="0">
                <a:latin typeface="Times New Roman" panose="02020603050405020304" pitchFamily="18" charset="0"/>
                <a:cs typeface="Times New Roman" panose="02020603050405020304" pitchFamily="18" charset="0"/>
              </a:rPr>
              <a:t>	Insights into content groupings, allowing for better recommendation strategies.</a:t>
            </a:r>
          </a:p>
          <a:p>
            <a:pPr marL="0" indent="0" algn="just" fontAlgn="base">
              <a:buNone/>
            </a:pPr>
            <a:r>
              <a:rPr lang="en-US" sz="1900" dirty="0">
                <a:latin typeface="Times New Roman" panose="02020603050405020304" pitchFamily="18" charset="0"/>
                <a:cs typeface="Times New Roman" panose="02020603050405020304" pitchFamily="18" charset="0"/>
              </a:rPr>
              <a:t>	Visual representation of clusters to understand content distribution and similarity.</a:t>
            </a:r>
            <a:endParaRPr lang="en-IN" sz="2400" dirty="0"/>
          </a:p>
          <a:p>
            <a:pPr algn="just">
              <a:buFont typeface="Wingdings" panose="05000000000000000000" pitchFamily="2" charset="2"/>
              <a:buChar char="Ø"/>
            </a:pPr>
            <a:r>
              <a:rPr lang="en-IN" sz="2600" b="1" dirty="0">
                <a:latin typeface="Times New Roman" panose="02020603050405020304" pitchFamily="18" charset="0"/>
                <a:cs typeface="Times New Roman" panose="02020603050405020304" pitchFamily="18" charset="0"/>
              </a:rPr>
              <a:t>Technical Tags Used: </a:t>
            </a:r>
            <a:endParaRPr lang="en-IN" sz="1900" b="1" dirty="0">
              <a:latin typeface="Times New Roman" panose="02020603050405020304" pitchFamily="18" charset="0"/>
              <a:cs typeface="Times New Roman" panose="02020603050405020304" pitchFamily="18" charset="0"/>
            </a:endParaRPr>
          </a:p>
          <a:p>
            <a:pPr marL="0" indent="0" algn="just" fontAlgn="base">
              <a:buNone/>
            </a:pPr>
            <a:r>
              <a:rPr lang="en-IN" sz="1900" dirty="0">
                <a:latin typeface="Times New Roman" panose="02020603050405020304" pitchFamily="18" charset="0"/>
                <a:cs typeface="Times New Roman" panose="02020603050405020304" pitchFamily="18" charset="0"/>
              </a:rPr>
              <a:t>	Python, Pandas, NumPy, Scikit-Learn</a:t>
            </a:r>
          </a:p>
          <a:p>
            <a:pPr marL="0" indent="0" algn="just" fontAlgn="base">
              <a:buNone/>
            </a:pPr>
            <a:r>
              <a:rPr lang="en-IN" sz="1900" dirty="0">
                <a:latin typeface="Times New Roman" panose="02020603050405020304" pitchFamily="18" charset="0"/>
                <a:cs typeface="Times New Roman" panose="02020603050405020304" pitchFamily="18" charset="0"/>
              </a:rPr>
              <a:t>	Machine Learning, Unsupervised Learning</a:t>
            </a:r>
          </a:p>
          <a:p>
            <a:pPr marL="0" indent="0" algn="just" fontAlgn="base">
              <a:buNone/>
            </a:pPr>
            <a:r>
              <a:rPr lang="en-IN" sz="1900" dirty="0">
                <a:latin typeface="Times New Roman" panose="02020603050405020304" pitchFamily="18" charset="0"/>
                <a:cs typeface="Times New Roman" panose="02020603050405020304" pitchFamily="18" charset="0"/>
              </a:rPr>
              <a:t>	K-Means, Hierarchical Clustering</a:t>
            </a:r>
          </a:p>
          <a:p>
            <a:pPr marL="0" indent="0" algn="just" fontAlgn="base">
              <a:buNone/>
            </a:pPr>
            <a:r>
              <a:rPr lang="en-IN" sz="1900" dirty="0">
                <a:latin typeface="Times New Roman" panose="02020603050405020304" pitchFamily="18" charset="0"/>
                <a:cs typeface="Times New Roman" panose="02020603050405020304" pitchFamily="18" charset="0"/>
              </a:rPr>
              <a:t>	Data Preprocessing, Feature Engineering</a:t>
            </a:r>
          </a:p>
          <a:p>
            <a:pPr marL="0" indent="0" algn="just" fontAlgn="base">
              <a:buNone/>
            </a:pPr>
            <a:r>
              <a:rPr lang="en-IN" sz="1900" dirty="0">
                <a:latin typeface="Times New Roman" panose="02020603050405020304" pitchFamily="18" charset="0"/>
                <a:cs typeface="Times New Roman" panose="02020603050405020304" pitchFamily="18" charset="0"/>
              </a:rPr>
              <a:t>	Data Visualization (Matplotlib, Seaborn)</a:t>
            </a:r>
          </a:p>
          <a:p>
            <a:pPr algn="just">
              <a:buFont typeface="Wingdings" panose="05000000000000000000" pitchFamily="2" charset="2"/>
              <a:buChar char="Ø"/>
            </a:pPr>
            <a:endParaRPr lang="en-IN" sz="2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14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169"/>
            <a:ext cx="9144000" cy="560832"/>
          </a:xfrm>
        </p:spPr>
        <p:txBody>
          <a:bodyPr>
            <a:normAutofit fontScale="90000"/>
          </a:bodyPr>
          <a:lstStyle/>
          <a:p>
            <a:pPr algn="ctr"/>
            <a:r>
              <a:rPr lang="en-IN" b="1" dirty="0">
                <a:latin typeface="Arial" panose="020B0604020202020204" pitchFamily="34" charset="0"/>
                <a:cs typeface="Arial" panose="020B0604020202020204" pitchFamily="34" charset="0"/>
              </a:rPr>
              <a:t>DATA COLLECTION AND EXPLORATION</a:t>
            </a:r>
            <a:endParaRPr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5344" y="536072"/>
            <a:ext cx="9058656" cy="6078883"/>
          </a:xfrm>
        </p:spPr>
        <p:txBody>
          <a:bodyPr>
            <a:normAutofit fontScale="92500" lnSpcReduction="20000"/>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Loading and Inspection: </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The dataset was loaded using pandas, and its structure examined. It consists of key 	columns: </a:t>
            </a:r>
          </a:p>
          <a:p>
            <a:pPr marL="0" indent="0" algn="just">
              <a:buNone/>
            </a:pPr>
            <a:r>
              <a:rPr lang="en-US" sz="2100"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show_id</a:t>
            </a:r>
            <a:r>
              <a:rPr lang="en-US" sz="2100" b="1" dirty="0">
                <a:latin typeface="Times New Roman" panose="02020603050405020304" pitchFamily="18" charset="0"/>
                <a:cs typeface="Times New Roman" panose="02020603050405020304" pitchFamily="18" charset="0"/>
              </a:rPr>
              <a:t>, type, title, director, cast, country, </a:t>
            </a:r>
            <a:r>
              <a:rPr lang="en-US" sz="2100" b="1" dirty="0" err="1">
                <a:latin typeface="Times New Roman" panose="02020603050405020304" pitchFamily="18" charset="0"/>
                <a:cs typeface="Times New Roman" panose="02020603050405020304" pitchFamily="18" charset="0"/>
              </a:rPr>
              <a:t>date_added</a:t>
            </a:r>
            <a:r>
              <a:rPr lang="en-US" sz="2100" b="1" dirty="0">
                <a:latin typeface="Times New Roman" panose="02020603050405020304" pitchFamily="18" charset="0"/>
                <a:cs typeface="Times New Roman" panose="02020603050405020304" pitchFamily="18" charset="0"/>
              </a:rPr>
              <a:t>, </a:t>
            </a:r>
            <a:r>
              <a:rPr lang="en-US" sz="2100" b="1" dirty="0" err="1">
                <a:latin typeface="Times New Roman" panose="02020603050405020304" pitchFamily="18" charset="0"/>
                <a:cs typeface="Times New Roman" panose="02020603050405020304" pitchFamily="18" charset="0"/>
              </a:rPr>
              <a:t>release_year</a:t>
            </a:r>
            <a:r>
              <a:rPr lang="en-US" sz="2100" b="1" dirty="0">
                <a:latin typeface="Times New Roman" panose="02020603050405020304" pitchFamily="18" charset="0"/>
                <a:cs typeface="Times New Roman" panose="02020603050405020304" pitchFamily="18" charset="0"/>
              </a:rPr>
              <a:t>, rating, 	duration, </a:t>
            </a:r>
            <a:r>
              <a:rPr lang="en-US" sz="2100" b="1" dirty="0" err="1">
                <a:latin typeface="Times New Roman" panose="02020603050405020304" pitchFamily="18" charset="0"/>
                <a:cs typeface="Times New Roman" panose="02020603050405020304" pitchFamily="18" charset="0"/>
              </a:rPr>
              <a:t>listed_in</a:t>
            </a:r>
            <a:r>
              <a:rPr lang="en-US" sz="2100" b="1" dirty="0">
                <a:latin typeface="Times New Roman" panose="02020603050405020304" pitchFamily="18" charset="0"/>
                <a:cs typeface="Times New Roman" panose="02020603050405020304" pitchFamily="18" charset="0"/>
              </a:rPr>
              <a:t>, and description</a:t>
            </a:r>
            <a:r>
              <a:rPr lang="en-US" sz="2100" dirty="0">
                <a:latin typeface="Times New Roman" panose="02020603050405020304" pitchFamily="18" charset="0"/>
                <a:cs typeface="Times New Roman" panose="02020603050405020304" pitchFamily="18" charset="0"/>
              </a:rPr>
              <a:t>.</a:t>
            </a:r>
          </a:p>
          <a:p>
            <a:pPr marL="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Missing Values &amp; Duplicates: </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Initial inspection revealed missing values, especially in director, and 	potentially 	in 	cast and country. These are typical issues in media datasets. Duplicates were also 	identified and could be dropped or merged.</a:t>
            </a:r>
          </a:p>
          <a:p>
            <a:pPr marL="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EDA:</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Summary statistics showed that </a:t>
            </a:r>
            <a:r>
              <a:rPr lang="en-US" sz="2100" b="1" dirty="0" err="1">
                <a:latin typeface="Times New Roman" panose="02020603050405020304" pitchFamily="18" charset="0"/>
                <a:cs typeface="Times New Roman" panose="02020603050405020304" pitchFamily="18" charset="0"/>
              </a:rPr>
              <a:t>release_year</a:t>
            </a:r>
            <a:r>
              <a:rPr lang="en-US" sz="2100" dirty="0">
                <a:latin typeface="Times New Roman" panose="02020603050405020304" pitchFamily="18" charset="0"/>
                <a:cs typeface="Times New Roman" panose="02020603050405020304" pitchFamily="18" charset="0"/>
              </a:rPr>
              <a:t> ranged from 1925 to 2021, with the 	majority of content released after 2010. The dataset contains both movies and TV 	shows, with numerous ratings and genres. Visualization (e.g., distributions of 	release years and content types) helps uncover underlying trends such as the 	growth in content over time.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2569D-16FD-8C0D-5C82-6C01C0884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E25721-8AE4-9270-6540-4F9FB3C8FE81}"/>
              </a:ext>
            </a:extLst>
          </p:cNvPr>
          <p:cNvSpPr>
            <a:spLocks noGrp="1"/>
          </p:cNvSpPr>
          <p:nvPr>
            <p:ph type="title"/>
          </p:nvPr>
        </p:nvSpPr>
        <p:spPr>
          <a:xfrm>
            <a:off x="0" y="73169"/>
            <a:ext cx="9144000" cy="560832"/>
          </a:xfrm>
        </p:spPr>
        <p:txBody>
          <a:bodyPr>
            <a:normAutofit fontScale="90000"/>
          </a:bodyPr>
          <a:lstStyle/>
          <a:p>
            <a:pPr algn="ctr"/>
            <a:r>
              <a:rPr lang="en-IN" b="1" dirty="0">
                <a:latin typeface="Arial" panose="020B0604020202020204" pitchFamily="34" charset="0"/>
                <a:cs typeface="Arial" panose="020B0604020202020204" pitchFamily="34" charset="0"/>
              </a:rPr>
              <a:t>DATA PROCESSING</a:t>
            </a:r>
            <a:endParaRPr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4B6277-3512-CE3E-7140-DCA1BFDE3ED0}"/>
              </a:ext>
            </a:extLst>
          </p:cNvPr>
          <p:cNvSpPr>
            <a:spLocks noGrp="1"/>
          </p:cNvSpPr>
          <p:nvPr>
            <p:ph idx="1"/>
          </p:nvPr>
        </p:nvSpPr>
        <p:spPr>
          <a:xfrm>
            <a:off x="85344" y="536072"/>
            <a:ext cx="9058656" cy="6078883"/>
          </a:xfrm>
        </p:spPr>
        <p:txBody>
          <a:bodyPr>
            <a:normAutofit lnSpcReduction="10000"/>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Handling missing data: </a:t>
            </a:r>
          </a:p>
          <a:p>
            <a:pPr marL="0" indent="0" algn="just">
              <a:buNone/>
            </a:pPr>
            <a:r>
              <a:rPr lang="en-US" sz="2100" dirty="0">
                <a:latin typeface="Times New Roman" panose="02020603050405020304" pitchFamily="18" charset="0"/>
                <a:cs typeface="Times New Roman" panose="02020603050405020304" pitchFamily="18" charset="0"/>
              </a:rPr>
              <a:t>	Missing directors, cast, and country values were handled using imputation 	(e.g., filling with "Unknown" or mode values) or removing rows if 	missingness was too high and affected analysis.</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Encoding categorical data: </a:t>
            </a:r>
          </a:p>
          <a:p>
            <a:pPr marL="0" indent="0" algn="just">
              <a:buNone/>
            </a:pPr>
            <a:r>
              <a:rPr lang="en-US" sz="2100" dirty="0">
                <a:latin typeface="Times New Roman" panose="02020603050405020304" pitchFamily="18" charset="0"/>
                <a:cs typeface="Times New Roman" panose="02020603050405020304" pitchFamily="18" charset="0"/>
              </a:rPr>
              <a:t>	Categorical columns (type, rating, </a:t>
            </a:r>
            <a:r>
              <a:rPr lang="en-US" sz="2100" dirty="0" err="1">
                <a:latin typeface="Times New Roman" panose="02020603050405020304" pitchFamily="18" charset="0"/>
                <a:cs typeface="Times New Roman" panose="02020603050405020304" pitchFamily="18" charset="0"/>
              </a:rPr>
              <a:t>listed_in</a:t>
            </a:r>
            <a:r>
              <a:rPr lang="en-US" sz="2100" dirty="0">
                <a:latin typeface="Times New Roman" panose="02020603050405020304" pitchFamily="18" charset="0"/>
                <a:cs typeface="Times New Roman" panose="02020603050405020304" pitchFamily="18" charset="0"/>
              </a:rPr>
              <a:t>) were converted to numerical 	format using one-hot encoding, enabling machine learning algorithms to 	interpret these features.</a:t>
            </a:r>
          </a:p>
          <a:p>
            <a:pPr algn="just">
              <a:buFont typeface="Wingdings" panose="05000000000000000000" pitchFamily="2" charset="2"/>
              <a:buChar char="Ø"/>
            </a:pPr>
            <a:r>
              <a:rPr lang="en-US" sz="2400" b="1" dirty="0" err="1">
                <a:latin typeface="Times New Roman" panose="02020603050405020304" pitchFamily="18" charset="0"/>
                <a:cs typeface="Times New Roman" panose="02020603050405020304" pitchFamily="18" charset="0"/>
              </a:rPr>
              <a:t>Standardisation</a:t>
            </a:r>
            <a:r>
              <a:rPr lang="en-US" sz="2400" b="1" dirty="0">
                <a:latin typeface="Times New Roman" panose="02020603050405020304" pitchFamily="18" charset="0"/>
                <a:cs typeface="Times New Roman" panose="02020603050405020304" pitchFamily="18" charset="0"/>
              </a:rPr>
              <a:t>:</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Numerical features (duration, </a:t>
            </a:r>
            <a:r>
              <a:rPr lang="en-US" sz="2100" dirty="0" err="1">
                <a:latin typeface="Times New Roman" panose="02020603050405020304" pitchFamily="18" charset="0"/>
                <a:cs typeface="Times New Roman" panose="02020603050405020304" pitchFamily="18" charset="0"/>
              </a:rPr>
              <a:t>release_year</a:t>
            </a:r>
            <a:r>
              <a:rPr lang="en-US" sz="2100" dirty="0">
                <a:latin typeface="Times New Roman" panose="02020603050405020304" pitchFamily="18" charset="0"/>
                <a:cs typeface="Times New Roman" panose="02020603050405020304" pitchFamily="18" charset="0"/>
              </a:rPr>
              <a:t>, etc.) were standardized to have 	zero mean and unit variance, ensuring uniformity for clustering algorithms.</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NLP Feature extraction:</a:t>
            </a:r>
          </a:p>
          <a:p>
            <a:pPr marL="0" indent="0" algn="just">
              <a:buNone/>
            </a:pPr>
            <a:r>
              <a:rPr lang="en-US" sz="2100" dirty="0">
                <a:latin typeface="Times New Roman" panose="02020603050405020304" pitchFamily="18" charset="0"/>
                <a:cs typeface="Times New Roman" panose="02020603050405020304" pitchFamily="18" charset="0"/>
              </a:rPr>
              <a:t>	TF-IDF vectorization was applied to textual columns like </a:t>
            </a:r>
            <a:r>
              <a:rPr lang="en-US" sz="2100" dirty="0" err="1">
                <a:latin typeface="Times New Roman" panose="02020603050405020304" pitchFamily="18" charset="0"/>
                <a:cs typeface="Times New Roman" panose="02020603050405020304" pitchFamily="18" charset="0"/>
              </a:rPr>
              <a:t>listed_in</a:t>
            </a:r>
            <a:r>
              <a:rPr lang="en-US" sz="2100" dirty="0">
                <a:latin typeface="Times New Roman" panose="02020603050405020304" pitchFamily="18" charset="0"/>
                <a:cs typeface="Times New Roman" panose="02020603050405020304" pitchFamily="18" charset="0"/>
              </a:rPr>
              <a:t> and 	description, extracting features representing genre memberships and thematic 	elements.</a:t>
            </a:r>
          </a:p>
        </p:txBody>
      </p:sp>
    </p:spTree>
    <p:extLst>
      <p:ext uri="{BB962C8B-B14F-4D97-AF65-F5344CB8AC3E}">
        <p14:creationId xmlns:p14="http://schemas.microsoft.com/office/powerpoint/2010/main" val="250572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38EFE-2B68-0F26-BB73-1AE2825CC8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50CC61-C8C1-6FED-9EBD-65153E780ECF}"/>
              </a:ext>
            </a:extLst>
          </p:cNvPr>
          <p:cNvSpPr>
            <a:spLocks noGrp="1"/>
          </p:cNvSpPr>
          <p:nvPr>
            <p:ph type="title"/>
          </p:nvPr>
        </p:nvSpPr>
        <p:spPr>
          <a:xfrm>
            <a:off x="0" y="73169"/>
            <a:ext cx="9144000" cy="560832"/>
          </a:xfrm>
        </p:spPr>
        <p:txBody>
          <a:bodyPr>
            <a:normAutofit fontScale="90000"/>
          </a:bodyPr>
          <a:lstStyle/>
          <a:p>
            <a:pPr algn="ctr"/>
            <a:r>
              <a:rPr lang="en-IN" b="1" dirty="0">
                <a:latin typeface="Arial" panose="020B0604020202020204" pitchFamily="34" charset="0"/>
                <a:cs typeface="Arial" panose="020B0604020202020204" pitchFamily="34" charset="0"/>
              </a:rPr>
              <a:t>FEATURE ENGINEERING</a:t>
            </a:r>
            <a:endParaRPr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8E91301-90B4-61ED-7397-EA97B91886FD}"/>
              </a:ext>
            </a:extLst>
          </p:cNvPr>
          <p:cNvSpPr>
            <a:spLocks noGrp="1"/>
          </p:cNvSpPr>
          <p:nvPr>
            <p:ph idx="1"/>
          </p:nvPr>
        </p:nvSpPr>
        <p:spPr>
          <a:xfrm>
            <a:off x="85344" y="536072"/>
            <a:ext cx="9058656" cy="6078883"/>
          </a:xfrm>
        </p:spPr>
        <p:txBody>
          <a:bodyPr>
            <a:normAutofit/>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Content age: </a:t>
            </a:r>
          </a:p>
          <a:p>
            <a:pPr marL="0" indent="0" algn="just">
              <a:buNone/>
            </a:pPr>
            <a:r>
              <a:rPr lang="en-US" sz="2100" dirty="0">
                <a:latin typeface="Times New Roman" panose="02020603050405020304" pitchFamily="18" charset="0"/>
                <a:cs typeface="Times New Roman" panose="02020603050405020304" pitchFamily="18" charset="0"/>
              </a:rPr>
              <a:t>	A new feature </a:t>
            </a:r>
            <a:r>
              <a:rPr lang="en-US" sz="2100" b="1" dirty="0" err="1">
                <a:latin typeface="Times New Roman" panose="02020603050405020304" pitchFamily="18" charset="0"/>
                <a:cs typeface="Times New Roman" panose="02020603050405020304" pitchFamily="18" charset="0"/>
              </a:rPr>
              <a:t>content_age</a:t>
            </a:r>
            <a:r>
              <a:rPr lang="en-US" sz="21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was created by subtracting </a:t>
            </a:r>
            <a:r>
              <a:rPr lang="en-US" sz="2100" b="1" dirty="0" err="1">
                <a:latin typeface="Times New Roman" panose="02020603050405020304" pitchFamily="18" charset="0"/>
                <a:cs typeface="Times New Roman" panose="02020603050405020304" pitchFamily="18" charset="0"/>
              </a:rPr>
              <a:t>release_year</a:t>
            </a:r>
            <a:r>
              <a:rPr lang="en-US" sz="21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from the 	current year, capturing how recent each item is.</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Genre count: </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Another feature calculated the number of genres per content by 	splitting the 	</a:t>
            </a:r>
            <a:r>
              <a:rPr lang="en-US" sz="2100" b="1" dirty="0" err="1">
                <a:latin typeface="Times New Roman" panose="02020603050405020304" pitchFamily="18" charset="0"/>
                <a:cs typeface="Times New Roman" panose="02020603050405020304" pitchFamily="18" charset="0"/>
              </a:rPr>
              <a:t>listed_in</a:t>
            </a:r>
            <a:r>
              <a:rPr lang="en-US" sz="21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string.</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Transformation for clustering:</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Categorical variables were fully encoded, and text features vectorized. The 	processed dataset supported various clustering algorithms.</a:t>
            </a:r>
          </a:p>
        </p:txBody>
      </p:sp>
    </p:spTree>
    <p:extLst>
      <p:ext uri="{BB962C8B-B14F-4D97-AF65-F5344CB8AC3E}">
        <p14:creationId xmlns:p14="http://schemas.microsoft.com/office/powerpoint/2010/main" val="314866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8C38A-B8ED-3F1D-91AF-04B2CD4517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6BE90A-385A-84AB-8629-23079F6E89CC}"/>
              </a:ext>
            </a:extLst>
          </p:cNvPr>
          <p:cNvSpPr>
            <a:spLocks noGrp="1"/>
          </p:cNvSpPr>
          <p:nvPr>
            <p:ph type="title"/>
          </p:nvPr>
        </p:nvSpPr>
        <p:spPr>
          <a:xfrm>
            <a:off x="0" y="73169"/>
            <a:ext cx="9144000" cy="560832"/>
          </a:xfrm>
        </p:spPr>
        <p:txBody>
          <a:bodyPr>
            <a:normAutofit fontScale="90000"/>
          </a:bodyPr>
          <a:lstStyle/>
          <a:p>
            <a:pPr algn="ctr"/>
            <a:r>
              <a:rPr lang="en-IN" b="1" dirty="0">
                <a:latin typeface="Arial" panose="020B0604020202020204" pitchFamily="34" charset="0"/>
                <a:cs typeface="Arial" panose="020B0604020202020204" pitchFamily="34" charset="0"/>
              </a:rPr>
              <a:t>CLUSTERING MODEL SELECTION</a:t>
            </a:r>
            <a:endParaRPr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064A23B-F5F1-828F-BEAA-3BA96FE56696}"/>
              </a:ext>
            </a:extLst>
          </p:cNvPr>
          <p:cNvSpPr>
            <a:spLocks noGrp="1"/>
          </p:cNvSpPr>
          <p:nvPr>
            <p:ph idx="1"/>
          </p:nvPr>
        </p:nvSpPr>
        <p:spPr>
          <a:xfrm>
            <a:off x="85344" y="536072"/>
            <a:ext cx="9058656" cy="6078883"/>
          </a:xfrm>
        </p:spPr>
        <p:txBody>
          <a:bodyPr>
            <a:normAutofit/>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K-Means: </a:t>
            </a:r>
          </a:p>
          <a:p>
            <a:pPr marL="0" indent="0" algn="just">
              <a:buNone/>
            </a:pPr>
            <a:r>
              <a:rPr lang="en-US" sz="2100" dirty="0">
                <a:latin typeface="Times New Roman" panose="02020603050405020304" pitchFamily="18" charset="0"/>
                <a:cs typeface="Times New Roman" panose="02020603050405020304" pitchFamily="18" charset="0"/>
              </a:rPr>
              <a:t>	Used for its efficiency, with the number of clusters (k) optimized using the 	Elbow Method (examining inertia) and validated with the Silhouette Score.</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Hierarchical (Agglomerative): </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Applied to uncover nested groupings, visualized via dendrograms to explore 	relationships.</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DBSCAN:</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Used to find clusters of varying densities and detect outliers/noise, which K-	Means may miss.</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Model experimentation:</a:t>
            </a:r>
          </a:p>
          <a:p>
            <a:pPr marL="0" indent="0" algn="just">
              <a:buNone/>
            </a:pPr>
            <a:r>
              <a:rPr lang="en-US" sz="2100" dirty="0">
                <a:latin typeface="Times New Roman" panose="02020603050405020304" pitchFamily="18" charset="0"/>
                <a:cs typeface="Times New Roman" panose="02020603050405020304" pitchFamily="18" charset="0"/>
              </a:rPr>
              <a:t>	Different algorithms and settings were compared, evaluating their fit to this 	dataset.</a:t>
            </a:r>
          </a:p>
        </p:txBody>
      </p:sp>
    </p:spTree>
    <p:extLst>
      <p:ext uri="{BB962C8B-B14F-4D97-AF65-F5344CB8AC3E}">
        <p14:creationId xmlns:p14="http://schemas.microsoft.com/office/powerpoint/2010/main" val="1478085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D5112-51BE-9276-D630-FF1D4D65EA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763FEB-7978-F915-8A91-494F2E2619BA}"/>
              </a:ext>
            </a:extLst>
          </p:cNvPr>
          <p:cNvSpPr>
            <a:spLocks noGrp="1"/>
          </p:cNvSpPr>
          <p:nvPr>
            <p:ph type="title"/>
          </p:nvPr>
        </p:nvSpPr>
        <p:spPr>
          <a:xfrm>
            <a:off x="0" y="73169"/>
            <a:ext cx="9144000" cy="560832"/>
          </a:xfrm>
        </p:spPr>
        <p:txBody>
          <a:bodyPr>
            <a:normAutofit fontScale="90000"/>
          </a:bodyPr>
          <a:lstStyle/>
          <a:p>
            <a:pPr algn="ctr"/>
            <a:r>
              <a:rPr lang="en-IN" b="1" dirty="0">
                <a:latin typeface="Arial" panose="020B0604020202020204" pitchFamily="34" charset="0"/>
                <a:cs typeface="Arial" panose="020B0604020202020204" pitchFamily="34" charset="0"/>
              </a:rPr>
              <a:t>MODEL TRAINING &amp; OPTIMISATION</a:t>
            </a:r>
            <a:endParaRPr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6CAEEBE-4C1B-7C46-DC92-C8A45306194A}"/>
              </a:ext>
            </a:extLst>
          </p:cNvPr>
          <p:cNvSpPr>
            <a:spLocks noGrp="1"/>
          </p:cNvSpPr>
          <p:nvPr>
            <p:ph idx="1"/>
          </p:nvPr>
        </p:nvSpPr>
        <p:spPr>
          <a:xfrm>
            <a:off x="85344" y="536072"/>
            <a:ext cx="9058656" cy="6078883"/>
          </a:xfrm>
        </p:spPr>
        <p:txBody>
          <a:bodyPr>
            <a:normAutofit/>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Training: </a:t>
            </a:r>
          </a:p>
          <a:p>
            <a:pPr marL="0" indent="0" algn="just">
              <a:buNone/>
            </a:pPr>
            <a:r>
              <a:rPr lang="en-US" sz="2100" dirty="0">
                <a:latin typeface="Times New Roman" panose="02020603050405020304" pitchFamily="18" charset="0"/>
                <a:cs typeface="Times New Roman" panose="02020603050405020304" pitchFamily="18" charset="0"/>
              </a:rPr>
              <a:t>	Models were fit to the preprocessed feature set. Hyperparameters (e.g., k in K-	Means, distance metric in hierarchical) were tuned for optimal clustering.</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Evaluation: </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Distance metrics and linkage criteria were adjusted, particularly in 	hierarchical clustering, to best match the data's structure.</a:t>
            </a:r>
          </a:p>
        </p:txBody>
      </p:sp>
    </p:spTree>
    <p:extLst>
      <p:ext uri="{BB962C8B-B14F-4D97-AF65-F5344CB8AC3E}">
        <p14:creationId xmlns:p14="http://schemas.microsoft.com/office/powerpoint/2010/main" val="28357925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F3C45-6807-39AF-0A75-B4B0C1ED7A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72571B-E2D9-12AF-71E3-749027783C7C}"/>
              </a:ext>
            </a:extLst>
          </p:cNvPr>
          <p:cNvSpPr>
            <a:spLocks noGrp="1"/>
          </p:cNvSpPr>
          <p:nvPr>
            <p:ph type="title"/>
          </p:nvPr>
        </p:nvSpPr>
        <p:spPr>
          <a:xfrm>
            <a:off x="0" y="73169"/>
            <a:ext cx="9144000" cy="560832"/>
          </a:xfrm>
        </p:spPr>
        <p:txBody>
          <a:bodyPr>
            <a:normAutofit fontScale="90000"/>
          </a:bodyPr>
          <a:lstStyle/>
          <a:p>
            <a:pPr algn="ctr"/>
            <a:r>
              <a:rPr lang="en-IN" b="1" dirty="0">
                <a:latin typeface="Arial" panose="020B0604020202020204" pitchFamily="34" charset="0"/>
                <a:cs typeface="Arial" panose="020B0604020202020204" pitchFamily="34" charset="0"/>
              </a:rPr>
              <a:t>VISUALISATION &amp; INTERPRETATION</a:t>
            </a:r>
            <a:endParaRPr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986746A-04B2-A2DE-3B06-622458D0DF77}"/>
              </a:ext>
            </a:extLst>
          </p:cNvPr>
          <p:cNvSpPr>
            <a:spLocks noGrp="1"/>
          </p:cNvSpPr>
          <p:nvPr>
            <p:ph idx="1"/>
          </p:nvPr>
        </p:nvSpPr>
        <p:spPr>
          <a:xfrm>
            <a:off x="85344" y="536072"/>
            <a:ext cx="9058656" cy="6078883"/>
          </a:xfrm>
        </p:spPr>
        <p:txBody>
          <a:bodyPr>
            <a:normAutofit/>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Cluster Plots: </a:t>
            </a:r>
          </a:p>
          <a:p>
            <a:pPr marL="0" indent="0" algn="just">
              <a:buNone/>
            </a:pPr>
            <a:r>
              <a:rPr lang="en-US" sz="2100" dirty="0">
                <a:latin typeface="Times New Roman" panose="02020603050405020304" pitchFamily="18" charset="0"/>
                <a:cs typeface="Times New Roman" panose="02020603050405020304" pitchFamily="18" charset="0"/>
              </a:rPr>
              <a:t>	Visualizations using PCA or t-SNE reduced features to 2D for plotting 	clusters, highlighting similarities.</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Heatmaps: </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Revealed correlations between features and clusters (e.g., genre popularity by 	cluster).</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Content Insights:</a:t>
            </a:r>
          </a:p>
          <a:p>
            <a:pPr marL="0" indent="0" algn="just">
              <a:buNone/>
            </a:pPr>
            <a:r>
              <a:rPr lang="en-US" sz="2100" dirty="0">
                <a:latin typeface="Times New Roman" panose="02020603050405020304" pitchFamily="18" charset="0"/>
                <a:cs typeface="Times New Roman" panose="02020603050405020304" pitchFamily="18" charset="0"/>
              </a:rPr>
              <a:t>	Most prevalent genres, typical ratings, and distribution of content by country 	or release period within clusters were identified (e.g., a cluster dominated by 	recent sci-fi TV shows).</a:t>
            </a:r>
          </a:p>
        </p:txBody>
      </p:sp>
    </p:spTree>
    <p:extLst>
      <p:ext uri="{BB962C8B-B14F-4D97-AF65-F5344CB8AC3E}">
        <p14:creationId xmlns:p14="http://schemas.microsoft.com/office/powerpoint/2010/main" val="37001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D96B06-6495-F19F-2A94-9E4F4AB68B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0BE2C9-858F-6007-9BD3-2CE760AC91DF}"/>
              </a:ext>
            </a:extLst>
          </p:cNvPr>
          <p:cNvSpPr>
            <a:spLocks noGrp="1"/>
          </p:cNvSpPr>
          <p:nvPr>
            <p:ph type="title"/>
          </p:nvPr>
        </p:nvSpPr>
        <p:spPr>
          <a:xfrm>
            <a:off x="0" y="73169"/>
            <a:ext cx="9144000" cy="560832"/>
          </a:xfrm>
        </p:spPr>
        <p:txBody>
          <a:bodyPr>
            <a:normAutofit fontScale="90000"/>
          </a:bodyPr>
          <a:lstStyle/>
          <a:p>
            <a:pPr algn="ctr"/>
            <a:r>
              <a:rPr lang="en-IN" b="1" dirty="0">
                <a:latin typeface="Arial" panose="020B0604020202020204" pitchFamily="34" charset="0"/>
                <a:cs typeface="Arial" panose="020B0604020202020204" pitchFamily="34" charset="0"/>
              </a:rPr>
              <a:t>EVALUATION &amp; REFINEMENT</a:t>
            </a:r>
            <a:endParaRPr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EEC13C9-E5B7-5A66-C6CB-37D6CFCDBE35}"/>
              </a:ext>
            </a:extLst>
          </p:cNvPr>
          <p:cNvSpPr>
            <a:spLocks noGrp="1"/>
          </p:cNvSpPr>
          <p:nvPr>
            <p:ph idx="1"/>
          </p:nvPr>
        </p:nvSpPr>
        <p:spPr>
          <a:xfrm>
            <a:off x="85344" y="536072"/>
            <a:ext cx="9058656" cy="6078883"/>
          </a:xfrm>
        </p:spPr>
        <p:txBody>
          <a:bodyPr>
            <a:normAutofit/>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Clustering Metrics: </a:t>
            </a:r>
          </a:p>
          <a:p>
            <a:pPr marL="0" indent="0" algn="just">
              <a:buNone/>
            </a:pPr>
            <a:r>
              <a:rPr lang="en-US" sz="2100" dirty="0">
                <a:latin typeface="Times New Roman" panose="02020603050405020304" pitchFamily="18" charset="0"/>
                <a:cs typeface="Times New Roman" panose="02020603050405020304" pitchFamily="18" charset="0"/>
              </a:rPr>
              <a:t>	Models were validated using Silhouette Score, Davies-Bouldin Index, and K-	Means inertia to assess separation and compactness.</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Refinement: </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Based on metrics and interpretability, feature selection, preprocessing 	steps, 	and model parameters were adjusted. 	Comparing K-Means, Hierarchical, and 	DBSCAN approaches helped determine the most 	meaningful and 	interpretable clusters for Netflix content</a:t>
            </a:r>
            <a:r>
              <a:rPr lang="en-US" sz="2400" b="1" dirty="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825854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3198</TotalTime>
  <Words>1029</Words>
  <Application>Microsoft Office PowerPoint</Application>
  <PresentationFormat>On-screen Show (4:3)</PresentationFormat>
  <Paragraphs>88</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Wingdings</vt:lpstr>
      <vt:lpstr>Wingdings 3</vt:lpstr>
      <vt:lpstr>Facet</vt:lpstr>
      <vt:lpstr>NETFLIX MOVIES AND TV SHOWS CLUSTERING</vt:lpstr>
      <vt:lpstr>PROJECT OVERVIEW</vt:lpstr>
      <vt:lpstr>DATA COLLECTION AND EXPLORATION</vt:lpstr>
      <vt:lpstr>DATA PROCESSING</vt:lpstr>
      <vt:lpstr>FEATURE ENGINEERING</vt:lpstr>
      <vt:lpstr>CLUSTERING MODEL SELECTION</vt:lpstr>
      <vt:lpstr>MODEL TRAINING &amp; OPTIMISATION</vt:lpstr>
      <vt:lpstr>VISUALISATION &amp; INTERPRETATION</vt:lpstr>
      <vt:lpstr>EVALUATION &amp; REFINEMENT</vt:lpstr>
      <vt:lpstr>KEY RESULTS &amp; INSIGHTS</vt:lpstr>
      <vt:lpstr>CONCLUSIONS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ajay</dc:creator>
  <cp:keywords/>
  <dc:description>generated using python-pptx</dc:description>
  <cp:lastModifiedBy>Ajay V U</cp:lastModifiedBy>
  <cp:revision>24</cp:revision>
  <dcterms:created xsi:type="dcterms:W3CDTF">2013-01-27T09:14:16Z</dcterms:created>
  <dcterms:modified xsi:type="dcterms:W3CDTF">2025-08-10T16:50:14Z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b5e2db6-eecf-4aa2-8fc3-174bf94bce19_Enabled">
    <vt:lpwstr>true</vt:lpwstr>
  </property>
  <property fmtid="{D5CDD505-2E9C-101B-9397-08002B2CF9AE}" pid="3" name="MSIP_Label_fb5e2db6-eecf-4aa2-8fc3-174bf94bce19_SetDate">
    <vt:lpwstr>2025-08-07T08:28:16Z</vt:lpwstr>
  </property>
  <property fmtid="{D5CDD505-2E9C-101B-9397-08002B2CF9AE}" pid="4" name="MSIP_Label_fb5e2db6-eecf-4aa2-8fc3-174bf94bce19_Method">
    <vt:lpwstr>Standard</vt:lpwstr>
  </property>
  <property fmtid="{D5CDD505-2E9C-101B-9397-08002B2CF9AE}" pid="5" name="MSIP_Label_fb5e2db6-eecf-4aa2-8fc3-174bf94bce19_Name">
    <vt:lpwstr>fb5e2db6-eecf-4aa2-8fc3-174bf94bce19</vt:lpwstr>
  </property>
  <property fmtid="{D5CDD505-2E9C-101B-9397-08002B2CF9AE}" pid="6" name="MSIP_Label_fb5e2db6-eecf-4aa2-8fc3-174bf94bce19_SiteId">
    <vt:lpwstr>ceb177bf-013b-49ab-8a9c-4abce32afc1e</vt:lpwstr>
  </property>
  <property fmtid="{D5CDD505-2E9C-101B-9397-08002B2CF9AE}" pid="7" name="MSIP_Label_fb5e2db6-eecf-4aa2-8fc3-174bf94bce19_ActionId">
    <vt:lpwstr>95924b30-f324-485f-bfca-57a7f1880975</vt:lpwstr>
  </property>
  <property fmtid="{D5CDD505-2E9C-101B-9397-08002B2CF9AE}" pid="8" name="MSIP_Label_fb5e2db6-eecf-4aa2-8fc3-174bf94bce19_ContentBits">
    <vt:lpwstr>2</vt:lpwstr>
  </property>
  <property fmtid="{D5CDD505-2E9C-101B-9397-08002B2CF9AE}" pid="9" name="MSIP_Label_fb5e2db6-eecf-4aa2-8fc3-174bf94bce19_Tag">
    <vt:lpwstr>10, 3, 0, 1</vt:lpwstr>
  </property>
  <property fmtid="{D5CDD505-2E9C-101B-9397-08002B2CF9AE}" pid="10" name="ClassificationContentMarkingFooterLocations">
    <vt:lpwstr>Facet:19</vt:lpwstr>
  </property>
  <property fmtid="{D5CDD505-2E9C-101B-9397-08002B2CF9AE}" pid="11" name="ClassificationContentMarkingFooterText">
    <vt:lpwstr>Caterpillar: Confidential Green</vt:lpwstr>
  </property>
</Properties>
</file>