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417" r:id="rId1"/>
  </p:sldMasterIdLst>
  <p:sldIdLst>
    <p:sldId id="256" r:id="rId2"/>
    <p:sldId id="267" r:id="rId3"/>
    <p:sldId id="257" r:id="rId4"/>
    <p:sldId id="273" r:id="rId5"/>
    <p:sldId id="274" r:id="rId6"/>
    <p:sldId id="281" r:id="rId7"/>
    <p:sldId id="280" r:id="rId8"/>
    <p:sldId id="27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159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71316" cy="6874935"/>
            <a:chOff x="-8466" y="-8468"/>
            <a:chExt cx="9171316" cy="6874935"/>
          </a:xfrm>
        </p:grpSpPr>
        <p:cxnSp>
          <p:nvCxnSpPr>
            <p:cNvPr id="28" name="Straight Connector 2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0" name="Freeform 2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Freeform 3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2" name="Freeform 3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33" name="Freeform 3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4" name="Freeform 3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5" name="Freeform 3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36" name="Freeform 3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1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87259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946457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20647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31850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152401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30176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022364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09876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45506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488814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3848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01945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16534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4073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567895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65139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71317" cy="6874935"/>
            <a:chOff x="-8467" y="-8468"/>
            <a:chExt cx="9171317"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165"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764"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8/31/2025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
        <p:nvSpPr>
          <p:cNvPr id="18" name="TextBox 17">
            <a:extLst>
              <a:ext uri="{FF2B5EF4-FFF2-40B4-BE49-F238E27FC236}">
                <a16:creationId xmlns:a16="http://schemas.microsoft.com/office/drawing/2014/main" id="{C9507002-D8C9-26C9-8ADC-4D6AD2AAAC0F}"/>
              </a:ext>
            </a:extLst>
          </p:cNvPr>
          <p:cNvSpPr txBox="1"/>
          <p:nvPr userDrawn="1">
            <p:extLst>
              <p:ext uri="{1162E1C5-73C7-4A58-AE30-91384D911F3F}">
                <p184:classification xmlns:p184="http://schemas.microsoft.com/office/powerpoint/2018/4/main" val="ftr"/>
              </p:ext>
            </p:extLst>
          </p:nvPr>
        </p:nvSpPr>
        <p:spPr>
          <a:xfrm>
            <a:off x="190500" y="6515100"/>
            <a:ext cx="1598613" cy="152400"/>
          </a:xfrm>
          <a:prstGeom prst="rect">
            <a:avLst/>
          </a:prstGeom>
        </p:spPr>
        <p:txBody>
          <a:bodyPr horzOverflow="overflow" lIns="0" tIns="0" rIns="0" bIns="0">
            <a:spAutoFit/>
          </a:bodyPr>
          <a:lstStyle/>
          <a:p>
            <a:pPr algn="l"/>
            <a:r>
              <a:rPr lang="en-IN" sz="1000">
                <a:solidFill>
                  <a:srgbClr val="737373">
                    <a:alpha val="50000"/>
                  </a:srgbClr>
                </a:solidFill>
                <a:latin typeface="Calibri" panose="020F0502020204030204" pitchFamily="34" charset="0"/>
                <a:ea typeface="Calibri" panose="020F0502020204030204" pitchFamily="34" charset="0"/>
                <a:cs typeface="Calibri" panose="020F0502020204030204" pitchFamily="34" charset="0"/>
              </a:rPr>
              <a:t>Caterpillar: Confidential Green</a:t>
            </a:r>
          </a:p>
        </p:txBody>
      </p:sp>
    </p:spTree>
    <p:extLst>
      <p:ext uri="{BB962C8B-B14F-4D97-AF65-F5344CB8AC3E}">
        <p14:creationId xmlns:p14="http://schemas.microsoft.com/office/powerpoint/2010/main" val="3931854206"/>
      </p:ext>
    </p:extLst>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 id="2147484429" r:id="rId12"/>
    <p:sldLayoutId id="2147484430" r:id="rId13"/>
    <p:sldLayoutId id="2147484431" r:id="rId14"/>
    <p:sldLayoutId id="2147484432" r:id="rId15"/>
    <p:sldLayoutId id="214748443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858296"/>
            <a:ext cx="9143999" cy="825855"/>
          </a:xfrm>
        </p:spPr>
        <p:txBody>
          <a:bodyPr>
            <a:normAutofit fontScale="90000"/>
          </a:bodyPr>
          <a:lstStyle/>
          <a:p>
            <a:pPr algn="ctr"/>
            <a:r>
              <a:rPr lang="en-IN" sz="4000" b="1" dirty="0">
                <a:solidFill>
                  <a:schemeClr val="tx1"/>
                </a:solidFill>
                <a:latin typeface="Arial" panose="020B0604020202020204" pitchFamily="34" charset="0"/>
                <a:cs typeface="Arial" panose="020B0604020202020204" pitchFamily="34" charset="0"/>
              </a:rPr>
              <a:t>FOOD CLASSIFICATION USING NUTRITION DATA</a:t>
            </a:r>
            <a:endParaRPr sz="4000" b="1" dirty="0">
              <a:solidFill>
                <a:schemeClr val="tx1"/>
              </a:soli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 y="4385131"/>
            <a:ext cx="9143999" cy="1096899"/>
          </a:xfrm>
        </p:spPr>
        <p:txBody>
          <a:bodyPr>
            <a:normAutofit fontScale="70000" lnSpcReduction="20000"/>
          </a:bodyPr>
          <a:lstStyle/>
          <a:p>
            <a:pPr algn="ctr"/>
            <a:r>
              <a:rPr sz="4800" b="1" dirty="0">
                <a:solidFill>
                  <a:schemeClr val="tx1"/>
                </a:solidFill>
                <a:latin typeface="Arial" panose="020B0604020202020204" pitchFamily="34" charset="0"/>
                <a:ea typeface="+mj-ea"/>
                <a:cs typeface="Arial" panose="020B0604020202020204" pitchFamily="34" charset="0"/>
              </a:rPr>
              <a:t>Presented by: </a:t>
            </a:r>
            <a:r>
              <a:rPr lang="en-IN" sz="4800" b="1" dirty="0">
                <a:solidFill>
                  <a:schemeClr val="tx1"/>
                </a:solidFill>
                <a:latin typeface="Arial" panose="020B0604020202020204" pitchFamily="34" charset="0"/>
                <a:ea typeface="+mj-ea"/>
                <a:cs typeface="Arial" panose="020B0604020202020204" pitchFamily="34" charset="0"/>
              </a:rPr>
              <a:t>Sharmila N</a:t>
            </a:r>
            <a:endParaRPr sz="4800" b="1" dirty="0">
              <a:solidFill>
                <a:schemeClr val="tx1"/>
              </a:solidFill>
              <a:latin typeface="Arial" panose="020B0604020202020204" pitchFamily="34" charset="0"/>
              <a:ea typeface="+mj-ea"/>
              <a:cs typeface="Arial" panose="020B0604020202020204" pitchFamily="34" charset="0"/>
            </a:endParaRPr>
          </a:p>
          <a:p>
            <a:pPr algn="ctr"/>
            <a:r>
              <a:rPr sz="4800" b="1" dirty="0">
                <a:solidFill>
                  <a:schemeClr val="tx1"/>
                </a:solidFill>
                <a:latin typeface="Arial" panose="020B0604020202020204" pitchFamily="34" charset="0"/>
                <a:ea typeface="+mj-ea"/>
                <a:cs typeface="Arial" panose="020B0604020202020204" pitchFamily="34" charset="0"/>
              </a:rPr>
              <a:t>Date: </a:t>
            </a:r>
            <a:r>
              <a:rPr lang="en-IN" sz="4800" b="1" dirty="0">
                <a:solidFill>
                  <a:schemeClr val="tx1"/>
                </a:solidFill>
                <a:latin typeface="Arial" panose="020B0604020202020204" pitchFamily="34" charset="0"/>
                <a:ea typeface="+mj-ea"/>
                <a:cs typeface="Arial" panose="020B0604020202020204" pitchFamily="34" charset="0"/>
              </a:rPr>
              <a:t>1 September 2025</a:t>
            </a:r>
            <a:endParaRPr sz="4800" b="1" dirty="0">
              <a:solidFill>
                <a:schemeClr val="tx1"/>
              </a:solidFill>
              <a:latin typeface="Arial" panose="020B0604020202020204" pitchFamily="34" charset="0"/>
              <a:ea typeface="+mj-ea"/>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F76E-CED5-A455-4D8E-6B1EC17089CB}"/>
              </a:ext>
            </a:extLst>
          </p:cNvPr>
          <p:cNvSpPr>
            <a:spLocks noGrp="1"/>
          </p:cNvSpPr>
          <p:nvPr>
            <p:ph type="title"/>
          </p:nvPr>
        </p:nvSpPr>
        <p:spPr>
          <a:xfrm>
            <a:off x="997974" y="164938"/>
            <a:ext cx="7148051" cy="1320800"/>
          </a:xfrm>
        </p:spPr>
        <p:txBody>
          <a:bodyPr/>
          <a:lstStyle/>
          <a:p>
            <a:pPr algn="ctr"/>
            <a:r>
              <a:rPr lang="en-IN" b="1" dirty="0">
                <a:latin typeface="Arial" panose="020B0604020202020204" pitchFamily="34" charset="0"/>
                <a:cs typeface="Arial" panose="020B0604020202020204" pitchFamily="34" charset="0"/>
              </a:rPr>
              <a:t>PROJECT OVERVIEW</a:t>
            </a:r>
          </a:p>
        </p:txBody>
      </p:sp>
      <p:sp>
        <p:nvSpPr>
          <p:cNvPr id="3" name="Content Placeholder 2">
            <a:extLst>
              <a:ext uri="{FF2B5EF4-FFF2-40B4-BE49-F238E27FC236}">
                <a16:creationId xmlns:a16="http://schemas.microsoft.com/office/drawing/2014/main" id="{6609EA3F-E9C9-D987-FC89-C57AAB881F7A}"/>
              </a:ext>
            </a:extLst>
          </p:cNvPr>
          <p:cNvSpPr>
            <a:spLocks noGrp="1"/>
          </p:cNvSpPr>
          <p:nvPr>
            <p:ph idx="1"/>
          </p:nvPr>
        </p:nvSpPr>
        <p:spPr>
          <a:xfrm>
            <a:off x="0" y="952165"/>
            <a:ext cx="9144000" cy="5905835"/>
          </a:xfrm>
        </p:spPr>
        <p:txBody>
          <a:bodyPr>
            <a:normAutofit/>
          </a:bodyPr>
          <a:lstStyle/>
          <a:p>
            <a:pPr algn="just">
              <a:buFont typeface="Wingdings" panose="05000000000000000000" pitchFamily="2" charset="2"/>
              <a:buChar char="Ø"/>
            </a:pPr>
            <a:r>
              <a:rPr lang="en-US" sz="1900" dirty="0">
                <a:latin typeface="Times New Roman" panose="02020603050405020304" pitchFamily="18" charset="0"/>
                <a:cs typeface="Times New Roman" panose="02020603050405020304" pitchFamily="18" charset="0"/>
              </a:rPr>
              <a:t>The project focuses on classifying food items according to their meal type (e.g., breakfast, lunch, dinner, snack) using a synthetic nutritional dataset. The workflow follows a standard machine learning pipeline:- </a:t>
            </a:r>
          </a:p>
          <a:p>
            <a:pPr lvl="1"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	Data Loading</a:t>
            </a:r>
            <a:r>
              <a:rPr lang="en-US" sz="1700" dirty="0">
                <a:latin typeface="Times New Roman" panose="02020603050405020304" pitchFamily="18" charset="0"/>
                <a:cs typeface="Times New Roman" panose="02020603050405020304" pitchFamily="18" charset="0"/>
              </a:rPr>
              <a:t>: The dataset is read from a CSV file. </a:t>
            </a:r>
          </a:p>
          <a:p>
            <a:pPr lvl="1"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	Exploratory Analysis: </a:t>
            </a:r>
            <a:r>
              <a:rPr lang="en-US" sz="1700" dirty="0">
                <a:latin typeface="Times New Roman" panose="02020603050405020304" pitchFamily="18" charset="0"/>
                <a:cs typeface="Times New Roman" panose="02020603050405020304" pitchFamily="18" charset="0"/>
              </a:rPr>
              <a:t>Initial summaries and visualizations to understand 				class balance and feature distributions.</a:t>
            </a:r>
          </a:p>
          <a:p>
            <a:pPr lvl="1"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	Cleaning &amp; Preprocessing</a:t>
            </a:r>
            <a:r>
              <a:rPr lang="en-US" sz="1700" dirty="0">
                <a:latin typeface="Times New Roman" panose="02020603050405020304" pitchFamily="18" charset="0"/>
                <a:cs typeface="Times New Roman" panose="02020603050405020304" pitchFamily="18" charset="0"/>
              </a:rPr>
              <a:t>: Includes missing value handling, duplicate 				removal, outlier treatment, and feature standardization.</a:t>
            </a:r>
          </a:p>
          <a:p>
            <a:pPr lvl="1"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	Encoding:</a:t>
            </a:r>
            <a:r>
              <a:rPr lang="en-US" sz="1700" dirty="0">
                <a:latin typeface="Times New Roman" panose="02020603050405020304" pitchFamily="18" charset="0"/>
                <a:cs typeface="Times New Roman" panose="02020603050405020304" pitchFamily="18" charset="0"/>
              </a:rPr>
              <a:t> Target labels ("</a:t>
            </a:r>
            <a:r>
              <a:rPr lang="en-US" sz="1700" dirty="0" err="1">
                <a:latin typeface="Times New Roman" panose="02020603050405020304" pitchFamily="18" charset="0"/>
                <a:cs typeface="Times New Roman" panose="02020603050405020304" pitchFamily="18" charset="0"/>
              </a:rPr>
              <a:t>Meal_Type</a:t>
            </a:r>
            <a:r>
              <a:rPr lang="en-US" sz="1700" dirty="0">
                <a:latin typeface="Times New Roman" panose="02020603050405020304" pitchFamily="18" charset="0"/>
                <a:cs typeface="Times New Roman" panose="02020603050405020304" pitchFamily="18" charset="0"/>
              </a:rPr>
              <a:t>") are encoded for modeling.</a:t>
            </a:r>
          </a:p>
          <a:p>
            <a:pPr lvl="1"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	Feature Engineering</a:t>
            </a:r>
            <a:r>
              <a:rPr lang="en-US" sz="1700" dirty="0">
                <a:latin typeface="Times New Roman" panose="02020603050405020304" pitchFamily="18" charset="0"/>
                <a:cs typeface="Times New Roman" panose="02020603050405020304" pitchFamily="18" charset="0"/>
              </a:rPr>
              <a:t>: PCA is employed to examine dimensionality and 				visualize data structure.</a:t>
            </a:r>
          </a:p>
          <a:p>
            <a:pPr lvl="1"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	Modeling:</a:t>
            </a:r>
            <a:r>
              <a:rPr lang="en-US" sz="1700" dirty="0">
                <a:latin typeface="Times New Roman" panose="02020603050405020304" pitchFamily="18" charset="0"/>
                <a:cs typeface="Times New Roman" panose="02020603050405020304" pitchFamily="18" charset="0"/>
              </a:rPr>
              <a:t> Multiple classifiers are trained and evaluated to identify the best-				performing method.</a:t>
            </a:r>
          </a:p>
        </p:txBody>
      </p:sp>
    </p:spTree>
    <p:extLst>
      <p:ext uri="{BB962C8B-B14F-4D97-AF65-F5344CB8AC3E}">
        <p14:creationId xmlns:p14="http://schemas.microsoft.com/office/powerpoint/2010/main" val="3244149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169"/>
            <a:ext cx="9144000" cy="560832"/>
          </a:xfrm>
        </p:spPr>
        <p:txBody>
          <a:bodyPr>
            <a:normAutofit fontScale="90000"/>
          </a:bodyPr>
          <a:lstStyle/>
          <a:p>
            <a:pPr algn="ctr"/>
            <a:r>
              <a:rPr lang="en-IN" b="1" dirty="0">
                <a:latin typeface="Arial" panose="020B0604020202020204" pitchFamily="34" charset="0"/>
                <a:cs typeface="Arial" panose="020B0604020202020204" pitchFamily="34" charset="0"/>
              </a:rPr>
              <a:t>DATA ANALYSIS</a:t>
            </a:r>
            <a:endParaRPr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5344" y="536072"/>
            <a:ext cx="9058656" cy="6078883"/>
          </a:xfrm>
        </p:spPr>
        <p:txBody>
          <a:bodyPr>
            <a:normAutofit lnSpcReduction="10000"/>
          </a:bodyPr>
          <a:lstStyle/>
          <a:p>
            <a:pPr marL="0" indent="0" algn="just">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Class Distribution: </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The dataset's target variable ("</a:t>
            </a:r>
            <a:r>
              <a:rPr lang="en-US" sz="2100" dirty="0" err="1">
                <a:latin typeface="Times New Roman" panose="02020603050405020304" pitchFamily="18" charset="0"/>
                <a:cs typeface="Times New Roman" panose="02020603050405020304" pitchFamily="18" charset="0"/>
              </a:rPr>
              <a:t>Meal_Type</a:t>
            </a:r>
            <a:r>
              <a:rPr lang="en-US" sz="2100" dirty="0">
                <a:latin typeface="Times New Roman" panose="02020603050405020304" pitchFamily="18" charset="0"/>
                <a:cs typeface="Times New Roman" panose="02020603050405020304" pitchFamily="18" charset="0"/>
              </a:rPr>
              <a:t>") is imbalanced. Visualizations (bar charts) reveal that certain meal types may be over or under-represented..</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Missing Values &amp; Duplicates: </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Checked and handled by dropping rows with any </a:t>
            </a:r>
            <a:r>
              <a:rPr lang="en-US" sz="2100" dirty="0" err="1">
                <a:latin typeface="Times New Roman" panose="02020603050405020304" pitchFamily="18" charset="0"/>
                <a:cs typeface="Times New Roman" panose="02020603050405020304" pitchFamily="18" charset="0"/>
              </a:rPr>
              <a:t>NaN</a:t>
            </a:r>
            <a:r>
              <a:rPr lang="en-US" sz="2100" dirty="0">
                <a:latin typeface="Times New Roman" panose="02020603050405020304" pitchFamily="18" charset="0"/>
                <a:cs typeface="Times New Roman" panose="02020603050405020304" pitchFamily="18" charset="0"/>
              </a:rPr>
              <a:t> values, ensuring a clean dataset &amp; duplicates were removed to avoid bias or leakage.</a:t>
            </a: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Outliers:</a:t>
            </a:r>
            <a:endParaRPr lang="en-US" sz="2100" b="1" dirty="0">
              <a:latin typeface="Times New Roman" panose="02020603050405020304" pitchFamily="18" charset="0"/>
              <a:cs typeface="Times New Roman" panose="02020603050405020304" pitchFamily="18" charset="0"/>
            </a:endParaRPr>
          </a:p>
          <a:p>
            <a:pPr marL="0" indent="0" algn="just">
              <a:buNone/>
            </a:pPr>
            <a:r>
              <a:rPr lang="en-US" sz="1900" dirty="0">
                <a:latin typeface="Times New Roman" panose="02020603050405020304" pitchFamily="18" charset="0"/>
                <a:cs typeface="Times New Roman" panose="02020603050405020304" pitchFamily="18" charset="0"/>
              </a:rPr>
              <a:t>	Numeric columns are capped using the IQR method to limit skewness without 	dropping 	valuable data.</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Standardization</a:t>
            </a:r>
            <a:r>
              <a:rPr lang="en-US" sz="1900" dirty="0">
                <a:latin typeface="Times New Roman" panose="02020603050405020304" pitchFamily="18" charset="0"/>
                <a:cs typeface="Times New Roman" panose="02020603050405020304" pitchFamily="18" charset="0"/>
              </a:rPr>
              <a:t>:</a:t>
            </a:r>
          </a:p>
          <a:p>
            <a:pPr marL="0" indent="0" algn="just">
              <a:buNone/>
            </a:pPr>
            <a:r>
              <a:rPr lang="en-US" sz="1900" dirty="0">
                <a:latin typeface="Times New Roman" panose="02020603050405020304" pitchFamily="18" charset="0"/>
                <a:cs typeface="Times New Roman" panose="02020603050405020304" pitchFamily="18" charset="0"/>
              </a:rPr>
              <a:t>	All numerical features are standardized for fair model comparison and improved 	training stability.</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Feature Visualization:</a:t>
            </a:r>
          </a:p>
          <a:p>
            <a:pPr marL="0" indent="0" algn="just">
              <a:buNone/>
            </a:pPr>
            <a:r>
              <a:rPr lang="en-US" sz="1900" dirty="0">
                <a:latin typeface="Times New Roman" panose="02020603050405020304" pitchFamily="18" charset="0"/>
                <a:cs typeface="Times New Roman" panose="02020603050405020304" pitchFamily="18" charset="0"/>
              </a:rPr>
              <a:t>	Pair plots and PCA projection show reasonable class separation potential in reduced 	dimensions.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02569D-16FD-8C0D-5C82-6C01C0884E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E25721-8AE4-9270-6540-4F9FB3C8FE81}"/>
              </a:ext>
            </a:extLst>
          </p:cNvPr>
          <p:cNvSpPr>
            <a:spLocks noGrp="1"/>
          </p:cNvSpPr>
          <p:nvPr>
            <p:ph type="title"/>
          </p:nvPr>
        </p:nvSpPr>
        <p:spPr>
          <a:xfrm>
            <a:off x="0" y="73169"/>
            <a:ext cx="9144000" cy="560832"/>
          </a:xfrm>
        </p:spPr>
        <p:txBody>
          <a:bodyPr>
            <a:normAutofit fontScale="90000"/>
          </a:bodyPr>
          <a:lstStyle/>
          <a:p>
            <a:pPr algn="ctr"/>
            <a:r>
              <a:rPr lang="en-IN" b="1" dirty="0">
                <a:latin typeface="Arial" panose="020B0604020202020204" pitchFamily="34" charset="0"/>
                <a:cs typeface="Arial" panose="020B0604020202020204" pitchFamily="34" charset="0"/>
              </a:rPr>
              <a:t>MODEL SELECTION AND EVALUATION</a:t>
            </a:r>
            <a:endParaRPr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C4B6277-3512-CE3E-7140-DCA1BFDE3ED0}"/>
              </a:ext>
            </a:extLst>
          </p:cNvPr>
          <p:cNvSpPr>
            <a:spLocks noGrp="1"/>
          </p:cNvSpPr>
          <p:nvPr>
            <p:ph idx="1"/>
          </p:nvPr>
        </p:nvSpPr>
        <p:spPr>
          <a:xfrm>
            <a:off x="85344" y="536072"/>
            <a:ext cx="9058656" cy="6078883"/>
          </a:xfrm>
        </p:spPr>
        <p:txBody>
          <a:bodyPr>
            <a:normAutofit fontScale="77500" lnSpcReduction="20000"/>
          </a:bodyPr>
          <a:lstStyle/>
          <a:p>
            <a:pPr marL="0" indent="0" algn="just">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Classifiers Used: </a:t>
            </a:r>
          </a:p>
          <a:p>
            <a:pPr marL="0" indent="0" algn="just">
              <a:buNone/>
            </a:pPr>
            <a:r>
              <a:rPr lang="en-US" sz="2100" dirty="0">
                <a:latin typeface="Times New Roman" panose="02020603050405020304" pitchFamily="18" charset="0"/>
                <a:cs typeface="Times New Roman" panose="02020603050405020304" pitchFamily="18" charset="0"/>
              </a:rPr>
              <a:t>	- </a:t>
            </a:r>
            <a:r>
              <a:rPr lang="en-US" sz="2500" dirty="0">
                <a:latin typeface="Times New Roman" panose="02020603050405020304" pitchFamily="18" charset="0"/>
                <a:cs typeface="Times New Roman" panose="02020603050405020304" pitchFamily="18" charset="0"/>
              </a:rPr>
              <a:t>Logistic Regression</a:t>
            </a:r>
          </a:p>
          <a:p>
            <a:pPr marL="0" indent="0" algn="just">
              <a:buNone/>
            </a:pPr>
            <a:r>
              <a:rPr lang="en-US" sz="2500" dirty="0">
                <a:latin typeface="Times New Roman" panose="02020603050405020304" pitchFamily="18" charset="0"/>
                <a:cs typeface="Times New Roman" panose="02020603050405020304" pitchFamily="18" charset="0"/>
              </a:rPr>
              <a:t>	- Decision Tree  </a:t>
            </a:r>
          </a:p>
          <a:p>
            <a:pPr marL="0" indent="0" algn="just">
              <a:buNone/>
            </a:pPr>
            <a:r>
              <a:rPr lang="en-US" sz="2500" dirty="0">
                <a:latin typeface="Times New Roman" panose="02020603050405020304" pitchFamily="18" charset="0"/>
                <a:cs typeface="Times New Roman" panose="02020603050405020304" pitchFamily="18" charset="0"/>
              </a:rPr>
              <a:t>	- Random Forest</a:t>
            </a:r>
          </a:p>
          <a:p>
            <a:pPr marL="0" indent="0" algn="just">
              <a:buNone/>
            </a:pPr>
            <a:r>
              <a:rPr lang="en-US" sz="2500" dirty="0">
                <a:latin typeface="Times New Roman" panose="02020603050405020304" pitchFamily="18" charset="0"/>
                <a:cs typeface="Times New Roman" panose="02020603050405020304" pitchFamily="18" charset="0"/>
              </a:rPr>
              <a:t>	- K-Nearest Neighbors (KNN)</a:t>
            </a:r>
          </a:p>
          <a:p>
            <a:pPr marL="0" indent="0" algn="just">
              <a:buNone/>
            </a:pPr>
            <a:r>
              <a:rPr lang="en-US" sz="2500" dirty="0">
                <a:latin typeface="Times New Roman" panose="02020603050405020304" pitchFamily="18" charset="0"/>
                <a:cs typeface="Times New Roman" panose="02020603050405020304" pitchFamily="18" charset="0"/>
              </a:rPr>
              <a:t>	- </a:t>
            </a:r>
            <a:r>
              <a:rPr lang="en-US" sz="2500" dirty="0" err="1">
                <a:latin typeface="Times New Roman" panose="02020603050405020304" pitchFamily="18" charset="0"/>
                <a:cs typeface="Times New Roman" panose="02020603050405020304" pitchFamily="18" charset="0"/>
              </a:rPr>
              <a:t>XGBoost</a:t>
            </a:r>
            <a:r>
              <a:rPr lang="en-US" sz="2500" dirty="0">
                <a:latin typeface="Times New Roman" panose="02020603050405020304" pitchFamily="18" charset="0"/>
                <a:cs typeface="Times New Roman" panose="02020603050405020304" pitchFamily="18" charset="0"/>
              </a:rPr>
              <a:t>  - Gradient Boosting.</a:t>
            </a:r>
          </a:p>
          <a:p>
            <a:pPr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Evaluation metrics: </a:t>
            </a:r>
          </a:p>
          <a:p>
            <a:pPr marL="0" indent="0" algn="just">
              <a:buNone/>
            </a:pPr>
            <a:r>
              <a:rPr lang="en-US" sz="21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Accuracy, classification report (precision, recall, F1-score), and confusion matrices for 	each model.</a:t>
            </a:r>
          </a:p>
          <a:p>
            <a:pPr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Process:</a:t>
            </a:r>
          </a:p>
          <a:p>
            <a:pPr marL="0" indent="0" algn="just">
              <a:buNone/>
            </a:pPr>
            <a:r>
              <a:rPr lang="en-US" sz="2000" b="1" dirty="0">
                <a:latin typeface="Times New Roman" panose="02020603050405020304" pitchFamily="18" charset="0"/>
                <a:cs typeface="Times New Roman" panose="02020603050405020304" pitchFamily="18" charset="0"/>
              </a:rPr>
              <a:t>	 - </a:t>
            </a:r>
            <a:r>
              <a:rPr lang="en-US" sz="2500" dirty="0">
                <a:latin typeface="Times New Roman" panose="02020603050405020304" pitchFamily="18" charset="0"/>
                <a:cs typeface="Times New Roman" panose="02020603050405020304" pitchFamily="18" charset="0"/>
              </a:rPr>
              <a:t>Train-test split (typically 80/20).</a:t>
            </a:r>
          </a:p>
          <a:p>
            <a:pPr marL="0" indent="0" algn="just">
              <a:buNone/>
            </a:pPr>
            <a:r>
              <a:rPr lang="en-US" sz="2500" dirty="0">
                <a:latin typeface="Times New Roman" panose="02020603050405020304" pitchFamily="18" charset="0"/>
                <a:cs typeface="Times New Roman" panose="02020603050405020304" pitchFamily="18" charset="0"/>
              </a:rPr>
              <a:t>	 - Standardized numerical features fed to 	models.</a:t>
            </a:r>
          </a:p>
          <a:p>
            <a:pPr marL="0" indent="0" algn="just">
              <a:buNone/>
            </a:pPr>
            <a:r>
              <a:rPr lang="en-US" sz="2500" dirty="0">
                <a:latin typeface="Times New Roman" panose="02020603050405020304" pitchFamily="18" charset="0"/>
                <a:cs typeface="Times New Roman" panose="02020603050405020304" pitchFamily="18" charset="0"/>
              </a:rPr>
              <a:t>	 - Models trained and compared on test set predictions.</a:t>
            </a:r>
          </a:p>
          <a:p>
            <a:pPr algn="just">
              <a:buFont typeface="Wingdings" panose="05000000000000000000" pitchFamily="2" charset="2"/>
              <a:buChar char="Ø"/>
            </a:pPr>
            <a:r>
              <a:rPr lang="en-US" sz="2800" b="1" dirty="0">
                <a:latin typeface="Times New Roman" panose="02020603050405020304" pitchFamily="18" charset="0"/>
                <a:cs typeface="Times New Roman" panose="02020603050405020304" pitchFamily="18" charset="0"/>
              </a:rPr>
              <a:t>Performance Visualization</a:t>
            </a:r>
            <a:r>
              <a:rPr lang="en-US" sz="2400" b="1" dirty="0">
                <a:latin typeface="Times New Roman" panose="02020603050405020304" pitchFamily="18" charset="0"/>
                <a:cs typeface="Times New Roman" panose="02020603050405020304" pitchFamily="18" charset="0"/>
              </a:rPr>
              <a:t>:</a:t>
            </a:r>
          </a:p>
          <a:p>
            <a:pPr marL="0" indent="0" algn="just">
              <a:buNone/>
            </a:pPr>
            <a:r>
              <a:rPr lang="en-US" sz="2100"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Confusion matrices plotted for all classifiers to visually compare misclassification 	patterns and strengths of each model.</a:t>
            </a:r>
          </a:p>
        </p:txBody>
      </p:sp>
    </p:spTree>
    <p:extLst>
      <p:ext uri="{BB962C8B-B14F-4D97-AF65-F5344CB8AC3E}">
        <p14:creationId xmlns:p14="http://schemas.microsoft.com/office/powerpoint/2010/main" val="2505724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38EFE-2B68-0F26-BB73-1AE2825CC8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50CC61-C8C1-6FED-9EBD-65153E780ECF}"/>
              </a:ext>
            </a:extLst>
          </p:cNvPr>
          <p:cNvSpPr>
            <a:spLocks noGrp="1"/>
          </p:cNvSpPr>
          <p:nvPr>
            <p:ph type="title"/>
          </p:nvPr>
        </p:nvSpPr>
        <p:spPr>
          <a:xfrm>
            <a:off x="0" y="73169"/>
            <a:ext cx="9144000" cy="560832"/>
          </a:xfrm>
        </p:spPr>
        <p:txBody>
          <a:bodyPr>
            <a:normAutofit fontScale="90000"/>
          </a:bodyPr>
          <a:lstStyle/>
          <a:p>
            <a:pPr algn="ctr"/>
            <a:r>
              <a:rPr lang="en-IN" b="1" dirty="0">
                <a:latin typeface="Arial" panose="020B0604020202020204" pitchFamily="34" charset="0"/>
                <a:cs typeface="Arial" panose="020B0604020202020204" pitchFamily="34" charset="0"/>
              </a:rPr>
              <a:t>INSIGHTS &amp; RECOMMENDATIONS</a:t>
            </a:r>
            <a:endParaRPr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B8E91301-90B4-61ED-7397-EA97B91886FD}"/>
              </a:ext>
            </a:extLst>
          </p:cNvPr>
          <p:cNvSpPr>
            <a:spLocks noGrp="1"/>
          </p:cNvSpPr>
          <p:nvPr>
            <p:ph idx="1"/>
          </p:nvPr>
        </p:nvSpPr>
        <p:spPr>
          <a:xfrm>
            <a:off x="85344" y="536072"/>
            <a:ext cx="9058656" cy="6078883"/>
          </a:xfrm>
        </p:spPr>
        <p:txBody>
          <a:bodyPr>
            <a:normAutofit lnSpcReduction="10000"/>
          </a:bodyPr>
          <a:lstStyle/>
          <a:p>
            <a:pPr marL="0" indent="0" algn="just">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Class Imbalance: </a:t>
            </a:r>
          </a:p>
          <a:p>
            <a:pPr marL="0" indent="0" algn="just">
              <a:buNone/>
            </a:pPr>
            <a:r>
              <a:rPr lang="en-US" sz="2100" dirty="0">
                <a:latin typeface="Times New Roman" panose="02020603050405020304" pitchFamily="18" charset="0"/>
                <a:cs typeface="Times New Roman" panose="02020603050405020304" pitchFamily="18" charset="0"/>
              </a:rPr>
              <a:t>	Some meal types are under-represented. This can hinder classifier accuracy 	for minority classes, as observed in confusion matrices and classification 	reports.</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Cleaning/Reliability: </a:t>
            </a:r>
          </a:p>
          <a:p>
            <a:pPr marL="0" indent="0" algn="just">
              <a:buNone/>
            </a:pPr>
            <a:r>
              <a:rPr lang="en-US" sz="24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Missing values and duplicates were handled appropriately; outliers were 	capped, not removed, preserving data integrity.</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Feature Relevance:</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Standardized nutritional features and dimensionality reduction by PCA 	provide interpretable structure, though some class overlap may persist.</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Top Model:</a:t>
            </a:r>
          </a:p>
          <a:p>
            <a:pPr marL="0" indent="0" algn="just">
              <a:buNone/>
            </a:pPr>
            <a:r>
              <a:rPr lang="en-US" sz="2100" dirty="0">
                <a:latin typeface="Times New Roman" panose="02020603050405020304" pitchFamily="18" charset="0"/>
                <a:cs typeface="Times New Roman" panose="02020603050405020304" pitchFamily="18" charset="0"/>
              </a:rPr>
              <a:t>	Ensemble methods (Random Forest, </a:t>
            </a:r>
            <a:r>
              <a:rPr lang="en-US" sz="2100" dirty="0" err="1">
                <a:latin typeface="Times New Roman" panose="02020603050405020304" pitchFamily="18" charset="0"/>
                <a:cs typeface="Times New Roman" panose="02020603050405020304" pitchFamily="18" charset="0"/>
              </a:rPr>
              <a:t>XGBoost</a:t>
            </a:r>
            <a:r>
              <a:rPr lang="en-US" sz="2100" dirty="0">
                <a:latin typeface="Times New Roman" panose="02020603050405020304" pitchFamily="18" charset="0"/>
                <a:cs typeface="Times New Roman" panose="02020603050405020304" pitchFamily="18" charset="0"/>
              </a:rPr>
              <a:t>, Gradient Boosting) typically 	outperform linear and tree-only classifiers when features are well-prepared 	and standardized.</a:t>
            </a:r>
          </a:p>
        </p:txBody>
      </p:sp>
    </p:spTree>
    <p:extLst>
      <p:ext uri="{BB962C8B-B14F-4D97-AF65-F5344CB8AC3E}">
        <p14:creationId xmlns:p14="http://schemas.microsoft.com/office/powerpoint/2010/main" val="3148667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97AF83-7068-5DAC-3153-EA8DBBCB29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C093B0-E490-5B7E-ADC3-DE762749DB3E}"/>
              </a:ext>
            </a:extLst>
          </p:cNvPr>
          <p:cNvSpPr>
            <a:spLocks noGrp="1"/>
          </p:cNvSpPr>
          <p:nvPr>
            <p:ph type="title"/>
          </p:nvPr>
        </p:nvSpPr>
        <p:spPr>
          <a:xfrm>
            <a:off x="0" y="73169"/>
            <a:ext cx="9144000" cy="560832"/>
          </a:xfrm>
        </p:spPr>
        <p:txBody>
          <a:bodyPr>
            <a:normAutofit fontScale="90000"/>
          </a:bodyPr>
          <a:lstStyle/>
          <a:p>
            <a:pPr algn="ctr"/>
            <a:r>
              <a:rPr lang="en-IN" b="1" dirty="0">
                <a:latin typeface="Arial" panose="020B0604020202020204" pitchFamily="34" charset="0"/>
                <a:cs typeface="Arial" panose="020B0604020202020204" pitchFamily="34" charset="0"/>
              </a:rPr>
              <a:t>INSIGHTS &amp; RECOMMENDATIONS(CONTD.)</a:t>
            </a:r>
            <a:endParaRPr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5E1CF67-9864-0585-DBFA-AFB36C694969}"/>
              </a:ext>
            </a:extLst>
          </p:cNvPr>
          <p:cNvSpPr>
            <a:spLocks noGrp="1"/>
          </p:cNvSpPr>
          <p:nvPr>
            <p:ph idx="1"/>
          </p:nvPr>
        </p:nvSpPr>
        <p:spPr>
          <a:xfrm>
            <a:off x="85344" y="536072"/>
            <a:ext cx="9058656" cy="6078883"/>
          </a:xfrm>
        </p:spPr>
        <p:txBody>
          <a:bodyPr>
            <a:normAutofit/>
          </a:bodyPr>
          <a:lstStyle/>
          <a:p>
            <a:pPr marL="0" indent="0" algn="just">
              <a:buNone/>
            </a:pPr>
            <a:endParaRPr lang="en-US" sz="2000" b="1"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Accuracy &amp; Generalization: </a:t>
            </a:r>
          </a:p>
          <a:p>
            <a:pPr marL="0" indent="0" algn="just">
              <a:buNone/>
            </a:pPr>
            <a:r>
              <a:rPr lang="en-US" sz="2100" dirty="0">
                <a:latin typeface="Times New Roman" panose="02020603050405020304" pitchFamily="18" charset="0"/>
                <a:cs typeface="Times New Roman" panose="02020603050405020304" pitchFamily="18" charset="0"/>
              </a:rPr>
              <a:t>	If accuracy for minority classes is low, consider techniques like SMOTE, class 	weighting, or collecting more balanced data.</a:t>
            </a:r>
          </a:p>
          <a:p>
            <a:pPr algn="just">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Further Actions: </a:t>
            </a:r>
          </a:p>
          <a:p>
            <a:pPr marL="0" indent="0" algn="just">
              <a:buNone/>
            </a:pPr>
            <a:r>
              <a:rPr lang="en-US" sz="2100" dirty="0">
                <a:latin typeface="Times New Roman" panose="02020603050405020304" pitchFamily="18" charset="0"/>
                <a:cs typeface="Times New Roman" panose="02020603050405020304" pitchFamily="18" charset="0"/>
              </a:rPr>
              <a:t>	-Employ cross-validation for more robust performance estimates.  </a:t>
            </a:r>
          </a:p>
          <a:p>
            <a:pPr marL="0" indent="0" algn="just">
              <a:buNone/>
            </a:pPr>
            <a:r>
              <a:rPr lang="en-US" sz="2100" dirty="0">
                <a:latin typeface="Times New Roman" panose="02020603050405020304" pitchFamily="18" charset="0"/>
                <a:cs typeface="Times New Roman" panose="02020603050405020304" pitchFamily="18" charset="0"/>
              </a:rPr>
              <a:t>	-Analyze misclassified examples to uncover feature gaps or data issues. </a:t>
            </a:r>
          </a:p>
          <a:p>
            <a:pPr marL="0" indent="0" algn="just">
              <a:buNone/>
            </a:pPr>
            <a:r>
              <a:rPr lang="en-US" sz="2100" dirty="0">
                <a:latin typeface="Times New Roman" panose="02020603050405020304" pitchFamily="18" charset="0"/>
                <a:cs typeface="Times New Roman" panose="02020603050405020304" pitchFamily="18" charset="0"/>
              </a:rPr>
              <a:t>	-If interpretability is key, favor tree-based models or logistic regression.  </a:t>
            </a:r>
          </a:p>
          <a:p>
            <a:pPr marL="0" indent="0" algn="just">
              <a:buNone/>
            </a:pPr>
            <a:r>
              <a:rPr lang="en-US" sz="2100" dirty="0">
                <a:latin typeface="Times New Roman" panose="02020603050405020304" pitchFamily="18" charset="0"/>
                <a:cs typeface="Times New Roman" panose="02020603050405020304" pitchFamily="18" charset="0"/>
              </a:rPr>
              <a:t>	-For deployment, choose a model balancing accuracy, speed, and 	interpretability.</a:t>
            </a:r>
          </a:p>
        </p:txBody>
      </p:sp>
    </p:spTree>
    <p:extLst>
      <p:ext uri="{BB962C8B-B14F-4D97-AF65-F5344CB8AC3E}">
        <p14:creationId xmlns:p14="http://schemas.microsoft.com/office/powerpoint/2010/main" val="19917736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5EE05-DDA8-85C1-568B-85C3BD8219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0921CD-AD39-6DFF-FADE-CC94AD822EE9}"/>
              </a:ext>
            </a:extLst>
          </p:cNvPr>
          <p:cNvSpPr>
            <a:spLocks noGrp="1"/>
          </p:cNvSpPr>
          <p:nvPr>
            <p:ph type="title"/>
          </p:nvPr>
        </p:nvSpPr>
        <p:spPr>
          <a:xfrm>
            <a:off x="0" y="73169"/>
            <a:ext cx="9144000" cy="560832"/>
          </a:xfrm>
        </p:spPr>
        <p:txBody>
          <a:bodyPr>
            <a:normAutofit fontScale="90000"/>
          </a:bodyPr>
          <a:lstStyle/>
          <a:p>
            <a:pPr algn="ctr"/>
            <a:r>
              <a:rPr lang="en-IN" b="1" dirty="0">
                <a:latin typeface="Arial" panose="020B0604020202020204" pitchFamily="34" charset="0"/>
                <a:cs typeface="Arial" panose="020B0604020202020204" pitchFamily="34" charset="0"/>
              </a:rPr>
              <a:t>CONCLUSIONS</a:t>
            </a:r>
            <a:endParaRPr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864F419-5F41-8DB7-71C6-E0E6FE59B872}"/>
              </a:ext>
            </a:extLst>
          </p:cNvPr>
          <p:cNvSpPr>
            <a:spLocks noGrp="1"/>
          </p:cNvSpPr>
          <p:nvPr>
            <p:ph idx="1"/>
          </p:nvPr>
        </p:nvSpPr>
        <p:spPr>
          <a:xfrm>
            <a:off x="85344" y="536072"/>
            <a:ext cx="9058656" cy="6078883"/>
          </a:xfrm>
        </p:spPr>
        <p:txBody>
          <a:bodyPr>
            <a:normAutofit/>
          </a:bodyPr>
          <a:lstStyle/>
          <a:p>
            <a:pPr marL="0" indent="0" algn="just">
              <a:buNone/>
            </a:pPr>
            <a:endParaRPr lang="en-US" sz="2000" b="1" dirty="0">
              <a:latin typeface="Times New Roman" panose="02020603050405020304" pitchFamily="18" charset="0"/>
              <a:cs typeface="Times New Roman" panose="02020603050405020304" pitchFamily="18" charset="0"/>
            </a:endParaRPr>
          </a:p>
          <a:p>
            <a:pPr marL="0" indent="0" algn="just">
              <a:buNone/>
            </a:pPr>
            <a:r>
              <a:rPr lang="en-US" sz="2100" dirty="0">
                <a:latin typeface="Times New Roman" panose="02020603050405020304" pitchFamily="18" charset="0"/>
                <a:cs typeface="Times New Roman" panose="02020603050405020304" pitchFamily="18" charset="0"/>
              </a:rPr>
              <a:t>The approach is systematic and robust, utilizing standard practices for tabular data modeling. Insights suggest nutritional data can provide meaningful, though imperfect, separation between food categories. Ensemble classifiers are recommended for best performance, but their gains depend on balanced data and careful feature cleaning.</a:t>
            </a:r>
          </a:p>
        </p:txBody>
      </p:sp>
    </p:spTree>
    <p:extLst>
      <p:ext uri="{BB962C8B-B14F-4D97-AF65-F5344CB8AC3E}">
        <p14:creationId xmlns:p14="http://schemas.microsoft.com/office/powerpoint/2010/main" val="10269744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D00DB-AD15-3553-C550-0B568C1CFD59}"/>
              </a:ext>
            </a:extLst>
          </p:cNvPr>
          <p:cNvSpPr>
            <a:spLocks noGrp="1"/>
          </p:cNvSpPr>
          <p:nvPr>
            <p:ph type="title"/>
          </p:nvPr>
        </p:nvSpPr>
        <p:spPr>
          <a:xfrm>
            <a:off x="816077" y="2416277"/>
            <a:ext cx="6347713" cy="1710813"/>
          </a:xfrm>
        </p:spPr>
        <p:txBody>
          <a:bodyPr/>
          <a:lstStyle/>
          <a:p>
            <a:pPr algn="ctr"/>
            <a:r>
              <a:rPr lang="en-IN" dirty="0"/>
              <a:t>THANK YOU</a:t>
            </a:r>
          </a:p>
        </p:txBody>
      </p:sp>
    </p:spTree>
    <p:extLst>
      <p:ext uri="{BB962C8B-B14F-4D97-AF65-F5344CB8AC3E}">
        <p14:creationId xmlns:p14="http://schemas.microsoft.com/office/powerpoint/2010/main" val="22055368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3994</TotalTime>
  <Words>660</Words>
  <Application>Microsoft Office PowerPoint</Application>
  <PresentationFormat>On-screen Show (4:3)</PresentationFormat>
  <Paragraphs>62</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Times New Roman</vt:lpstr>
      <vt:lpstr>Trebuchet MS</vt:lpstr>
      <vt:lpstr>Wingdings</vt:lpstr>
      <vt:lpstr>Wingdings 3</vt:lpstr>
      <vt:lpstr>Facet</vt:lpstr>
      <vt:lpstr>FOOD CLASSIFICATION USING NUTRITION DATA</vt:lpstr>
      <vt:lpstr>PROJECT OVERVIEW</vt:lpstr>
      <vt:lpstr>DATA ANALYSIS</vt:lpstr>
      <vt:lpstr>MODEL SELECTION AND EVALUATION</vt:lpstr>
      <vt:lpstr>INSIGHTS &amp; RECOMMENDATIONS</vt:lpstr>
      <vt:lpstr>INSIGHTS &amp; RECOMMENDATIONS(CONTD.)</vt:lpstr>
      <vt:lpstr>CONCLUSIONS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ajay</dc:creator>
  <cp:keywords/>
  <dc:description>generated using python-pptx</dc:description>
  <cp:lastModifiedBy>Ajay V U</cp:lastModifiedBy>
  <cp:revision>29</cp:revision>
  <dcterms:created xsi:type="dcterms:W3CDTF">2013-01-27T09:14:16Z</dcterms:created>
  <dcterms:modified xsi:type="dcterms:W3CDTF">2025-08-31T14:37:07Z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b5e2db6-eecf-4aa2-8fc3-174bf94bce19_Enabled">
    <vt:lpwstr>true</vt:lpwstr>
  </property>
  <property fmtid="{D5CDD505-2E9C-101B-9397-08002B2CF9AE}" pid="3" name="MSIP_Label_fb5e2db6-eecf-4aa2-8fc3-174bf94bce19_SetDate">
    <vt:lpwstr>2025-08-07T08:28:16Z</vt:lpwstr>
  </property>
  <property fmtid="{D5CDD505-2E9C-101B-9397-08002B2CF9AE}" pid="4" name="MSIP_Label_fb5e2db6-eecf-4aa2-8fc3-174bf94bce19_Method">
    <vt:lpwstr>Standard</vt:lpwstr>
  </property>
  <property fmtid="{D5CDD505-2E9C-101B-9397-08002B2CF9AE}" pid="5" name="MSIP_Label_fb5e2db6-eecf-4aa2-8fc3-174bf94bce19_Name">
    <vt:lpwstr>fb5e2db6-eecf-4aa2-8fc3-174bf94bce19</vt:lpwstr>
  </property>
  <property fmtid="{D5CDD505-2E9C-101B-9397-08002B2CF9AE}" pid="6" name="MSIP_Label_fb5e2db6-eecf-4aa2-8fc3-174bf94bce19_SiteId">
    <vt:lpwstr>ceb177bf-013b-49ab-8a9c-4abce32afc1e</vt:lpwstr>
  </property>
  <property fmtid="{D5CDD505-2E9C-101B-9397-08002B2CF9AE}" pid="7" name="MSIP_Label_fb5e2db6-eecf-4aa2-8fc3-174bf94bce19_ActionId">
    <vt:lpwstr>95924b30-f324-485f-bfca-57a7f1880975</vt:lpwstr>
  </property>
  <property fmtid="{D5CDD505-2E9C-101B-9397-08002B2CF9AE}" pid="8" name="MSIP_Label_fb5e2db6-eecf-4aa2-8fc3-174bf94bce19_ContentBits">
    <vt:lpwstr>2</vt:lpwstr>
  </property>
  <property fmtid="{D5CDD505-2E9C-101B-9397-08002B2CF9AE}" pid="9" name="MSIP_Label_fb5e2db6-eecf-4aa2-8fc3-174bf94bce19_Tag">
    <vt:lpwstr>10, 3, 0, 1</vt:lpwstr>
  </property>
  <property fmtid="{D5CDD505-2E9C-101B-9397-08002B2CF9AE}" pid="10" name="ClassificationContentMarkingFooterLocations">
    <vt:lpwstr>Facet:19</vt:lpwstr>
  </property>
  <property fmtid="{D5CDD505-2E9C-101B-9397-08002B2CF9AE}" pid="11" name="ClassificationContentMarkingFooterText">
    <vt:lpwstr>Caterpillar: Confidential Green</vt:lpwstr>
  </property>
</Properties>
</file>