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57" r:id="rId7"/>
    <p:sldId id="279" r:id="rId8"/>
    <p:sldId id="280" r:id="rId9"/>
    <p:sldId id="260" r:id="rId10"/>
    <p:sldId id="271" r:id="rId11"/>
    <p:sldId id="272" r:id="rId12"/>
    <p:sldId id="261" r:id="rId13"/>
    <p:sldId id="273" r:id="rId14"/>
    <p:sldId id="274" r:id="rId15"/>
    <p:sldId id="262" r:id="rId16"/>
    <p:sldId id="275" r:id="rId17"/>
    <p:sldId id="276" r:id="rId18"/>
    <p:sldId id="263" r:id="rId19"/>
    <p:sldId id="277" r:id="rId20"/>
    <p:sldId id="278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FC87-29BE-FFE3-88DA-1D8A4D66E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F508C-A014-BE4D-0EDE-4FD9B1894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0E298-FCC7-D9CB-7A83-8BC335FB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8AB3-4F42-4C13-99C3-3605B710D51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7CCCE-8FFE-E421-D30A-F0783D56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8F13-1E63-A817-C139-28D42177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584D-7389-4374-9D89-665C8DE4B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27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D68F-A662-C3FD-3343-3BA80756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183C4-4103-8E22-EBE3-5F95EBCE8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1D8B-6D4C-B231-5886-9F62861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8AB3-4F42-4C13-99C3-3605B710D51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DB67F-456D-AF96-D063-DFCA6B4B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E395-3D7C-471F-62D7-74059336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584D-7389-4374-9D89-665C8DE4B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E0561-03EE-045A-1AA1-0102B8B7A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75CF1-0D12-2FA1-E93B-7E71931AB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BCFB-49CC-BB8B-8E5E-65644821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8AB3-4F42-4C13-99C3-3605B710D51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7AEA6-A921-B9BA-686F-9C0B5D89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30A6-B23D-2022-3225-ADC2DAF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584D-7389-4374-9D89-665C8DE4B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3790-BBE6-866C-1CC2-09DD6A5B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10BE-A318-5622-45E2-F136A1AA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6E2A-6115-0D5C-0BFC-62612D35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8AB3-4F42-4C13-99C3-3605B710D51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D9ED6-D0B6-FCCA-B7E3-255C5671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4B1D2-DD5D-6F65-AA85-880A98B3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584D-7389-4374-9D89-665C8DE4B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91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C404-C3FF-42AA-6CD1-C435BC01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30CDC-8092-F35D-3F87-133877278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488C0-9BEA-E478-6394-ACE258E1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8AB3-4F42-4C13-99C3-3605B710D51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81DB-DFFD-0FE6-7EAF-8A02A192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A92C-A6C4-9158-1EF6-63211B47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584D-7389-4374-9D89-665C8DE4B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83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C4B4-9A42-4921-36C4-E8640B8B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D379-D560-0207-3F42-80AACA034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FBC5F-BA2F-1278-6FA4-708ED2F3A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E90E0-8979-F395-812A-B71C6582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8AB3-4F42-4C13-99C3-3605B710D51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122CB-3E8C-181E-BE7A-6CA362DC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7FDFD-8380-2E28-E7CF-B727C7FC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584D-7389-4374-9D89-665C8DE4B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78F1-387A-FCBB-D870-7E9DB368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E34D2-AFB6-F0A9-E65B-6C83FED5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07245-2F47-CF90-8A59-3859D565E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A3699-D10A-5AD0-7093-BBAD68619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2D9F4-E346-E202-62C7-FD4E41547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2CFAC-4BDE-BE72-8B47-4FCBF867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8AB3-4F42-4C13-99C3-3605B710D51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F1E6C-33B9-3EDD-6A06-072635C0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36A0-65A2-132C-E95A-17EF0984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584D-7389-4374-9D89-665C8DE4B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0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070B-D387-0815-CCD0-94EEF31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D144C-44AA-F577-67C3-F4109A16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8AB3-4F42-4C13-99C3-3605B710D51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E231F-6620-BA0E-B972-926F27EB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1106B-0E56-F4F4-08B1-A3DC6D69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584D-7389-4374-9D89-665C8DE4B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67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B8F6C-39D0-A6FE-87EE-615E0246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8AB3-4F42-4C13-99C3-3605B710D51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F2B89-7158-C5E1-46D7-AE90D656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FDFCD-2B6A-49C9-76D6-A185FFAF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584D-7389-4374-9D89-665C8DE4B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34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0CCE-CC89-2103-002B-7B4B8C3D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DC9F-4F5C-0688-EA40-C265C6A6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37A05-44E5-0982-61CB-5F66783B4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D7DCE-7801-C329-916A-81D22FF0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8AB3-4F42-4C13-99C3-3605B710D51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E905B-D7F1-CF48-1615-0C4917B9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B8102-BC7F-3D15-8FBE-F8F93A82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584D-7389-4374-9D89-665C8DE4B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EDD-1643-9801-B685-39DFD724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F55A8-6956-5371-2CE4-35A90E2AE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26E38-F4CC-D39B-2A35-FEB902A5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9DBE4-6D26-E1E6-D8FA-8BD6B991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8AB3-4F42-4C13-99C3-3605B710D51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AA695-5FDB-710E-C785-F8255E59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73C4-A172-F582-FB1B-E5A5F657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584D-7389-4374-9D89-665C8DE4B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75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601F9-AB0D-A593-56E3-C997E952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22E2D-8F1B-8F29-E658-26A1B888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CF52-53A0-E30F-D9FD-770718237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48AB3-4F42-4C13-99C3-3605B710D51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D585-5BB3-1773-071F-B839F39B7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87C7-9EB4-A1DB-364D-D0E31E5CC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584D-7389-4374-9D89-665C8DE4B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8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 descr="PhonePe | Logo">
            <a:extLst>
              <a:ext uri="{FF2B5EF4-FFF2-40B4-BE49-F238E27FC236}">
                <a16:creationId xmlns:a16="http://schemas.microsoft.com/office/drawing/2014/main" id="{E5B3ACDD-6157-4B09-F1D1-BA334CC321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73429F-BB37-BDE5-4991-439FE3E24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270658" cy="3429000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PHONEPE TRANSACTION INSIGHTS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870B3D2-B21C-D2F4-6EF7-007044919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71" y="3618267"/>
            <a:ext cx="12270658" cy="887141"/>
          </a:xfrm>
        </p:spPr>
        <p:txBody>
          <a:bodyPr>
            <a:no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GB" sz="2800" dirty="0"/>
              <a:t> Transaction Dynamics, Engagement, and Growth Potential</a:t>
            </a:r>
          </a:p>
          <a:p>
            <a:endParaRPr lang="en-GB" sz="2800" dirty="0"/>
          </a:p>
          <a:p>
            <a:r>
              <a:rPr lang="en-GB" sz="2800" dirty="0"/>
              <a:t>BY  SHARMILA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5953A78-9629-B3DC-318C-57F7FCBFA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3934" y="0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3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7DBC8-394E-87F0-B5BB-2D16B4678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9AA095-C78D-9463-389F-4C0221DE0DAC}"/>
              </a:ext>
            </a:extLst>
          </p:cNvPr>
          <p:cNvSpPr txBox="1"/>
          <p:nvPr/>
        </p:nvSpPr>
        <p:spPr>
          <a:xfrm>
            <a:off x="0" y="487025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Brand Usage Proportion (Left Donut Chart)</a:t>
            </a:r>
          </a:p>
          <a:p>
            <a:pPr algn="just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Xiaomi dominates the market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26.13%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users, followed by: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Samsung (19.21%)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Vivo (16.6%)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 (11.6%)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(9.1%)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represents various small brands</a:t>
            </a:r>
          </a:p>
          <a:p>
            <a:pPr lvl="1"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Brands like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Realme (5.9%)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(3.01%)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Motorola (2.04%)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trail behind.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majority of users are using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to mid-range Android phones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 price-sensitive user base.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 for Brand Usage Among Users (Right Line Graph)</a:t>
            </a:r>
          </a:p>
          <a:p>
            <a:pPr algn="just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Xiaomi maintains the highest total revenue consistently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multiple quarters, showing strong user loyalty and purchase behavior.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Samsung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stable revenue trends, but not growing significantly.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Vivo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an upward trend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occasionally surpasses Samsung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its rising popularity.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Oppo and Others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 moderate trends with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fluctuations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Realme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growth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signaling a brand on the rise.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 Brands like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Apple, OnePlus, and Motorola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remain at the bottom in terms of revenue, showing minimal change over time.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While Xiaomi leads,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Realme and Vivo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growing players that could soon capture more market share.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D429F-8DEE-1E46-415F-CB2F1B6C58B5}"/>
              </a:ext>
            </a:extLst>
          </p:cNvPr>
          <p:cNvSpPr txBox="1"/>
          <p:nvPr/>
        </p:nvSpPr>
        <p:spPr>
          <a:xfrm>
            <a:off x="4709652" y="3758771"/>
            <a:ext cx="6120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F1A01-6E57-561C-7D16-D82281097896}"/>
              </a:ext>
            </a:extLst>
          </p:cNvPr>
          <p:cNvSpPr txBox="1"/>
          <p:nvPr/>
        </p:nvSpPr>
        <p:spPr>
          <a:xfrm>
            <a:off x="0" y="1721"/>
            <a:ext cx="338229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B33E536-078C-67A9-B54F-AFB095A75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4857" y="37678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4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7B929D-F5B3-EA0B-F360-2C17BEEF9493}"/>
              </a:ext>
            </a:extLst>
          </p:cNvPr>
          <p:cNvSpPr txBox="1"/>
          <p:nvPr/>
        </p:nvSpPr>
        <p:spPr>
          <a:xfrm>
            <a:off x="0" y="854326"/>
            <a:ext cx="12192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Strategic Brand Partnerships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alliances with Xiaomi, Samsung, and Vivo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bundled offerings, promotions, or co-marketing since they dominate user share and revenue.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emerging brands like Realme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tap into fast-growing segments.</a:t>
            </a:r>
          </a:p>
          <a:p>
            <a:pPr lvl="1"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Targeted Marketing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campaigns on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budget-conscious consumers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highlighting value-for-money, since most users prefer affordable Android brands.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offers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mid-range phones (e.g., Vivo, Oppo), especially in regions showing growth.</a:t>
            </a:r>
          </a:p>
          <a:p>
            <a:pPr lvl="1"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Product Optimization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app and services for Xiaomi and Vivo devices, as these are dominant among your users.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compatibility and performance testing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top 5 brands before others.</a:t>
            </a:r>
          </a:p>
          <a:p>
            <a:pPr lvl="1"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Monitor Shifting Trends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an eye on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Realme's upward trend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—they may become a key player.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brand usage trend analysis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(quarterly) to adapt to changing device preferences.</a:t>
            </a:r>
          </a:p>
          <a:p>
            <a:pPr lvl="1"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Deprioritize Low-Impact Brands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Brands like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Apple, Motorola, and OnePlus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minimal impact in this user segment, so resource allocation to support or promote these brands can be minimized unless targeting a niche premium market.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E50D-1147-88F5-93B5-4125343DA0E8}"/>
              </a:ext>
            </a:extLst>
          </p:cNvPr>
          <p:cNvSpPr txBox="1"/>
          <p:nvPr/>
        </p:nvSpPr>
        <p:spPr>
          <a:xfrm>
            <a:off x="0" y="1721"/>
            <a:ext cx="338229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757517-5ACD-E5FF-9CAA-61E110980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0613" y="37678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5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0265761-6BAD-2F54-C822-101EF56D2B35}"/>
              </a:ext>
            </a:extLst>
          </p:cNvPr>
          <p:cNvSpPr txBox="1">
            <a:spLocks/>
          </p:cNvSpPr>
          <p:nvPr/>
        </p:nvSpPr>
        <p:spPr>
          <a:xfrm>
            <a:off x="0" y="1364225"/>
            <a:ext cx="6096000" cy="576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Insurance in Revenue Across States Over Time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F02F7A5-52BA-933D-2E69-419D9FFBD6FD}"/>
              </a:ext>
            </a:extLst>
          </p:cNvPr>
          <p:cNvSpPr txBox="1">
            <a:spLocks/>
          </p:cNvSpPr>
          <p:nvPr/>
        </p:nvSpPr>
        <p:spPr>
          <a:xfrm>
            <a:off x="6538894" y="1364225"/>
            <a:ext cx="5653106" cy="576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Across Top 10 Districts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A113C-0B7A-43A5-F41C-7B25295B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155"/>
            <a:ext cx="6105026" cy="3224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B58161-FB06-5E06-F925-61D2E383D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156" y="2366060"/>
            <a:ext cx="5903353" cy="3521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380F15-B5A8-83EC-EFAB-2FC32A335BFB}"/>
              </a:ext>
            </a:extLst>
          </p:cNvPr>
          <p:cNvSpPr txBox="1"/>
          <p:nvPr/>
        </p:nvSpPr>
        <p:spPr>
          <a:xfrm>
            <a:off x="0" y="1721"/>
            <a:ext cx="338229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99F8D-2102-6E9A-02D7-4E24563D0FB3}"/>
              </a:ext>
            </a:extLst>
          </p:cNvPr>
          <p:cNvSpPr txBox="1"/>
          <p:nvPr/>
        </p:nvSpPr>
        <p:spPr>
          <a:xfrm>
            <a:off x="2800898" y="614736"/>
            <a:ext cx="64905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3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Insurance penetration and growth potential analysis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3F18F1F-0C4B-1D17-ADD9-F99621C1A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0277" y="37678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3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983D9F-A3ED-5EE4-290D-7E4E687BB688}"/>
              </a:ext>
            </a:extLst>
          </p:cNvPr>
          <p:cNvSpPr txBox="1"/>
          <p:nvPr/>
        </p:nvSpPr>
        <p:spPr>
          <a:xfrm>
            <a:off x="0" y="842293"/>
            <a:ext cx="121920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Insurance in Revenue Across States Over Time (Left Line Chart)</a:t>
            </a:r>
          </a:p>
          <a:p>
            <a:pPr algn="just">
              <a:buNone/>
            </a:pPr>
            <a:endParaRPr lang="en-US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Steady Growth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is a clear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upward trend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total insurance revenue across almost all states from Q2 2020 to Q2 2024.</a:t>
            </a:r>
          </a:p>
          <a:p>
            <a:pPr marL="342900" indent="-342900" algn="just">
              <a:buAutoNum type="alphaL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Top-Performing States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states (light blue and dark teal lines) are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significantly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reaching over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300M and 250M respectively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2024 Q2.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third cluster of states shows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growth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(100M–200M range).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Post-2021 Surge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significant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uptick begins around 2021 Q2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possibly due to policy changes, increased digital adoption, or post-pandemic recovery.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Low-Tier States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Several states still contribute minimally and show slower growth, indicating untapped markets.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Insurance uptake is expanding rapidly, with a few states leading the charge. There’s strong momentum post-2021.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4F1A2-4279-C426-92BD-F90360C639E5}"/>
              </a:ext>
            </a:extLst>
          </p:cNvPr>
          <p:cNvSpPr txBox="1"/>
          <p:nvPr/>
        </p:nvSpPr>
        <p:spPr>
          <a:xfrm>
            <a:off x="0" y="3990591"/>
            <a:ext cx="12192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Across Top 10 Districts (Right Bar Chart)</a:t>
            </a:r>
          </a:p>
          <a:p>
            <a:pPr algn="just">
              <a:buNone/>
            </a:pPr>
            <a:endParaRPr lang="en-US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lphaL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Bengaluru Urban District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leader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over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1.1M in total insurance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—nearly 3× more than the second-highest.</a:t>
            </a:r>
          </a:p>
          <a:p>
            <a:pPr marL="342900" indent="-342900" algn="just">
              <a:buAutoNum type="alphaL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Other Key Districts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Pune, Thane, Chennai, Mumbai Suburban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moderate contributors (200K–400K range).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Rangareddy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Medchal-Malkajgiri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Jaipur, Hyderabad, Gurugram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relatively lower but still in the top 10.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Distribution shows 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 drop-off after the first district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a more gradual decline among the rest.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Insurance concentration is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heavily skewed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toward Bengaluru Urban, suggesting high market maturity or digital penetration.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CB0A8-19F2-24E4-B5A5-8C01B099D3CD}"/>
              </a:ext>
            </a:extLst>
          </p:cNvPr>
          <p:cNvSpPr txBox="1"/>
          <p:nvPr/>
        </p:nvSpPr>
        <p:spPr>
          <a:xfrm>
            <a:off x="0" y="1721"/>
            <a:ext cx="338229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399F338-0FA0-216B-B161-8CBE48CF1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2625" y="63333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8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DEF893-141D-71AA-2939-F7979454C545}"/>
              </a:ext>
            </a:extLst>
          </p:cNvPr>
          <p:cNvSpPr txBox="1"/>
          <p:nvPr/>
        </p:nvSpPr>
        <p:spPr>
          <a:xfrm>
            <a:off x="-9834" y="640560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Expand in Underperforming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with slower growth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insurance awareness campaigns, local partnerships, and onboarding incentives.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 offerings based on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socio-economic factors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Double Down on High-Growth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product innovation, cross-selling, and premium plans in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2–3 performing states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these as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markets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testing new digital insurance features.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Replicate Success in Similar Districts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Bengaluru Urban’s model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penetration, partnerships, urban demographics) and replicate strategies in other metro hubs.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hyperlocal marketing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mid-performing districts like Pune and Chennai.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Unlock Rural Potential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districts and states remain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 below the growth curve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micro-insurance products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vernacular support, and agent networks to boost inclusion.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Monitor Growth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tracking quarterly changes to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early signs of saturation or new surges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trend data for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and resource planning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region.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48DDC-C173-54FA-93CB-93DAFF4186B1}"/>
              </a:ext>
            </a:extLst>
          </p:cNvPr>
          <p:cNvSpPr txBox="1"/>
          <p:nvPr/>
        </p:nvSpPr>
        <p:spPr>
          <a:xfrm>
            <a:off x="0" y="1721"/>
            <a:ext cx="338229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4E28CAD-286F-B10C-4DDF-BFFDD9544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922" y="-26190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6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E3E1244-F63B-1E73-CECA-186434CF13F2}"/>
              </a:ext>
            </a:extLst>
          </p:cNvPr>
          <p:cNvSpPr txBox="1">
            <a:spLocks/>
          </p:cNvSpPr>
          <p:nvPr/>
        </p:nvSpPr>
        <p:spPr>
          <a:xfrm>
            <a:off x="0" y="1669027"/>
            <a:ext cx="6096000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States by Total Insurance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5A88689-296E-D490-C07C-3275A63EFD8A}"/>
              </a:ext>
            </a:extLst>
          </p:cNvPr>
          <p:cNvSpPr txBox="1">
            <a:spLocks/>
          </p:cNvSpPr>
          <p:nvPr/>
        </p:nvSpPr>
        <p:spPr>
          <a:xfrm>
            <a:off x="6519603" y="1592197"/>
            <a:ext cx="5672397" cy="576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States by Transaction Amount YoY Growth in 2024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4AC976E-B85C-2981-35BF-15C9DF14A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52" y="2354147"/>
            <a:ext cx="5672396" cy="36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506C19-2FB5-E842-64F9-B7B7747BA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9" y="2245289"/>
            <a:ext cx="6174014" cy="3657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CAF12-81B6-2E1C-D53D-33F15430ADE5}"/>
              </a:ext>
            </a:extLst>
          </p:cNvPr>
          <p:cNvSpPr txBox="1"/>
          <p:nvPr/>
        </p:nvSpPr>
        <p:spPr>
          <a:xfrm>
            <a:off x="0" y="1721"/>
            <a:ext cx="338229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A4077-5BF0-027E-907D-9C5874F8AAB7}"/>
              </a:ext>
            </a:extLst>
          </p:cNvPr>
          <p:cNvSpPr txBox="1"/>
          <p:nvPr/>
        </p:nvSpPr>
        <p:spPr>
          <a:xfrm>
            <a:off x="2800899" y="614736"/>
            <a:ext cx="575316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4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Analysis for Market Expansion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C73D2F-D091-0B1A-9190-1633A9F56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7198" y="37678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2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CDF394-39E5-04D7-6C73-B00C730A4466}"/>
              </a:ext>
            </a:extLst>
          </p:cNvPr>
          <p:cNvSpPr txBox="1"/>
          <p:nvPr/>
        </p:nvSpPr>
        <p:spPr>
          <a:xfrm>
            <a:off x="0" y="759737"/>
            <a:ext cx="12192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States by Total Insurance (Left Bar Chart)</a:t>
            </a:r>
          </a:p>
          <a:p>
            <a:pPr algn="just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Top Contributors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Karnataka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with the highest total insurance count (~2M), followed closely by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major states: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 Nadu, Uttar Pradesh, Telangana, West Bengal, Kerala, Andhra Pradesh, Delhi, Rajasthan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states show 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higher volume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total insurance, indicating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market penetration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population base, or urban development.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insurance market is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concentrated in large, populous, and more urbanized states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DC875-2E11-B366-ABC6-A1B6F66A123B}"/>
              </a:ext>
            </a:extLst>
          </p:cNvPr>
          <p:cNvSpPr txBox="1"/>
          <p:nvPr/>
        </p:nvSpPr>
        <p:spPr>
          <a:xfrm>
            <a:off x="0" y="1721"/>
            <a:ext cx="338229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5A49C-E421-A396-A870-C6C25EC8EE3D}"/>
              </a:ext>
            </a:extLst>
          </p:cNvPr>
          <p:cNvSpPr txBox="1"/>
          <p:nvPr/>
        </p:nvSpPr>
        <p:spPr>
          <a:xfrm>
            <a:off x="0" y="3241302"/>
            <a:ext cx="12192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States by YoY Growth in Transaction Amount – 2024 (Right Horizontal Bar Chart)</a:t>
            </a:r>
          </a:p>
          <a:p>
            <a:pPr>
              <a:buNone/>
            </a:pP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High Growth, Low Base States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Manipur, Lakshadweep, and Jammu &amp; Kashmir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the list with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YoY growth above 60–80%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fast growers: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Bihar, Ladakh, West Bengal, Arunachal Pradesh, Meghalaya, Andaman &amp; Nicobar, Chhattisgarh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regions likely had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starting volumes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are now growing quickly.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or previously underserved states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experiencing rapid growth in insurance adoption, though they may still lag in total volume.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AE5CFF4-2DC9-1124-A292-E768AA4DE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8096" y="0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C9561-2EF5-7F77-1DA9-38EFDF45740D}"/>
              </a:ext>
            </a:extLst>
          </p:cNvPr>
          <p:cNvSpPr txBox="1"/>
          <p:nvPr/>
        </p:nvSpPr>
        <p:spPr>
          <a:xfrm>
            <a:off x="0" y="1721"/>
            <a:ext cx="338229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CDEE8-CB3A-0752-4E8D-1D44533239FF}"/>
              </a:ext>
            </a:extLst>
          </p:cNvPr>
          <p:cNvSpPr txBox="1"/>
          <p:nvPr/>
        </p:nvSpPr>
        <p:spPr>
          <a:xfrm>
            <a:off x="0" y="592075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Strengthen Presence in High-Volume States</a:t>
            </a:r>
          </a:p>
          <a:p>
            <a:pPr algn="just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services in top states like Karnataka and Maharashtra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programs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product portfolios (e.g., premium or bundled insurance)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claims processing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Invest in Emerging High-Growth States</a:t>
            </a:r>
          </a:p>
          <a:p>
            <a:pPr algn="just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Manipur, Lakshadweep, Jammu &amp; Kashmir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high-growth states should be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prioritized for expansion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competition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user segments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awareness and adoption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localized marketing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vernacular language support, and flexible plans to improve traction.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Tailor Products to Regional Needs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low-volume, high-growth states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introduce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micro-insurance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health and agriculture insurance, or short-term policies that appeal to semi-urban and rural populations.</a:t>
            </a:r>
          </a:p>
          <a:p>
            <a:pPr lvl="1"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Track Growth Sustainability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monitor whether YoY growth in emerging states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sustains or tapers off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efforts on states with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rising growth and improving retention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Focus on West Bengal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Appears in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charts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significant in volume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showing healthy YoY growth.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turn it into 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market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right engagement strategies.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F51C79B-2B1F-90FF-CD6C-66532123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0109" y="37678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91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BA4186-0ABB-FD70-665B-4212CF094C14}"/>
              </a:ext>
            </a:extLst>
          </p:cNvPr>
          <p:cNvSpPr txBox="1">
            <a:spLocks/>
          </p:cNvSpPr>
          <p:nvPr/>
        </p:nvSpPr>
        <p:spPr>
          <a:xfrm>
            <a:off x="-1" y="1156403"/>
            <a:ext cx="6671637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Registered Users by State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E248FD2-F66D-6C20-AF8D-1697C4951D89}"/>
              </a:ext>
            </a:extLst>
          </p:cNvPr>
          <p:cNvSpPr txBox="1">
            <a:spLocks/>
          </p:cNvSpPr>
          <p:nvPr/>
        </p:nvSpPr>
        <p:spPr>
          <a:xfrm>
            <a:off x="6671636" y="1093595"/>
            <a:ext cx="5520364" cy="576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Registered Users Trend - Top 5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0E482-C465-8489-ADA6-02374BF9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120" y="2241755"/>
            <a:ext cx="5835879" cy="3459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BF6634-1CB8-B672-19CF-41FCE4B38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21" y="2252547"/>
            <a:ext cx="5835879" cy="34382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CDE3FC-57EA-D9DB-045E-10D4107F3FA9}"/>
              </a:ext>
            </a:extLst>
          </p:cNvPr>
          <p:cNvSpPr txBox="1"/>
          <p:nvPr/>
        </p:nvSpPr>
        <p:spPr>
          <a:xfrm>
            <a:off x="0" y="1721"/>
            <a:ext cx="338229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80BBE-AEFF-E1C0-82BE-1E0096BA7758}"/>
              </a:ext>
            </a:extLst>
          </p:cNvPr>
          <p:cNvSpPr txBox="1"/>
          <p:nvPr/>
        </p:nvSpPr>
        <p:spPr>
          <a:xfrm>
            <a:off x="2830396" y="527130"/>
            <a:ext cx="623494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5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Transaction Analysis Across States and Districts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DDD04CB-EA35-4E75-CDE7-64054D70A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2290" y="0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5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3A9463-4AAC-9040-DD3F-BBF0DCC39BE9}"/>
              </a:ext>
            </a:extLst>
          </p:cNvPr>
          <p:cNvSpPr txBox="1"/>
          <p:nvPr/>
        </p:nvSpPr>
        <p:spPr>
          <a:xfrm>
            <a:off x="0" y="533594"/>
            <a:ext cx="121920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Districts by Registered Users (Left Bar Chart)</a:t>
            </a:r>
          </a:p>
          <a:p>
            <a:pPr algn="just">
              <a:buNone/>
            </a:pPr>
            <a:endParaRPr lang="en-US" b="1" dirty="0"/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Bengaluru Urban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significantly with over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million registered users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far ahead of all others.</a:t>
            </a:r>
          </a:p>
          <a:p>
            <a:pPr marL="342900" indent="-342900" algn="just">
              <a:buAutoNum type="alphaL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key districts include: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(~200M)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Thane, Jaipur, Mumbai Suburban, Hyderabad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(100M–130M range)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but notable contributions from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Rangareddy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Ahmedabad, Surat, and North 24 Parganas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Urban and metro districts dominate in user registrations, highlighting their tech adoption, population size, and economic activity.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04EC2-ADEF-C9DF-064B-123477ADB520}"/>
              </a:ext>
            </a:extLst>
          </p:cNvPr>
          <p:cNvSpPr txBox="1"/>
          <p:nvPr/>
        </p:nvSpPr>
        <p:spPr>
          <a:xfrm>
            <a:off x="0" y="1721"/>
            <a:ext cx="338229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15360-D94B-45DA-91A3-E4EA84E61753}"/>
              </a:ext>
            </a:extLst>
          </p:cNvPr>
          <p:cNvSpPr txBox="1"/>
          <p:nvPr/>
        </p:nvSpPr>
        <p:spPr>
          <a:xfrm>
            <a:off x="0" y="3246640"/>
            <a:ext cx="122411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Registered Users Over Time by District (Right Line Chart)</a:t>
            </a:r>
          </a:p>
          <a:p>
            <a:pPr>
              <a:buNone/>
            </a:pP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Bengaluru Urban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a steep and continuous upward trajectory from 2018 to 2024, hitting nearly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20M users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2024.</a:t>
            </a:r>
          </a:p>
          <a:p>
            <a:pPr marL="342900" indent="-342900">
              <a:buAutoNum type="alphaL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districts have steady but much slower growth curves, remaining well below the 5M mark.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Some volatility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visible in a few districts (likely seasonal campaigns or data updates), but no consistent breakout trends apart from Bengaluru.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Growth is highly skewed toward Bengaluru Urban, which has maintained dominance over multiple years, while other districts are growing at a moderate pace.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949D312-6FF2-4170-845E-40C07886F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438" y="30453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3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2D7C8-84FA-FEF0-8E2D-08D4B595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47535" cy="619432"/>
          </a:xfrm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54E3FF-B9B7-5574-5D3C-2637A813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8755"/>
            <a:ext cx="12191999" cy="419548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Pe is one of India’s leading digital payment platforms, enabling users to make secure and convenient financial transactions .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explore and analyse transaction data from Phone Pe across various states and categories, providing insights into usage patterns, transaction volumes, and regional trends.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project, we seek to highlight key trends, visualize data, and draw meaningful conclusions from Phone Pe transaction records.</a:t>
            </a:r>
          </a:p>
          <a:p>
            <a:endParaRPr lang="en-GB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8CD9E-C0AC-3358-A074-C4B7D956D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744" y="181282"/>
            <a:ext cx="2714625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31FEE0-EFB6-5536-D50A-D0AA67295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97" y="3726927"/>
            <a:ext cx="5166466" cy="28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8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EA17C5-74DC-AB7B-127F-0A8009C382B4}"/>
              </a:ext>
            </a:extLst>
          </p:cNvPr>
          <p:cNvSpPr txBox="1"/>
          <p:nvPr/>
        </p:nvSpPr>
        <p:spPr>
          <a:xfrm>
            <a:off x="0" y="628184"/>
            <a:ext cx="12192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lphaL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Down on Bengaluru Urban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consistently high user growth and the largest base, this district should be: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testing ground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new product features and services.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with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offerings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loyalty rewards, and personalized outreach.</a:t>
            </a:r>
          </a:p>
          <a:p>
            <a:pPr lvl="1"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Replicate the Bengaluru Playbook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what’s working in Bengaluru (e.g., digital penetration, partnerships, outreach channels), and apply similar strategies in: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Pune, Thane, Hyderabad, Mumbai Suburban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registration is already strong and can scale further.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Drive Campaigns in Mid-Tier Districts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Districts like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Rangareddy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Ahmedabad, Surat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24 Parganas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decent traction and are ripe for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localized campaigns, awareness drives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onboarding incentives.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Address Growth Disparity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engagement models for slower-growth districts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Vernacular content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Agent-led outreach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Bundled services for rural or Tier-2/3 areas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Monitor Quarterly Patterns</a:t>
            </a:r>
          </a:p>
          <a:p>
            <a:pPr algn="just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spikes and dips seen in the time series (right chart) indicate seasonal behavior or promotional impacts.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insight to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campaigns for maximum impact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in low-performing districts.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2BBEF-FF04-AADE-9DEA-B3883C03597D}"/>
              </a:ext>
            </a:extLst>
          </p:cNvPr>
          <p:cNvSpPr txBox="1"/>
          <p:nvPr/>
        </p:nvSpPr>
        <p:spPr>
          <a:xfrm>
            <a:off x="0" y="1721"/>
            <a:ext cx="338229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146B94E-2E39-2239-8BD1-92FC5B6A5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0109" y="37678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56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5ADC5E-DB25-04E7-D09E-55A8E8FE442B}"/>
              </a:ext>
            </a:extLst>
          </p:cNvPr>
          <p:cNvSpPr txBox="1"/>
          <p:nvPr/>
        </p:nvSpPr>
        <p:spPr>
          <a:xfrm>
            <a:off x="0" y="3429000"/>
            <a:ext cx="12192000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291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918128E-2F35-5945-E129-EC2E87DC5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5788"/>
            <a:ext cx="12192000" cy="4195481"/>
          </a:xfrm>
        </p:spPr>
        <p:txBody>
          <a:bodyPr>
            <a:noAutofit/>
          </a:bodyPr>
          <a:lstStyle/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1: Decoding Transaction Dynamics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2: Device Dominance &amp; Engagement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3: Insurance Penetration &amp; Growth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4: Market Expansion Strategy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5: </a:t>
            </a: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and Growth Strategy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recommendations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281F11-6133-2DBE-A301-A3C2FC18A9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247535" cy="619432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78632-A0B2-3C0B-6C27-1BE9879BB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706" y="189488"/>
            <a:ext cx="27146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7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E6CD958-3A0B-036C-22D8-BEE937708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28703"/>
              </p:ext>
            </p:extLst>
          </p:nvPr>
        </p:nvGraphicFramePr>
        <p:xfrm>
          <a:off x="275303" y="748665"/>
          <a:ext cx="1010194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629">
                  <a:extLst>
                    <a:ext uri="{9D8B030D-6E8A-4147-A177-3AD203B41FA5}">
                      <a16:colId xmlns:a16="http://schemas.microsoft.com/office/drawing/2014/main" val="3012596580"/>
                    </a:ext>
                  </a:extLst>
                </a:gridCol>
                <a:gridCol w="4942112">
                  <a:extLst>
                    <a:ext uri="{9D8B030D-6E8A-4147-A177-3AD203B41FA5}">
                      <a16:colId xmlns:a16="http://schemas.microsoft.com/office/drawing/2014/main" val="6203676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68644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Tool/Technology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9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of PhonePe JSON data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4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processing, transformation, analysis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81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Pandas, Matplotlib, Seaborn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analysis and visualizations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33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 storage and querying of transformed data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26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Streamlit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Web-based interactive dashboard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31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Business-oriented dashboard and advanced visualizations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1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SQLAlchemy + PyMySQL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 between Python and MySQL database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683844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7C67566E-354C-3436-D7F4-D88B44923F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247535" cy="619432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A5BB79-E176-0B12-85A5-DCF71AAF1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7258" y="81915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DBEEE6C-4AAD-BBE7-95C2-948742B166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290084"/>
            <a:ext cx="12192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Extraction from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SQL Database Setup (MySQL)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Table Creation – Aggregated, Map, and Top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Analysis using SQL Queries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Visualization using Python (Matplotlib, Seaborn),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Power BI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Insight Generation and Recommendations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405415-1968-C578-6F09-A02C51AB5E1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247535" cy="619432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and workflow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716E229-CDEA-D09F-88B4-34156D3E6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2792" y="116451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6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45DA8BA-15CC-2F05-6C94-C0F107AE78C2}"/>
              </a:ext>
            </a:extLst>
          </p:cNvPr>
          <p:cNvSpPr txBox="1">
            <a:spLocks/>
          </p:cNvSpPr>
          <p:nvPr/>
        </p:nvSpPr>
        <p:spPr>
          <a:xfrm>
            <a:off x="353962" y="1496425"/>
            <a:ext cx="5064380" cy="576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Amount Trend by State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F0E9D56-49C6-10EC-ED00-A16AAD6E4A83}"/>
              </a:ext>
            </a:extLst>
          </p:cNvPr>
          <p:cNvSpPr txBox="1">
            <a:spLocks/>
          </p:cNvSpPr>
          <p:nvPr/>
        </p:nvSpPr>
        <p:spPr>
          <a:xfrm>
            <a:off x="5731917" y="1498346"/>
            <a:ext cx="6460083" cy="576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Amount Trend by Transaction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0BB81-6B30-5B8A-E06A-580D8C1A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6" y="2526892"/>
            <a:ext cx="6193831" cy="3401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492660-8FAF-8928-3AD9-D1DC02099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9" y="2720559"/>
            <a:ext cx="5675785" cy="3014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F82217-6E73-FEDF-DB1F-B67475DCFB7B}"/>
              </a:ext>
            </a:extLst>
          </p:cNvPr>
          <p:cNvSpPr txBox="1"/>
          <p:nvPr/>
        </p:nvSpPr>
        <p:spPr>
          <a:xfrm>
            <a:off x="0" y="1721"/>
            <a:ext cx="338229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84B54-D774-970F-5419-31EFE5F06401}"/>
              </a:ext>
            </a:extLst>
          </p:cNvPr>
          <p:cNvSpPr txBox="1"/>
          <p:nvPr/>
        </p:nvSpPr>
        <p:spPr>
          <a:xfrm>
            <a:off x="2800899" y="614736"/>
            <a:ext cx="575316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Decoding Transaction Dynamics on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616820-EA87-5567-B6AB-A29EEB457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6341" y="132652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3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327042-E2B1-D1A4-0268-16788BB011FA}"/>
              </a:ext>
            </a:extLst>
          </p:cNvPr>
          <p:cNvSpPr txBox="1"/>
          <p:nvPr/>
        </p:nvSpPr>
        <p:spPr>
          <a:xfrm>
            <a:off x="0" y="615303"/>
            <a:ext cx="12192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States by Total Transactions (Left Bar Chart)</a:t>
            </a:r>
          </a:p>
          <a:p>
            <a:pPr>
              <a:buNone/>
            </a:pPr>
            <a:endParaRPr lang="en-IN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Karnataka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dominate with over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billion transactions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each, indicating highly digitized economies.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Telangana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with ~26B, then a steep drop to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Andhra Pradesh, Uttar Pradesh, Rajasthan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around 17–19B.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states: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Madhya Pradesh, Bihar, West Bengal, Odisha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moderate transaction volumes (~9–14B).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transaction ecosystem is heavily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developed and urbanized states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Tier-2 states are showing considerable activity.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F021A-9A52-BF4E-E56C-AFC46192A1A9}"/>
              </a:ext>
            </a:extLst>
          </p:cNvPr>
          <p:cNvSpPr txBox="1"/>
          <p:nvPr/>
        </p:nvSpPr>
        <p:spPr>
          <a:xfrm>
            <a:off x="0" y="1721"/>
            <a:ext cx="338229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755C8-BE15-4DD3-66CB-E9B8B0D2118C}"/>
              </a:ext>
            </a:extLst>
          </p:cNvPr>
          <p:cNvSpPr txBox="1"/>
          <p:nvPr/>
        </p:nvSpPr>
        <p:spPr>
          <a:xfrm>
            <a:off x="-24580" y="2952434"/>
            <a:ext cx="1221658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Transactions by Payment Category (Right Donut Chart)</a:t>
            </a:r>
          </a:p>
          <a:p>
            <a:pPr>
              <a:buNone/>
            </a:pP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Merchant Payments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 for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share (55.35%)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130B transactions.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(P2P) Payments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 with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36.14%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85B transactions.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Recharge &amp; Bill Payments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8.33%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20B transactions.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negligible (combined &lt;0.2%).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bulk of digital activity revolves around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consumer-to-merchant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transactions. Other services have minimal adoption.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B219A36-2489-37D2-E01E-F7BE140B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2960" y="37678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1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2D04F1-4CB5-FDC3-C5B2-B305BCCBEADD}"/>
              </a:ext>
            </a:extLst>
          </p:cNvPr>
          <p:cNvSpPr txBox="1"/>
          <p:nvPr/>
        </p:nvSpPr>
        <p:spPr>
          <a:xfrm>
            <a:off x="0" y="744476"/>
            <a:ext cx="121919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Focus on High-Transaction States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expansion and partnerships in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Maharashtra, Karnataka, and Telangana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leaders in digital adoption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economies of scale for payment platforms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target zones for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value-added services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(insurance, credit, savings)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Boost Penetration in Mid-Tier States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Andhra Pradesh, Uttar Pradesh, Bihar, and West Bengal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strong volumes despite socio-economic challenges.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government schemes, local agents, and multilingual support to push further adoption.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Diversify Beyond Merchant and P2P Payments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Recharge &amp; bill payments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decent engagement but are under-tapped.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bill pay, reminders, and cashback offers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boost user retention and frequency.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growth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(lending, micro-savings) especially in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Tier-2/3 regions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Cross-Sell to Existing High-Usage Users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already engaging in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merchant and P2P payments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cross-sold: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(micro or bundled)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services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Subscription-based payments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Monitor Payment Category Trends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track if merchant vs. P2P shares shift — e.g., festive seasons may favor merchant spends, while economic downturns may push P2P activity.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marketing campaigns accordingly.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BB2A9-1716-6CFE-CF14-F44116537572}"/>
              </a:ext>
            </a:extLst>
          </p:cNvPr>
          <p:cNvSpPr txBox="1"/>
          <p:nvPr/>
        </p:nvSpPr>
        <p:spPr>
          <a:xfrm>
            <a:off x="0" y="1721"/>
            <a:ext cx="338229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8BF4CE-93C9-A9F9-1F8B-FE71F476D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0612" y="0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2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69D2534-6421-B6C5-DF35-827A02940150}"/>
              </a:ext>
            </a:extLst>
          </p:cNvPr>
          <p:cNvSpPr txBox="1">
            <a:spLocks/>
          </p:cNvSpPr>
          <p:nvPr/>
        </p:nvSpPr>
        <p:spPr>
          <a:xfrm>
            <a:off x="-1678" y="1246239"/>
            <a:ext cx="5605154" cy="576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Device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Total Users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317ACA9-C0B8-DBF8-60AA-8C28997875CC}"/>
              </a:ext>
            </a:extLst>
          </p:cNvPr>
          <p:cNvSpPr txBox="1">
            <a:spLocks/>
          </p:cNvSpPr>
          <p:nvPr/>
        </p:nvSpPr>
        <p:spPr>
          <a:xfrm>
            <a:off x="6017343" y="1244001"/>
            <a:ext cx="6070282" cy="576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Engagement % Across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ECC6B-497E-CE0B-3769-8AE12EFFC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6" y="2449528"/>
            <a:ext cx="6158160" cy="3650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7B4F4-1CB8-6AD1-4073-5BFE1718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205" y="2449528"/>
            <a:ext cx="5738795" cy="33479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09B324-570E-479D-21D0-12E3D29594E7}"/>
              </a:ext>
            </a:extLst>
          </p:cNvPr>
          <p:cNvSpPr txBox="1"/>
          <p:nvPr/>
        </p:nvSpPr>
        <p:spPr>
          <a:xfrm>
            <a:off x="0" y="1721"/>
            <a:ext cx="338229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E9E99-179F-63F9-1EB7-7FE4EA08F4B6}"/>
              </a:ext>
            </a:extLst>
          </p:cNvPr>
          <p:cNvSpPr txBox="1"/>
          <p:nvPr/>
        </p:nvSpPr>
        <p:spPr>
          <a:xfrm>
            <a:off x="2800899" y="614736"/>
            <a:ext cx="61581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Device dominance and user engagement analysis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7DBCC74-2F95-1B5B-7CBB-BA16481A6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9941" y="0"/>
            <a:ext cx="2190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6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2451</Words>
  <Application>Microsoft Office PowerPoint</Application>
  <PresentationFormat>Widescreen</PresentationFormat>
  <Paragraphs>297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PHONEPE TRANSACTION INSIGHTS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V U</dc:creator>
  <cp:lastModifiedBy>Ajay V U</cp:lastModifiedBy>
  <cp:revision>27</cp:revision>
  <dcterms:created xsi:type="dcterms:W3CDTF">2025-06-16T19:57:31Z</dcterms:created>
  <dcterms:modified xsi:type="dcterms:W3CDTF">2025-06-21T05:07:03Z</dcterms:modified>
</cp:coreProperties>
</file>